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1" r:id="rId3"/>
    <p:sldId id="258" r:id="rId4"/>
    <p:sldId id="319" r:id="rId5"/>
    <p:sldId id="305" r:id="rId6"/>
    <p:sldId id="322" r:id="rId7"/>
    <p:sldId id="318" r:id="rId8"/>
    <p:sldId id="323" r:id="rId9"/>
    <p:sldId id="284" r:id="rId10"/>
    <p:sldId id="320" r:id="rId11"/>
    <p:sldId id="317" r:id="rId12"/>
  </p:sldIdLst>
  <p:sldSz cx="12192000" cy="6858000"/>
  <p:notesSz cx="6858000" cy="9144000"/>
  <p:defaultTextStyle>
    <a:defPPr>
      <a:defRPr lang="ru-RU"/>
    </a:defPPr>
    <a:lvl1pPr marL="0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41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870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303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740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170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608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044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480" algn="l" defTabSz="9128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4D3"/>
    <a:srgbClr val="C5D4ED"/>
    <a:srgbClr val="A1B8E1"/>
    <a:srgbClr val="5F9ED7"/>
    <a:srgbClr val="D0DCF0"/>
    <a:srgbClr val="6D91D1"/>
    <a:srgbClr val="F3BE00"/>
    <a:srgbClr val="24EE3B"/>
    <a:srgbClr val="44E5C3"/>
    <a:srgbClr val="F7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9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A9967-3D75-4741-9B9C-5B289444B16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5F1F3-4003-46BE-92DB-A62901D66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41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7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03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4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7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08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44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80" algn="l" defTabSz="9128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1E92A4-9553-47BF-B8E2-6EF772C79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68689F-52C6-4875-929F-20F0EB452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41" indent="0" algn="ctr">
              <a:buNone/>
              <a:defRPr sz="2000"/>
            </a:lvl2pPr>
            <a:lvl3pPr marL="912870" indent="0" algn="ctr">
              <a:buNone/>
              <a:defRPr sz="1900"/>
            </a:lvl3pPr>
            <a:lvl4pPr marL="1369303" indent="0" algn="ctr">
              <a:buNone/>
              <a:defRPr sz="1600"/>
            </a:lvl4pPr>
            <a:lvl5pPr marL="1825740" indent="0" algn="ctr">
              <a:buNone/>
              <a:defRPr sz="1600"/>
            </a:lvl5pPr>
            <a:lvl6pPr marL="2282170" indent="0" algn="ctr">
              <a:buNone/>
              <a:defRPr sz="1600"/>
            </a:lvl6pPr>
            <a:lvl7pPr marL="2738608" indent="0" algn="ctr">
              <a:buNone/>
              <a:defRPr sz="1600"/>
            </a:lvl7pPr>
            <a:lvl8pPr marL="3195044" indent="0" algn="ctr">
              <a:buNone/>
              <a:defRPr sz="1600"/>
            </a:lvl8pPr>
            <a:lvl9pPr marL="365148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52CFA0-1C3C-441E-B041-8B10E9B8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C93F21-F471-4C64-A879-77BC9714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835508-5AD5-48DC-95DB-1836CE2F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5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1B7A2-1FD6-4685-982C-B2190CED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DFDAE5-7026-462F-9CE5-EEF623FEE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9DC280-1D49-4230-94F2-17D6D01E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011EF7-5A21-4BDF-8034-C23FF02D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6228A8-160D-4B51-A1CC-0E5CEB53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3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EC4EE9C-6843-4090-A3A4-26A859E8F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485E45-AAF3-4839-9B53-2342D13D8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5A8A2E-ACA5-4C96-AA9E-D72E1B23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1225FA-4730-4AF2-B5C5-22697354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C800C4-9081-40D7-9AED-7BBF7B36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7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E377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1656" y="1125854"/>
            <a:ext cx="5177791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7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01C26-41A3-45C8-A11D-08A51D2E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6DF7CF-9639-4D8C-9004-BA488B5B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FA4129-ADB8-4D77-B912-629A4904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D2DE01-042E-4154-8649-5B27FAC3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E22E02-4B2C-46C4-9B3A-483D0228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3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EC034-F6F0-4E09-A157-38869F5E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02BA57-AD8C-4A1A-A6A0-09423EE1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CF32D7-2EA6-4EC7-9903-183A4DF4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A1F732-A5A7-406E-8CA1-01D4609E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A19583-3BAB-4F75-9AAA-6D896BF9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3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4E056-3E09-45AB-8028-418E4CE4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633BAE-3945-4A97-84F8-F2013DED9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933874-7BDC-4F12-8F8E-40E1ABEE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66ADBF-E044-47A3-A19F-10381FE6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0180DA-3AE5-49F1-8034-3D56A263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16A187-70F1-4472-B108-C4DB4B39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16865F-1917-41CC-BC42-526B61C5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BF0ABB-6A28-4D9E-8E4B-9CAC2638B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1" indent="0">
              <a:buNone/>
              <a:defRPr sz="2000" b="1"/>
            </a:lvl2pPr>
            <a:lvl3pPr marL="912870" indent="0">
              <a:buNone/>
              <a:defRPr sz="1900" b="1"/>
            </a:lvl3pPr>
            <a:lvl4pPr marL="1369303" indent="0">
              <a:buNone/>
              <a:defRPr sz="1600" b="1"/>
            </a:lvl4pPr>
            <a:lvl5pPr marL="1825740" indent="0">
              <a:buNone/>
              <a:defRPr sz="1600" b="1"/>
            </a:lvl5pPr>
            <a:lvl6pPr marL="2282170" indent="0">
              <a:buNone/>
              <a:defRPr sz="1600" b="1"/>
            </a:lvl6pPr>
            <a:lvl7pPr marL="2738608" indent="0">
              <a:buNone/>
              <a:defRPr sz="1600" b="1"/>
            </a:lvl7pPr>
            <a:lvl8pPr marL="3195044" indent="0">
              <a:buNone/>
              <a:defRPr sz="1600" b="1"/>
            </a:lvl8pPr>
            <a:lvl9pPr marL="36514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217C9ED-5304-48F3-BAD9-69CF480A4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CCA4A5-14AD-436B-97D3-8B1C2D67E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1" indent="0">
              <a:buNone/>
              <a:defRPr sz="2000" b="1"/>
            </a:lvl2pPr>
            <a:lvl3pPr marL="912870" indent="0">
              <a:buNone/>
              <a:defRPr sz="1900" b="1"/>
            </a:lvl3pPr>
            <a:lvl4pPr marL="1369303" indent="0">
              <a:buNone/>
              <a:defRPr sz="1600" b="1"/>
            </a:lvl4pPr>
            <a:lvl5pPr marL="1825740" indent="0">
              <a:buNone/>
              <a:defRPr sz="1600" b="1"/>
            </a:lvl5pPr>
            <a:lvl6pPr marL="2282170" indent="0">
              <a:buNone/>
              <a:defRPr sz="1600" b="1"/>
            </a:lvl6pPr>
            <a:lvl7pPr marL="2738608" indent="0">
              <a:buNone/>
              <a:defRPr sz="1600" b="1"/>
            </a:lvl7pPr>
            <a:lvl8pPr marL="3195044" indent="0">
              <a:buNone/>
              <a:defRPr sz="1600" b="1"/>
            </a:lvl8pPr>
            <a:lvl9pPr marL="36514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D3E616F-371E-4996-AB27-C0858E5D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EB7700F-41F4-4036-9EDA-96ABFB13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9C88C1E-5DE2-486D-AA88-39674E66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BE1C935-C3BA-4BAD-9B6E-6D724C40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176F9A-18DC-4BA9-B2D0-A2FCD7CD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0105F6-D09A-4C82-8865-2024EC0B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E42F614-32D1-43AC-95E2-F53AFAD5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9B0BAAC-6658-41AB-B319-18BDF5A8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5C24698-D096-4971-AB51-56665561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D2E9271-44FD-4967-BB83-508E4EDF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B310992-79B9-46A1-A1CE-10DDBD46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131584-5594-4018-BBD6-FBF327F7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EBFAE5-0781-4FDC-9609-0DFE16BA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FCF5A16-A1A6-49C7-90AD-99DD9D8E5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41" indent="0">
              <a:buNone/>
              <a:defRPr sz="1500"/>
            </a:lvl2pPr>
            <a:lvl3pPr marL="912870" indent="0">
              <a:buNone/>
              <a:defRPr sz="1200"/>
            </a:lvl3pPr>
            <a:lvl4pPr marL="1369303" indent="0">
              <a:buNone/>
              <a:defRPr sz="1100"/>
            </a:lvl4pPr>
            <a:lvl5pPr marL="1825740" indent="0">
              <a:buNone/>
              <a:defRPr sz="1100"/>
            </a:lvl5pPr>
            <a:lvl6pPr marL="2282170" indent="0">
              <a:buNone/>
              <a:defRPr sz="1100"/>
            </a:lvl6pPr>
            <a:lvl7pPr marL="2738608" indent="0">
              <a:buNone/>
              <a:defRPr sz="1100"/>
            </a:lvl7pPr>
            <a:lvl8pPr marL="3195044" indent="0">
              <a:buNone/>
              <a:defRPr sz="1100"/>
            </a:lvl8pPr>
            <a:lvl9pPr marL="365148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EE008A-7339-4625-BCB6-EA609B71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448495-86B6-46ED-A89F-CA6AFB7E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3B4BBA-5C46-422D-B297-A27685C5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0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6EC30-CBE3-4241-94F6-2CFB820A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722C0E3-7E7F-4F77-B01B-1DBB74FDC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41" indent="0">
              <a:buNone/>
              <a:defRPr sz="2800"/>
            </a:lvl2pPr>
            <a:lvl3pPr marL="912870" indent="0">
              <a:buNone/>
              <a:defRPr sz="2400"/>
            </a:lvl3pPr>
            <a:lvl4pPr marL="1369303" indent="0">
              <a:buNone/>
              <a:defRPr sz="2000"/>
            </a:lvl4pPr>
            <a:lvl5pPr marL="1825740" indent="0">
              <a:buNone/>
              <a:defRPr sz="2000"/>
            </a:lvl5pPr>
            <a:lvl6pPr marL="2282170" indent="0">
              <a:buNone/>
              <a:defRPr sz="2000"/>
            </a:lvl6pPr>
            <a:lvl7pPr marL="2738608" indent="0">
              <a:buNone/>
              <a:defRPr sz="2000"/>
            </a:lvl7pPr>
            <a:lvl8pPr marL="3195044" indent="0">
              <a:buNone/>
              <a:defRPr sz="2000"/>
            </a:lvl8pPr>
            <a:lvl9pPr marL="36514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245DBC-E7D3-4F37-9741-6C5B08F2A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41" indent="0">
              <a:buNone/>
              <a:defRPr sz="1500"/>
            </a:lvl2pPr>
            <a:lvl3pPr marL="912870" indent="0">
              <a:buNone/>
              <a:defRPr sz="1200"/>
            </a:lvl3pPr>
            <a:lvl4pPr marL="1369303" indent="0">
              <a:buNone/>
              <a:defRPr sz="1100"/>
            </a:lvl4pPr>
            <a:lvl5pPr marL="1825740" indent="0">
              <a:buNone/>
              <a:defRPr sz="1100"/>
            </a:lvl5pPr>
            <a:lvl6pPr marL="2282170" indent="0">
              <a:buNone/>
              <a:defRPr sz="1100"/>
            </a:lvl6pPr>
            <a:lvl7pPr marL="2738608" indent="0">
              <a:buNone/>
              <a:defRPr sz="1100"/>
            </a:lvl7pPr>
            <a:lvl8pPr marL="3195044" indent="0">
              <a:buNone/>
              <a:defRPr sz="1100"/>
            </a:lvl8pPr>
            <a:lvl9pPr marL="365148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3F2B81-0E3B-41F8-94C1-608F6A83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BD8FE2-5E5A-4B9B-83FC-C2748764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7EB5989-0DE0-4CBB-A952-A307DB49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7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3969AA-77F6-4459-ABF1-B0C87F46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284" tIns="45642" rIns="91284" bIns="45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95E0CF-C8D4-4C93-B7C3-D737196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284" tIns="45642" rIns="91284" bIns="45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A0662C-BE9A-4972-994F-38D8B711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284" tIns="45642" rIns="91284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E7F0-E723-4F8C-ADDB-15432CBDFB55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84F775-5274-46AC-BF8E-2ADA1CABD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284" tIns="45642" rIns="91284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AC671F-494E-4D7D-AAB0-FD1C460FE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284" tIns="45642" rIns="91284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A356-B489-4185-B626-13826F68F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28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0" indent="-228220" algn="l" defTabSz="912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50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6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20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61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0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26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60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94" indent="-228220" algn="l" defTabSz="9128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1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0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03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40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70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08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44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80" algn="l" defTabSz="912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E7CD4E1-0EE2-435A-A957-89041A22159D}"/>
              </a:ext>
            </a:extLst>
          </p:cNvPr>
          <p:cNvSpPr/>
          <p:nvPr/>
        </p:nvSpPr>
        <p:spPr bwMode="auto">
          <a:xfrm>
            <a:off x="-3013" y="-1190"/>
            <a:ext cx="12195013" cy="6859191"/>
          </a:xfrm>
          <a:prstGeom prst="rect">
            <a:avLst/>
          </a:prstGeom>
          <a:gradFill>
            <a:gsLst>
              <a:gs pos="0">
                <a:srgbClr val="2139A4">
                  <a:lumMod val="54000"/>
                </a:srgbClr>
              </a:gs>
              <a:gs pos="36283">
                <a:srgbClr val="2038A8"/>
              </a:gs>
              <a:gs pos="51000">
                <a:srgbClr val="2139A4"/>
              </a:gs>
              <a:gs pos="100000">
                <a:srgbClr val="1429F4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B5D77-8181-428F-AFD5-DF7D9FC55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49" y="1854291"/>
            <a:ext cx="9327999" cy="249808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СОСТОЯНИИ И ПЕРСПЕКТИВАХ РАЗВИТИЯ СЛУЖБ МЕДИАЦИИ 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ОБРАЗОВАТЕЛЬНОМ ПРОСТРАНСТВЕ ВЛАДИМИРСКОЙ ОБЛАСТИ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F43381B-DC19-412A-A7B9-BFF980EB7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515" y="5311255"/>
            <a:ext cx="7181461" cy="1655763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Кислова Светлана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еннадьевна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защиты детства и семейной политики Министерства образования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Владимирской области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B7B9057-A11B-40A7-9122-7F424962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7" y="85535"/>
            <a:ext cx="798512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Презентации\шаблон цели и задачи\Group 8.png">
            <a:extLst>
              <a:ext uri="{FF2B5EF4-FFF2-40B4-BE49-F238E27FC236}">
                <a16:creationId xmlns="" xmlns:a16="http://schemas.microsoft.com/office/drawing/2014/main" id="{7DCABB34-A3C4-4A90-93A5-75094401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8186"/>
          <a:stretch/>
        </p:blipFill>
        <p:spPr bwMode="auto">
          <a:xfrm>
            <a:off x="6385180" y="0"/>
            <a:ext cx="5806820" cy="6858000"/>
          </a:xfrm>
          <a:prstGeom prst="rect">
            <a:avLst/>
          </a:prstGeom>
          <a:noFill/>
        </p:spPr>
      </p:pic>
      <p:pic>
        <p:nvPicPr>
          <p:cNvPr id="7" name="Picture 4" descr="H:\ДО\2022-12-16\Презентация для Куимова\картинки\flag.png">
            <a:extLst>
              <a:ext uri="{FF2B5EF4-FFF2-40B4-BE49-F238E27FC236}">
                <a16:creationId xmlns="" xmlns:a16="http://schemas.microsoft.com/office/drawing/2014/main" id="{46F4589B-2329-40FA-A746-6E785FA5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031" y="5602013"/>
            <a:ext cx="3620799" cy="1224136"/>
          </a:xfrm>
          <a:prstGeom prst="rect">
            <a:avLst/>
          </a:prstGeom>
          <a:noFill/>
        </p:spPr>
      </p:pic>
      <p:sp>
        <p:nvSpPr>
          <p:cNvPr id="8" name="2023">
            <a:extLst>
              <a:ext uri="{FF2B5EF4-FFF2-40B4-BE49-F238E27FC236}">
                <a16:creationId xmlns="" xmlns:a16="http://schemas.microsoft.com/office/drawing/2014/main" id="{1D80CFEF-D9D1-4704-84FF-F3C5528B55CF}"/>
              </a:ext>
            </a:extLst>
          </p:cNvPr>
          <p:cNvSpPr txBox="1"/>
          <p:nvPr/>
        </p:nvSpPr>
        <p:spPr bwMode="auto">
          <a:xfrm>
            <a:off x="269007" y="6054348"/>
            <a:ext cx="1550424" cy="707887"/>
          </a:xfrm>
          <a:prstGeom prst="rect">
            <a:avLst/>
          </a:prstGeom>
          <a:noFill/>
        </p:spPr>
        <p:txBody>
          <a:bodyPr wrap="none" lIns="91284" tIns="45642" rIns="91284" bIns="45642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202</a:t>
            </a:r>
            <a:r>
              <a:rPr lang="en-US" sz="40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dirty="0">
              <a:latin typeface="Arial Black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B05AC9B-555F-421A-80B4-65F8CB12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406732" y="-462694"/>
            <a:ext cx="1961633" cy="19616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29A2F4B-45EA-4D75-BCA4-B973037F8F2E}"/>
              </a:ext>
            </a:extLst>
          </p:cNvPr>
          <p:cNvSpPr/>
          <p:nvPr/>
        </p:nvSpPr>
        <p:spPr bwMode="auto">
          <a:xfrm>
            <a:off x="-9262" y="950312"/>
            <a:ext cx="3256327" cy="759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189709" y="91637"/>
            <a:ext cx="392067" cy="7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6431" y="4219608"/>
            <a:ext cx="5153344" cy="1405513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 marL="12678" algn="just"/>
            <a:endParaRPr lang="ru-RU" sz="1100" b="1" spc="-11" dirty="0">
              <a:solidFill>
                <a:srgbClr val="212A34"/>
              </a:solidFill>
              <a:latin typeface="Arial"/>
              <a:cs typeface="Arial"/>
            </a:endParaRPr>
          </a:p>
          <a:p>
            <a:pPr marL="12678" marR="5069" algn="just">
              <a:tabLst>
                <a:tab pos="4061001" algn="l"/>
              </a:tabLst>
            </a:pPr>
            <a:endParaRPr lang="ru-RU" sz="1100" b="1" spc="-55" dirty="0">
              <a:solidFill>
                <a:srgbClr val="0E243E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11" y="636730"/>
            <a:ext cx="5368925" cy="182079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 marL="12678" algn="just"/>
            <a:endParaRPr sz="1100" b="1" spc="-1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6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2159057A-A20B-4A66-92D2-30EE53B6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138"/>
            <a:ext cx="12325738" cy="707417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86215D2-7ED4-4C31-A686-EC880A6B0C77}"/>
              </a:ext>
            </a:extLst>
          </p:cNvPr>
          <p:cNvSpPr/>
          <p:nvPr/>
        </p:nvSpPr>
        <p:spPr>
          <a:xfrm>
            <a:off x="2577331" y="35024"/>
            <a:ext cx="665271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КАЧЕСТВЕННЫЕ И КОЛИЧЕСТВЕННЫЕ РЕЗУЛЬТАТЫ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6B3CA2F-D349-4AD8-8D2D-AF806FCE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377240" y="-358841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C742D61E-5E25-466C-B9A0-FB93B714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33805" y="-2021"/>
            <a:ext cx="460011" cy="45881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ADC7D5D-E8B5-41B6-B00D-79C748921310}"/>
              </a:ext>
            </a:extLst>
          </p:cNvPr>
          <p:cNvSpPr/>
          <p:nvPr/>
        </p:nvSpPr>
        <p:spPr>
          <a:xfrm>
            <a:off x="119661" y="5843810"/>
            <a:ext cx="6367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28" marR="5069" lvl="0" indent="-171450" algn="ctr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800" b="1" spc="-11" dirty="0" smtClean="0">
                <a:solidFill>
                  <a:srgbClr val="002060"/>
                </a:solidFill>
                <a:latin typeface="Arial"/>
                <a:cs typeface="Arial"/>
              </a:rPr>
              <a:t> Созданные службы медиации в </a:t>
            </a:r>
            <a:r>
              <a:rPr lang="ru-RU" sz="1800" b="1" spc="-11" dirty="0">
                <a:solidFill>
                  <a:srgbClr val="002060"/>
                </a:solidFill>
                <a:latin typeface="Arial"/>
                <a:cs typeface="Arial"/>
              </a:rPr>
              <a:t>образовательных </a:t>
            </a:r>
            <a:r>
              <a:rPr lang="ru-RU" sz="1800" b="1" spc="-11" dirty="0" smtClean="0">
                <a:solidFill>
                  <a:srgbClr val="002060"/>
                </a:solidFill>
                <a:latin typeface="Arial"/>
                <a:cs typeface="Arial"/>
              </a:rPr>
              <a:t>организациях Владимирской </a:t>
            </a:r>
            <a:r>
              <a:rPr lang="ru-RU" sz="1800" b="1" spc="-11" dirty="0">
                <a:solidFill>
                  <a:srgbClr val="002060"/>
                </a:solidFill>
                <a:latin typeface="Arial"/>
                <a:cs typeface="Arial"/>
              </a:rPr>
              <a:t>области </a:t>
            </a:r>
            <a:r>
              <a:rPr lang="ru-RU" sz="1800" b="1" spc="-11" dirty="0" smtClean="0">
                <a:solidFill>
                  <a:srgbClr val="002060"/>
                </a:solidFill>
                <a:latin typeface="Arial"/>
                <a:cs typeface="Arial"/>
              </a:rPr>
              <a:t> востребованы </a:t>
            </a:r>
            <a:r>
              <a:rPr lang="ru-RU" sz="1800" b="1" spc="-11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lang="ru-RU" sz="1800" b="1" spc="-11" dirty="0" smtClean="0">
                <a:solidFill>
                  <a:srgbClr val="002060"/>
                </a:solidFill>
                <a:latin typeface="Arial"/>
                <a:cs typeface="Arial"/>
              </a:rPr>
              <a:t>работают</a:t>
            </a:r>
            <a:endParaRPr lang="ru-RU" sz="1800" b="1" spc="-1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828BBF4-F415-4016-971F-3112A6D6707A}"/>
              </a:ext>
            </a:extLst>
          </p:cNvPr>
          <p:cNvSpPr/>
          <p:nvPr/>
        </p:nvSpPr>
        <p:spPr>
          <a:xfrm>
            <a:off x="119661" y="581919"/>
            <a:ext cx="6313530" cy="2860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428F7B9-822C-429C-8C28-84B96F5A0A0F}"/>
              </a:ext>
            </a:extLst>
          </p:cNvPr>
          <p:cNvSpPr/>
          <p:nvPr/>
        </p:nvSpPr>
        <p:spPr>
          <a:xfrm>
            <a:off x="119661" y="706279"/>
            <a:ext cx="6313530" cy="3018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78" marR="5069" lvl="0" algn="ctr">
              <a:spcBef>
                <a:spcPts val="100"/>
              </a:spcBef>
            </a:pPr>
            <a:r>
              <a:rPr lang="ru-RU" sz="1800" b="1" u="sng" spc="-11" dirty="0">
                <a:solidFill>
                  <a:schemeClr val="bg1"/>
                </a:solidFill>
                <a:latin typeface="Arial"/>
                <a:cs typeface="Arial"/>
              </a:rPr>
              <a:t>Количество служб: </a:t>
            </a:r>
            <a:endParaRPr lang="ru-RU" sz="1800" b="1" u="sng" spc="-1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678" marR="5069" lvl="0" algn="ctr">
              <a:spcBef>
                <a:spcPts val="100"/>
              </a:spcBef>
            </a:pPr>
            <a:endParaRPr lang="ru-RU" sz="1800" b="1" u="sng" spc="-1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98428" marR="5069" lvl="0" indent="-285750" algn="ctr">
              <a:spcBef>
                <a:spcPts val="100"/>
              </a:spcBef>
              <a:buFontTx/>
              <a:buChar char="-"/>
            </a:pPr>
            <a:r>
              <a:rPr lang="ru-RU" sz="1800" b="1" spc="-11" dirty="0" smtClean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lang="ru-RU" sz="1800" b="1" spc="-11" dirty="0">
                <a:solidFill>
                  <a:schemeClr val="bg1"/>
                </a:solidFill>
                <a:latin typeface="Arial"/>
                <a:cs typeface="Arial"/>
              </a:rPr>
              <a:t>общеобразовательных организациях </a:t>
            </a:r>
            <a:r>
              <a:rPr lang="ru-RU" sz="1800" b="1" spc="-11" dirty="0" smtClean="0">
                <a:solidFill>
                  <a:schemeClr val="bg1"/>
                </a:solidFill>
                <a:latin typeface="Arial"/>
                <a:cs typeface="Arial"/>
              </a:rPr>
              <a:t>, учреждениях дополнительного образования функционируют </a:t>
            </a:r>
            <a:r>
              <a:rPr lang="ru-RU" sz="2000" b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314</a:t>
            </a:r>
            <a:r>
              <a:rPr lang="ru-RU" sz="1800" b="1" spc="-11" dirty="0">
                <a:solidFill>
                  <a:schemeClr val="bg1"/>
                </a:solidFill>
                <a:latin typeface="Arial"/>
                <a:cs typeface="Arial"/>
              </a:rPr>
              <a:t> служб школьной </a:t>
            </a:r>
            <a:r>
              <a:rPr lang="ru-RU" sz="1800" b="1" spc="-11" dirty="0" smtClean="0">
                <a:solidFill>
                  <a:schemeClr val="bg1"/>
                </a:solidFill>
                <a:latin typeface="Arial"/>
                <a:cs typeface="Arial"/>
              </a:rPr>
              <a:t>медиации</a:t>
            </a:r>
          </a:p>
          <a:p>
            <a:pPr marL="298428" marR="5069" lvl="0" indent="-285750" algn="ctr">
              <a:spcBef>
                <a:spcPts val="100"/>
              </a:spcBef>
              <a:buFontTx/>
              <a:buChar char="-"/>
            </a:pPr>
            <a:r>
              <a:rPr lang="ru-RU" sz="1800" b="1" spc="-11" dirty="0" smtClean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lang="ru-RU" sz="1800" b="1" spc="-11" dirty="0">
                <a:solidFill>
                  <a:schemeClr val="bg1"/>
                </a:solidFill>
                <a:latin typeface="Arial"/>
                <a:cs typeface="Arial"/>
              </a:rPr>
              <a:t>дошкольных образовательных организациях – </a:t>
            </a:r>
            <a:r>
              <a:rPr lang="ru-RU" sz="2000" b="1" spc="-1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</a:t>
            </a:r>
            <a:endParaRPr lang="ru-RU" sz="1800" b="1" spc="-1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678" marR="5069" lvl="0" algn="ctr">
              <a:spcBef>
                <a:spcPts val="100"/>
              </a:spcBef>
            </a:pPr>
            <a:r>
              <a:rPr lang="ru-RU" sz="1800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ru-RU" sz="1800" b="1" spc="-11" dirty="0">
                <a:solidFill>
                  <a:schemeClr val="bg1"/>
                </a:solidFill>
                <a:latin typeface="Arial"/>
                <a:cs typeface="Arial"/>
              </a:rPr>
              <a:t>в профессиональных образовательных организациях </a:t>
            </a:r>
            <a:r>
              <a:rPr lang="ru-RU" sz="1800" b="1" spc="-11" dirty="0" smtClean="0">
                <a:solidFill>
                  <a:schemeClr val="bg1"/>
                </a:solidFill>
                <a:latin typeface="Arial"/>
                <a:cs typeface="Arial"/>
              </a:rPr>
              <a:t>и </a:t>
            </a:r>
            <a:r>
              <a:rPr lang="ru-RU" sz="1800" b="1" spc="-11" dirty="0">
                <a:solidFill>
                  <a:schemeClr val="bg1"/>
                </a:solidFill>
                <a:latin typeface="Arial"/>
                <a:cs typeface="Arial"/>
              </a:rPr>
              <a:t>образовательных организациях высшего образования – </a:t>
            </a:r>
            <a:r>
              <a:rPr lang="ru-RU" sz="2000" b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20</a:t>
            </a:r>
          </a:p>
          <a:p>
            <a:pPr marL="12678" marR="5069" lvl="0" algn="ctr">
              <a:spcBef>
                <a:spcPts val="100"/>
              </a:spcBef>
            </a:pPr>
            <a:endParaRPr lang="ru-RU" sz="1800" b="1" spc="-1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9B060AA-0C1A-408F-B88A-C360088569CF}"/>
              </a:ext>
            </a:extLst>
          </p:cNvPr>
          <p:cNvSpPr/>
          <p:nvPr/>
        </p:nvSpPr>
        <p:spPr>
          <a:xfrm>
            <a:off x="289945" y="3546422"/>
            <a:ext cx="5972961" cy="176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A49357B-0DBF-47C4-AA5D-6E6605E46A25}"/>
              </a:ext>
            </a:extLst>
          </p:cNvPr>
          <p:cNvSpPr/>
          <p:nvPr/>
        </p:nvSpPr>
        <p:spPr>
          <a:xfrm>
            <a:off x="246662" y="3596425"/>
            <a:ext cx="5972961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78" marR="5069" lvl="0" algn="just">
              <a:spcBef>
                <a:spcPts val="100"/>
              </a:spcBef>
            </a:pPr>
            <a:r>
              <a:rPr lang="ru-RU" sz="1600" b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Общая численность специалистов </a:t>
            </a:r>
            <a:r>
              <a:rPr lang="ru-RU" sz="1600" b="1" spc="-11" dirty="0">
                <a:solidFill>
                  <a:schemeClr val="bg1"/>
                </a:solidFill>
                <a:latin typeface="Arial"/>
                <a:cs typeface="Arial"/>
              </a:rPr>
              <a:t>в службе медиации </a:t>
            </a:r>
            <a:endParaRPr lang="ru-RU" sz="1600" b="1" spc="-1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678" marR="5069" lvl="0" algn="just">
              <a:spcBef>
                <a:spcPts val="100"/>
              </a:spcBef>
            </a:pPr>
            <a:r>
              <a:rPr lang="ru-RU" sz="1600" b="1" spc="-11" dirty="0" smtClean="0">
                <a:solidFill>
                  <a:schemeClr val="bg1"/>
                </a:solidFill>
                <a:latin typeface="Arial"/>
                <a:cs typeface="Arial"/>
              </a:rPr>
              <a:t>и </a:t>
            </a:r>
            <a:r>
              <a:rPr lang="ru-RU" sz="1600" b="1" spc="-11" dirty="0">
                <a:solidFill>
                  <a:schemeClr val="bg1"/>
                </a:solidFill>
                <a:latin typeface="Arial"/>
                <a:cs typeface="Arial"/>
              </a:rPr>
              <a:t>службе примирения составляет </a:t>
            </a:r>
            <a:r>
              <a:rPr lang="ru-RU" sz="2000" b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1102</a:t>
            </a:r>
            <a:r>
              <a:rPr lang="ru-RU" sz="1600" b="1" spc="-11" dirty="0">
                <a:solidFill>
                  <a:schemeClr val="bg1"/>
                </a:solidFill>
                <a:latin typeface="Arial"/>
                <a:cs typeface="Arial"/>
              </a:rPr>
              <a:t> человека.</a:t>
            </a:r>
          </a:p>
          <a:p>
            <a:pPr marL="12678" marR="5069" lvl="0" algn="just">
              <a:spcBef>
                <a:spcPts val="100"/>
              </a:spcBef>
            </a:pPr>
            <a:endParaRPr lang="ru-RU" sz="1600" b="1" spc="-1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678" marR="5069" lvl="0" algn="just">
              <a:spcBef>
                <a:spcPts val="100"/>
              </a:spcBef>
            </a:pPr>
            <a:r>
              <a:rPr lang="ru-RU" sz="1600" b="1" spc="-1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Общая </a:t>
            </a:r>
            <a:r>
              <a:rPr lang="ru-RU" sz="1600" b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численность обучающихся (воспитанников), привлеченных к работе </a:t>
            </a:r>
            <a:r>
              <a:rPr lang="ru-RU" sz="1600" b="1" spc="-11" dirty="0">
                <a:solidFill>
                  <a:schemeClr val="bg1"/>
                </a:solidFill>
                <a:latin typeface="Arial"/>
                <a:cs typeface="Arial"/>
              </a:rPr>
              <a:t>школьных служб медиации и (или) служб примирения, составляет </a:t>
            </a:r>
            <a:r>
              <a:rPr lang="ru-RU" sz="2000" b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2 647 </a:t>
            </a:r>
            <a:r>
              <a:rPr lang="ru-RU" sz="1600" b="1" spc="-11" dirty="0">
                <a:solidFill>
                  <a:schemeClr val="bg1"/>
                </a:solidFill>
                <a:latin typeface="Arial"/>
                <a:cs typeface="Arial"/>
              </a:rPr>
              <a:t>человек.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B3DCC80D-CB47-455F-956B-2E77BB0B8D1C}"/>
              </a:ext>
            </a:extLst>
          </p:cNvPr>
          <p:cNvSpPr/>
          <p:nvPr/>
        </p:nvSpPr>
        <p:spPr>
          <a:xfrm>
            <a:off x="3030816" y="5315983"/>
            <a:ext cx="545284" cy="5734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0837AA9A-BD5B-453D-B4D1-30B1903F3B28}"/>
              </a:ext>
            </a:extLst>
          </p:cNvPr>
          <p:cNvSpPr/>
          <p:nvPr/>
        </p:nvSpPr>
        <p:spPr>
          <a:xfrm>
            <a:off x="6552632" y="815738"/>
            <a:ext cx="5287830" cy="89245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5D4ED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2BD1ED-BCFF-4E7B-9CD7-8B2E61877C37}"/>
              </a:ext>
            </a:extLst>
          </p:cNvPr>
          <p:cNvSpPr/>
          <p:nvPr/>
        </p:nvSpPr>
        <p:spPr>
          <a:xfrm>
            <a:off x="6552632" y="1027062"/>
            <a:ext cx="528782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ПЕРСПЕКТИВНЫЕ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8091D36-7DA3-458E-AD0C-7AB013AD198E}"/>
              </a:ext>
            </a:extLst>
          </p:cNvPr>
          <p:cNvSpPr/>
          <p:nvPr/>
        </p:nvSpPr>
        <p:spPr>
          <a:xfrm>
            <a:off x="6553211" y="1885630"/>
            <a:ext cx="5523753" cy="4834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Тиражирование успешного опыта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пилотных площадок и школ-победителей конкурсов и его внедрение во все образовательные организации </a:t>
            </a:r>
            <a:r>
              <a:rPr lang="ru-RU" sz="1600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Углубление подготовки</a:t>
            </a:r>
            <a:r>
              <a:rPr lang="ru-RU" sz="16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медиаторов, внедрение </a:t>
            </a:r>
            <a:r>
              <a:rPr lang="ru-RU" sz="1600" dirty="0" err="1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супервизий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межведомственного взаимодействия </a:t>
            </a:r>
            <a:r>
              <a:rPr lang="ru-RU" sz="1600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КДН, органами опеки</a:t>
            </a:r>
            <a:r>
              <a:rPr lang="ru-RU" sz="1600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Активное вовлечение родителей</a:t>
            </a:r>
            <a:r>
              <a:rPr lang="ru-RU" sz="16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деятельность служб </a:t>
            </a:r>
            <a:r>
              <a:rPr lang="ru-RU" sz="1600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медиации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сети школьных медиаторов-волонтеров</a:t>
            </a:r>
            <a:r>
              <a:rPr lang="ru-RU" sz="16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как сверстник-медиатор зачастую эффективнее </a:t>
            </a:r>
            <a:r>
              <a:rPr lang="ru-RU" sz="1600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взрослого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сфер применения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медиативных технологий на работу с педагогическими </a:t>
            </a:r>
            <a:r>
              <a:rPr lang="ru-RU" sz="1600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коллективами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682229" y="35024"/>
            <a:ext cx="192246" cy="3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0E855219-C99A-4680-9FB6-52A748B0C4B0}"/>
              </a:ext>
            </a:extLst>
          </p:cNvPr>
          <p:cNvSpPr/>
          <p:nvPr/>
        </p:nvSpPr>
        <p:spPr>
          <a:xfrm>
            <a:off x="495299" y="1087841"/>
            <a:ext cx="10976055" cy="301907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r>
              <a:rPr lang="ru-RU" sz="4000" b="1" i="1" spc="-1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НА ПРАВИЛЬНОМ ПУТИ!</a:t>
            </a:r>
          </a:p>
          <a:p>
            <a:pPr algn="ctr"/>
            <a:r>
              <a:rPr lang="ru-RU" sz="2800" b="1" i="1" spc="-1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i="1" spc="-1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Наша общая задача – продолжать двигаться вперед, превращая каждую школу Владимирской области </a:t>
            </a:r>
            <a:r>
              <a:rPr lang="ru-RU" sz="2800" b="1" i="1" spc="-1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в </a:t>
            </a:r>
            <a:r>
              <a:rPr lang="ru-RU" sz="2800" b="1" i="1" spc="-1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территорию взаимного уважения и </a:t>
            </a:r>
            <a:r>
              <a:rPr lang="ru-RU" sz="2800" b="1" i="1" spc="-1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понимания</a:t>
            </a:r>
            <a:endParaRPr lang="ru-RU" sz="2400" i="1" spc="-1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49A77FB8-9CA8-4251-A34A-874F20EF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9832"/>
            <a:ext cx="12325738" cy="934254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922C6DC-64FE-4296-A35F-68FAA939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402076" y="-279021"/>
            <a:ext cx="1280153" cy="128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862CA71E-0444-445A-9C4E-CA53D7DB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39231" y="38202"/>
            <a:ext cx="460011" cy="458810"/>
          </a:xfrm>
          <a:prstGeom prst="rect">
            <a:avLst/>
          </a:prstGeom>
          <a:noFill/>
        </p:spPr>
      </p:pic>
      <p:pic>
        <p:nvPicPr>
          <p:cNvPr id="7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682229" y="-10292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sud_primirite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22" y="4225158"/>
            <a:ext cx="6169407" cy="2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2679400" y="1874062"/>
            <a:ext cx="6496275" cy="140154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r>
              <a:rPr lang="ru-RU" sz="1600" b="1" spc="-1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ЗАДАЧА СИСТЕМЫ ОБРАЗОВАНИЯ:</a:t>
            </a:r>
          </a:p>
          <a:p>
            <a:pPr algn="ctr"/>
            <a:r>
              <a:rPr lang="ru-RU" sz="1600" b="1" spc="-1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НАУЧИТЬСЯ УПРАВЛЯТЬ КОНФЛИКТАМИ,</a:t>
            </a:r>
            <a:endParaRPr lang="ru-RU" sz="1600" spc="-1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600" b="1" spc="-1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ПРЕВРАЩАЯ ИХ В ИНСТРУМЕНТ РАЗВИТИЯ</a:t>
            </a:r>
          </a:p>
        </p:txBody>
      </p:sp>
      <p:pic>
        <p:nvPicPr>
          <p:cNvPr id="17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0741030-DACB-45EB-A13B-C72EEB25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9831"/>
            <a:ext cx="12325738" cy="811428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36C8382-AAE9-4A89-8704-C4216E38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322283" y="-329662"/>
            <a:ext cx="1280153" cy="128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06B447A1-299F-45B8-8BDD-7B8BE0B6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86843" y="48175"/>
            <a:ext cx="460011" cy="458810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CE27786-028C-43AF-B13C-12206C533EBB}"/>
              </a:ext>
            </a:extLst>
          </p:cNvPr>
          <p:cNvSpPr/>
          <p:nvPr/>
        </p:nvSpPr>
        <p:spPr>
          <a:xfrm>
            <a:off x="0" y="98988"/>
            <a:ext cx="1166497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АКТУАЛЬНОСТИ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562BB0F-230F-4090-9831-6E678D4A3A8C}"/>
              </a:ext>
            </a:extLst>
          </p:cNvPr>
          <p:cNvSpPr/>
          <p:nvPr/>
        </p:nvSpPr>
        <p:spPr>
          <a:xfrm>
            <a:off x="308222" y="728535"/>
            <a:ext cx="11238632" cy="1015505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284" tIns="45642" rIns="91284" bIns="45642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Arial Black" pitchFamily="34" charset="0"/>
              </a:rPr>
              <a:t>Необходимо формировать медиативное мировоззрение как новую культуру социального взаимодействия, культуру, основанную на взаимном понимании, диалоге и ответственности</a:t>
            </a:r>
            <a:endParaRPr lang="ru-RU" sz="2000" b="1" kern="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3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602539" y="0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XJJw2c3TAT5x8GwX29ECajdU4UOVOqDN8IYwRLhK5BcpnLghFOgkczdH5QfYUy2tob81uKiCV-H0WrQBebo4iD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99" y="3373821"/>
            <a:ext cx="8030571" cy="33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Выноска со стрелкой вниз 28"/>
          <p:cNvSpPr/>
          <p:nvPr/>
        </p:nvSpPr>
        <p:spPr>
          <a:xfrm>
            <a:off x="115798" y="3079352"/>
            <a:ext cx="6872956" cy="79896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02EA0E6-2A1B-450C-A4D6-C925FED1CEF9}"/>
              </a:ext>
            </a:extLst>
          </p:cNvPr>
          <p:cNvSpPr txBox="1"/>
          <p:nvPr/>
        </p:nvSpPr>
        <p:spPr>
          <a:xfrm>
            <a:off x="3206503" y="1277423"/>
            <a:ext cx="5935559" cy="523063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Федеральный уровень 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D73779-FC8F-48C8-85A0-383F999A6864}"/>
              </a:ext>
            </a:extLst>
          </p:cNvPr>
          <p:cNvSpPr txBox="1"/>
          <p:nvPr/>
        </p:nvSpPr>
        <p:spPr>
          <a:xfrm>
            <a:off x="5975305" y="4013141"/>
            <a:ext cx="6969252" cy="384563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F2FDC2-C31F-4B08-98FF-848F438E5CF4}"/>
              </a:ext>
            </a:extLst>
          </p:cNvPr>
          <p:cNvSpPr txBox="1"/>
          <p:nvPr/>
        </p:nvSpPr>
        <p:spPr>
          <a:xfrm>
            <a:off x="10163386" y="2709634"/>
            <a:ext cx="1697391" cy="707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Детские дома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0D73779-FC8F-48C8-85A0-383F999A6864}"/>
              </a:ext>
            </a:extLst>
          </p:cNvPr>
          <p:cNvSpPr txBox="1"/>
          <p:nvPr/>
        </p:nvSpPr>
        <p:spPr>
          <a:xfrm>
            <a:off x="271318" y="3079352"/>
            <a:ext cx="6851443" cy="523063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Федерации»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30E6DD5-BC11-4932-8EDA-10BFE338D2B4}"/>
              </a:ext>
            </a:extLst>
          </p:cNvPr>
          <p:cNvSpPr/>
          <p:nvPr/>
        </p:nvSpPr>
        <p:spPr>
          <a:xfrm>
            <a:off x="347391" y="709859"/>
            <a:ext cx="10897129" cy="533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ктуальные документы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по деятельности служб медиации в образовании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DB10009-A77B-4FE0-8E4C-5926EB45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2229"/>
            <a:ext cx="12348567" cy="968093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9BF96E-BA7C-4CD8-812C-111357C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226742" y="-400406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A7E46794-D062-4D49-88F0-7B6B933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81956" y="44825"/>
            <a:ext cx="325128" cy="32427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18001D-8D01-43A7-B4FE-70204B62D121}"/>
              </a:ext>
            </a:extLst>
          </p:cNvPr>
          <p:cNvSpPr/>
          <p:nvPr/>
        </p:nvSpPr>
        <p:spPr>
          <a:xfrm>
            <a:off x="0" y="106017"/>
            <a:ext cx="1164283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</a:t>
            </a:r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БАЗА</a:t>
            </a:r>
          </a:p>
        </p:txBody>
      </p:sp>
      <p:sp>
        <p:nvSpPr>
          <p:cNvPr id="18" name="Выноска со стрелкой вниз 28">
            <a:extLst>
              <a:ext uri="{FF2B5EF4-FFF2-40B4-BE49-F238E27FC236}">
                <a16:creationId xmlns="" xmlns:a16="http://schemas.microsoft.com/office/drawing/2014/main" id="{76202F24-9247-4093-BA88-FE99729216BD}"/>
              </a:ext>
            </a:extLst>
          </p:cNvPr>
          <p:cNvSpPr/>
          <p:nvPr/>
        </p:nvSpPr>
        <p:spPr>
          <a:xfrm>
            <a:off x="97496" y="4871545"/>
            <a:ext cx="6872955" cy="164334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до 2027 года сети служб медиации (примирения) в целях реализации восстановительного правосудия в отношении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совершивших общественно опасные деяния (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утверждена распоряжением Правительства РФ от 23 января 2024 г. № 109-р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носка со стрелкой вниз 28">
            <a:extLst>
              <a:ext uri="{FF2B5EF4-FFF2-40B4-BE49-F238E27FC236}">
                <a16:creationId xmlns="" xmlns:a16="http://schemas.microsoft.com/office/drawing/2014/main" id="{1A73CEA9-B055-4E1F-B07F-23839F130AFB}"/>
              </a:ext>
            </a:extLst>
          </p:cNvPr>
          <p:cNvSpPr/>
          <p:nvPr/>
        </p:nvSpPr>
        <p:spPr>
          <a:xfrm>
            <a:off x="115799" y="2051730"/>
            <a:ext cx="6872955" cy="101184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BC8E057-BF85-40A9-8E78-8F4A7BA21E86}"/>
              </a:ext>
            </a:extLst>
          </p:cNvPr>
          <p:cNvSpPr/>
          <p:nvPr/>
        </p:nvSpPr>
        <p:spPr>
          <a:xfrm>
            <a:off x="137311" y="2027256"/>
            <a:ext cx="6851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27.07.2010 №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193-ФЗ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альтернативной процедуре урегулирования споров 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участием посредника (процедуре медиации)»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Выноска со стрелкой вниз 28">
            <a:extLst>
              <a:ext uri="{FF2B5EF4-FFF2-40B4-BE49-F238E27FC236}">
                <a16:creationId xmlns="" xmlns:a16="http://schemas.microsoft.com/office/drawing/2014/main" id="{6D4CACF4-2C59-414B-897A-0B14A67D1389}"/>
              </a:ext>
            </a:extLst>
          </p:cNvPr>
          <p:cNvSpPr/>
          <p:nvPr/>
        </p:nvSpPr>
        <p:spPr>
          <a:xfrm>
            <a:off x="7298200" y="2001269"/>
            <a:ext cx="4769069" cy="103867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endParaRPr lang="ru-RU" sz="180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64DAB3F-E1F8-4976-8A08-66AD955E93FB}"/>
              </a:ext>
            </a:extLst>
          </p:cNvPr>
          <p:cNvSpPr/>
          <p:nvPr/>
        </p:nvSpPr>
        <p:spPr>
          <a:xfrm>
            <a:off x="7298200" y="2005453"/>
            <a:ext cx="4769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Письмо Министерства образования и науки РФ от 18 ноября 2013 г. №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ВК-844/07 </a:t>
            </a:r>
            <a:r>
              <a:rPr lang="ru-RU" sz="1200" b="1" dirty="0" smtClean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направлении методических рекомендаций по организации служб школьной медиации»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9F74ABC0-D00F-4572-9064-D1F9247F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958" y="5835767"/>
            <a:ext cx="1028713" cy="4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587972" y="31072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" y="3878317"/>
            <a:ext cx="6883400" cy="9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0D73779-FC8F-48C8-85A0-383F999A6864}"/>
              </a:ext>
            </a:extLst>
          </p:cNvPr>
          <p:cNvSpPr txBox="1"/>
          <p:nvPr/>
        </p:nvSpPr>
        <p:spPr>
          <a:xfrm>
            <a:off x="271317" y="3871315"/>
            <a:ext cx="6851443" cy="646173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РФ от 17.05.2023 № 358 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 Стратегии комплексной безопасности детей в Российской Федерации на период до 2030 года»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56" y="3039943"/>
            <a:ext cx="4786312" cy="19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02EA0E6-2A1B-450C-A4D6-C925FED1CEF9}"/>
              </a:ext>
            </a:extLst>
          </p:cNvPr>
          <p:cNvSpPr txBox="1"/>
          <p:nvPr/>
        </p:nvSpPr>
        <p:spPr>
          <a:xfrm>
            <a:off x="729258" y="1713333"/>
            <a:ext cx="5935559" cy="338397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Нормативно правовая база</a:t>
            </a:r>
            <a:endParaRPr lang="ru-RU" sz="1600" b="1" i="1" dirty="0"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2EA0E6-2A1B-450C-A4D6-C925FED1CEF9}"/>
              </a:ext>
            </a:extLst>
          </p:cNvPr>
          <p:cNvSpPr txBox="1"/>
          <p:nvPr/>
        </p:nvSpPr>
        <p:spPr>
          <a:xfrm>
            <a:off x="6576347" y="1667056"/>
            <a:ext cx="5935559" cy="338397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Рекомендации</a:t>
            </a:r>
            <a:endParaRPr lang="ru-RU" sz="1600" b="1" i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64DAB3F-E1F8-4976-8A08-66AD955E93FB}"/>
              </a:ext>
            </a:extLst>
          </p:cNvPr>
          <p:cNvSpPr/>
          <p:nvPr/>
        </p:nvSpPr>
        <p:spPr>
          <a:xfrm>
            <a:off x="7450600" y="3079352"/>
            <a:ext cx="4769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ФГБУ «Центр защиты прав и интересов детей»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педагогических работников образовательных организаций, специалистов в области воспитания и профилактики </a:t>
            </a:r>
            <a:r>
              <a:rPr lang="ru-RU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девиантного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поведения несовершеннолетних  по использованию медиативных технологий в социальных сетях.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02EA0E6-2A1B-450C-A4D6-C925FED1CEF9}"/>
              </a:ext>
            </a:extLst>
          </p:cNvPr>
          <p:cNvSpPr txBox="1"/>
          <p:nvPr/>
        </p:nvSpPr>
        <p:spPr>
          <a:xfrm>
            <a:off x="7505157" y="4942491"/>
            <a:ext cx="4077938" cy="1077060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Горячая линия по вопросам медиации и примирения в образовательных организациях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8 (800) 444-18-06 </a:t>
            </a:r>
            <a:endParaRPr lang="ru-RU" sz="16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3200638" y="1254950"/>
            <a:ext cx="8552556" cy="968093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02EA0E6-2A1B-450C-A4D6-C925FED1CEF9}"/>
              </a:ext>
            </a:extLst>
          </p:cNvPr>
          <p:cNvSpPr txBox="1"/>
          <p:nvPr/>
        </p:nvSpPr>
        <p:spPr>
          <a:xfrm>
            <a:off x="3200637" y="1254950"/>
            <a:ext cx="8552556" cy="523063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Региональный уровень 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D73779-FC8F-48C8-85A0-383F999A6864}"/>
              </a:ext>
            </a:extLst>
          </p:cNvPr>
          <p:cNvSpPr txBox="1"/>
          <p:nvPr/>
        </p:nvSpPr>
        <p:spPr>
          <a:xfrm>
            <a:off x="5975305" y="4013141"/>
            <a:ext cx="6969252" cy="384563"/>
          </a:xfrm>
          <a:prstGeom prst="rect">
            <a:avLst/>
          </a:prstGeom>
          <a:noFill/>
        </p:spPr>
        <p:txBody>
          <a:bodyPr wrap="square" lIns="91284" tIns="45642" rIns="91284" bIns="45642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F2FDC2-C31F-4B08-98FF-848F438E5CF4}"/>
              </a:ext>
            </a:extLst>
          </p:cNvPr>
          <p:cNvSpPr txBox="1"/>
          <p:nvPr/>
        </p:nvSpPr>
        <p:spPr>
          <a:xfrm>
            <a:off x="10163386" y="2709634"/>
            <a:ext cx="1697391" cy="707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Детские дома</a:t>
            </a:r>
          </a:p>
        </p:txBody>
      </p:sp>
      <p:pic>
        <p:nvPicPr>
          <p:cNvPr id="25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DB10009-A77B-4FE0-8E4C-5926EB45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2229"/>
            <a:ext cx="12348567" cy="968093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9BF96E-BA7C-4CD8-812C-111357C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226742" y="-400406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A7E46794-D062-4D49-88F0-7B6B933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81956" y="44825"/>
            <a:ext cx="325128" cy="324279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E163211-00C0-409B-9896-EDE07F1A526A}"/>
              </a:ext>
            </a:extLst>
          </p:cNvPr>
          <p:cNvSpPr/>
          <p:nvPr/>
        </p:nvSpPr>
        <p:spPr>
          <a:xfrm>
            <a:off x="3321353" y="2545440"/>
            <a:ext cx="8431840" cy="1852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CF17D1-AE43-4EB1-882A-77082724C794}"/>
              </a:ext>
            </a:extLst>
          </p:cNvPr>
          <p:cNvSpPr/>
          <p:nvPr/>
        </p:nvSpPr>
        <p:spPr>
          <a:xfrm>
            <a:off x="3258290" y="2818570"/>
            <a:ext cx="8494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Департамента образования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молодёжной политики Владимирской области от 30.12.2022 №1229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Примерного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о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службе медиации в образовательной организации» 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ACEE13B8-3135-4F0D-BDB3-8ACA8A61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9" y="2435861"/>
            <a:ext cx="2883303" cy="20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2B06978-34A4-4621-9E27-33A8FA5CA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0" y="4995464"/>
            <a:ext cx="1985915" cy="12618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25BC8BA-FF90-4F8D-B703-2CD3F8283B6A}"/>
              </a:ext>
            </a:extLst>
          </p:cNvPr>
          <p:cNvSpPr/>
          <p:nvPr/>
        </p:nvSpPr>
        <p:spPr>
          <a:xfrm>
            <a:off x="1888254" y="5143757"/>
            <a:ext cx="1058690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Современная школа </a:t>
            </a:r>
            <a:r>
              <a:rPr lang="ru-RU" dirty="0">
                <a:latin typeface="Arial Black" panose="020B0A04020102020204" pitchFamily="34" charset="0"/>
              </a:rPr>
              <a:t>— это пространство, где пересекаются интересы, ценности и эмоции детей, родителей и учителей. 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Конфликты </a:t>
            </a:r>
            <a:r>
              <a:rPr lang="ru-RU" dirty="0">
                <a:latin typeface="Arial Black" panose="020B0A04020102020204" pitchFamily="34" charset="0"/>
              </a:rPr>
              <a:t>здесь неизбежны. </a:t>
            </a:r>
          </a:p>
        </p:txBody>
      </p:sp>
      <p:pic>
        <p:nvPicPr>
          <p:cNvPr id="16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587972" y="31072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B18001D-8D01-43A7-B4FE-70204B62D121}"/>
              </a:ext>
            </a:extLst>
          </p:cNvPr>
          <p:cNvSpPr/>
          <p:nvPr/>
        </p:nvSpPr>
        <p:spPr>
          <a:xfrm>
            <a:off x="0" y="106017"/>
            <a:ext cx="1164283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</a:t>
            </a:r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БАЗА</a:t>
            </a:r>
          </a:p>
        </p:txBody>
      </p:sp>
    </p:spTree>
    <p:extLst>
      <p:ext uri="{BB962C8B-B14F-4D97-AF65-F5344CB8AC3E}">
        <p14:creationId xmlns:p14="http://schemas.microsoft.com/office/powerpoint/2010/main" val="2043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312788" y="3224049"/>
            <a:ext cx="11803012" cy="70582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r>
              <a:rPr lang="ru-RU" sz="1600" b="1" spc="-1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Устойчивый спрос и осознанная потребность в освоении медиативных компетенций педагогами </a:t>
            </a:r>
          </a:p>
          <a:p>
            <a:pPr algn="ctr"/>
            <a:r>
              <a:rPr lang="ru-RU" sz="1600" b="1" spc="-1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</a:t>
            </a:r>
            <a:r>
              <a:rPr lang="ru-RU" sz="1600" b="1" spc="-1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ложились в области:</a:t>
            </a:r>
            <a:endParaRPr lang="ru-RU" sz="1600" spc="-1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788" y="4059657"/>
            <a:ext cx="11352184" cy="2061945"/>
          </a:xfrm>
          <a:prstGeom prst="rect">
            <a:avLst/>
          </a:prstGeom>
        </p:spPr>
        <p:txBody>
          <a:bodyPr wrap="square" lIns="91284" tIns="45642" rIns="91284" bIns="45642">
            <a:spAutoFit/>
          </a:bodyPr>
          <a:lstStyle/>
          <a:p>
            <a:pPr algn="just"/>
            <a:r>
              <a:rPr lang="ru-RU" sz="1600" b="1" u="sng" kern="0" spc="-1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/>
              </a:rPr>
              <a:t>2023</a:t>
            </a:r>
          </a:p>
          <a:p>
            <a:pPr algn="just"/>
            <a:r>
              <a:rPr lang="ru-RU" sz="1600" kern="0" spc="-11" dirty="0">
                <a:latin typeface="Arial Black" pitchFamily="34" charset="0"/>
                <a:cs typeface="Arial"/>
              </a:rPr>
              <a:t>«Школьная медиация: принципы, условия, инструменты» (36ч) – 49 человек</a:t>
            </a:r>
          </a:p>
          <a:p>
            <a:pPr algn="just"/>
            <a:r>
              <a:rPr lang="ru-RU" sz="1600" b="1" u="sng" kern="0" spc="-1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/>
              </a:rPr>
              <a:t>2024</a:t>
            </a:r>
          </a:p>
          <a:p>
            <a:pPr algn="just"/>
            <a:r>
              <a:rPr lang="ru-RU" sz="1600" kern="0" spc="-11" dirty="0">
                <a:latin typeface="Arial Black" pitchFamily="34" charset="0"/>
                <a:cs typeface="Arial"/>
              </a:rPr>
              <a:t>«Школьная медиация: принципы, условия, инструменты» (36ч) – 44 человека</a:t>
            </a:r>
          </a:p>
          <a:p>
            <a:pPr algn="just"/>
            <a:r>
              <a:rPr lang="ru-RU" sz="1600" kern="0" spc="-11" dirty="0">
                <a:latin typeface="Arial Black" pitchFamily="34" charset="0"/>
                <a:cs typeface="Arial"/>
              </a:rPr>
              <a:t>«Освоение примирительных технологий в решении школьных конфликтов. </a:t>
            </a:r>
          </a:p>
          <a:p>
            <a:pPr algn="just"/>
            <a:r>
              <a:rPr lang="ru-RU" sz="1600" kern="0" spc="-11" dirty="0" smtClean="0">
                <a:latin typeface="Arial Black" pitchFamily="34" charset="0"/>
                <a:cs typeface="Arial"/>
              </a:rPr>
              <a:t>Медиативные </a:t>
            </a:r>
            <a:r>
              <a:rPr lang="ru-RU" sz="1600" kern="0" spc="-11" dirty="0">
                <a:latin typeface="Arial Black" pitchFamily="34" charset="0"/>
                <a:cs typeface="Arial"/>
              </a:rPr>
              <a:t>практики в работе медиатора» ОО (36ч) – 24 человека</a:t>
            </a:r>
          </a:p>
          <a:p>
            <a:pPr algn="just"/>
            <a:r>
              <a:rPr lang="ru-RU" sz="1600" b="1" u="sng" kern="0" spc="-1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/>
              </a:rPr>
              <a:t>2025</a:t>
            </a:r>
          </a:p>
          <a:p>
            <a:pPr algn="just"/>
            <a:r>
              <a:rPr lang="ru-RU" sz="1600" b="1" kern="0" spc="-11" dirty="0">
                <a:latin typeface="Arial Black" pitchFamily="34" charset="0"/>
                <a:cs typeface="Arial"/>
              </a:rPr>
              <a:t>«Школьная медиация: принципы, условия, инструменты» (36ч) – 48 </a:t>
            </a:r>
            <a:r>
              <a:rPr lang="ru-RU" sz="1600" b="1" kern="0" spc="-11" dirty="0" smtClean="0">
                <a:latin typeface="Arial Black" pitchFamily="34" charset="0"/>
                <a:cs typeface="Arial"/>
              </a:rPr>
              <a:t>человек</a:t>
            </a:r>
            <a:endParaRPr lang="ru-RU" sz="1600" b="1" kern="0" spc="-11" dirty="0">
              <a:latin typeface="Arial Black" pitchFamily="34" charset="0"/>
              <a:cs typeface="Arial"/>
            </a:endParaRPr>
          </a:p>
        </p:txBody>
      </p:sp>
      <p:pic>
        <p:nvPicPr>
          <p:cNvPr id="17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0741030-DACB-45EB-A13B-C72EEB25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9831"/>
            <a:ext cx="12325738" cy="811428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36C8382-AAE9-4A89-8704-C4216E38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487821" y="-356422"/>
            <a:ext cx="1280153" cy="128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06B447A1-299F-45B8-8BDD-7B8BE0B6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86844" y="-10292"/>
            <a:ext cx="460011" cy="458810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CE27786-028C-43AF-B13C-12206C533EBB}"/>
              </a:ext>
            </a:extLst>
          </p:cNvPr>
          <p:cNvSpPr/>
          <p:nvPr/>
        </p:nvSpPr>
        <p:spPr>
          <a:xfrm>
            <a:off x="63713" y="98988"/>
            <a:ext cx="959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ПОДГОТОВКИ КАДРОВ: ОТ ОСВЕДОМЛЕННОСТИ К КОМПЕТЕНТНОСТИ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562BB0F-230F-4090-9831-6E678D4A3A8C}"/>
              </a:ext>
            </a:extLst>
          </p:cNvPr>
          <p:cNvSpPr/>
          <p:nvPr/>
        </p:nvSpPr>
        <p:spPr>
          <a:xfrm>
            <a:off x="647181" y="791596"/>
            <a:ext cx="4877577" cy="399952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284" tIns="45642" rIns="91284" bIns="45642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prstClr val="white"/>
                </a:solidFill>
                <a:latin typeface="Arial Black" pitchFamily="34" charset="0"/>
              </a:rPr>
              <a:t>Массовое информирование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17CFCCBE-65B0-4135-9327-DB0D917802FF}"/>
              </a:ext>
            </a:extLst>
          </p:cNvPr>
          <p:cNvSpPr/>
          <p:nvPr/>
        </p:nvSpPr>
        <p:spPr>
          <a:xfrm>
            <a:off x="170833" y="6269778"/>
            <a:ext cx="11850334" cy="421496"/>
          </a:xfrm>
          <a:prstGeom prst="rect">
            <a:avLst/>
          </a:prstGeom>
        </p:spPr>
        <p:txBody>
          <a:bodyPr wrap="square" lIns="91284" tIns="45642" rIns="91284" bIns="45642">
            <a:spAutoFit/>
          </a:bodyPr>
          <a:lstStyle/>
          <a:p>
            <a:pPr marL="285271" indent="-285271">
              <a:lnSpc>
                <a:spcPct val="107000"/>
              </a:lnSpc>
              <a:buFont typeface="Wingdings" pitchFamily="2" charset="2"/>
              <a:buChar char="Ø"/>
            </a:pPr>
            <a:r>
              <a:rPr lang="ru-RU" sz="2000" b="1" kern="0" dirty="0">
                <a:solidFill>
                  <a:srgbClr val="002060"/>
                </a:solidFill>
                <a:latin typeface="Arial Black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ТЕМАТИЧЕСКОЕ ОБУЧЕНИЕ ПРОШЛИ </a:t>
            </a:r>
            <a:r>
              <a:rPr lang="ru-RU" sz="2000" b="1" kern="0" dirty="0" smtClean="0">
                <a:solidFill>
                  <a:srgbClr val="002060"/>
                </a:solidFill>
                <a:latin typeface="Arial Black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165 </a:t>
            </a:r>
            <a:r>
              <a:rPr lang="ru-RU" sz="2000" b="1" kern="0" dirty="0">
                <a:solidFill>
                  <a:srgbClr val="002060"/>
                </a:solidFill>
                <a:latin typeface="Arial Black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ПЕДАГОГОВ </a:t>
            </a:r>
            <a:r>
              <a:rPr lang="ru-RU" sz="2000" b="1" kern="0" dirty="0" smtClean="0">
                <a:solidFill>
                  <a:srgbClr val="002060"/>
                </a:solidFill>
                <a:latin typeface="Arial Black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</a:t>
            </a:r>
            <a:endParaRPr lang="ru-RU" sz="2000" b="1" kern="0" dirty="0">
              <a:solidFill>
                <a:srgbClr val="002060"/>
              </a:solidFill>
              <a:latin typeface="Arial Black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383B4DA-932A-47F6-864B-A481F92BDA65}"/>
              </a:ext>
            </a:extLst>
          </p:cNvPr>
          <p:cNvSpPr/>
          <p:nvPr/>
        </p:nvSpPr>
        <p:spPr>
          <a:xfrm>
            <a:off x="6439272" y="791596"/>
            <a:ext cx="4877577" cy="399952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284" tIns="45642" rIns="91284" bIns="45642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prstClr val="white"/>
                </a:solidFill>
                <a:latin typeface="Arial Black" pitchFamily="34" charset="0"/>
              </a:rPr>
              <a:t>Углубленная подготовка</a:t>
            </a:r>
          </a:p>
        </p:txBody>
      </p:sp>
      <p:pic>
        <p:nvPicPr>
          <p:cNvPr id="13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713434" y="25356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647181" y="1358462"/>
            <a:ext cx="4877577" cy="1634316"/>
          </a:xfrm>
          <a:prstGeom prst="round2Diag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284" tIns="45642" rIns="91284" bIns="45642">
            <a:spAutoFit/>
          </a:bodyPr>
          <a:lstStyle/>
          <a:p>
            <a:pPr algn="ctr"/>
            <a:r>
              <a:rPr lang="ru-RU" sz="1800" kern="0" dirty="0" smtClean="0">
                <a:solidFill>
                  <a:prstClr val="white"/>
                </a:solidFill>
                <a:latin typeface="Arial Black" pitchFamily="34" charset="0"/>
              </a:rPr>
              <a:t>с </a:t>
            </a:r>
            <a:r>
              <a:rPr lang="ru-RU" sz="1800" kern="0" dirty="0">
                <a:solidFill>
                  <a:prstClr val="white"/>
                </a:solidFill>
                <a:latin typeface="Arial Black" pitchFamily="34" charset="0"/>
              </a:rPr>
              <a:t>2022 года</a:t>
            </a:r>
          </a:p>
          <a:p>
            <a:pPr algn="ctr"/>
            <a:r>
              <a:rPr lang="ru-RU" sz="1800" kern="0" dirty="0" smtClean="0">
                <a:solidFill>
                  <a:prstClr val="white"/>
                </a:solidFill>
                <a:latin typeface="Arial Black" pitchFamily="34" charset="0"/>
              </a:rPr>
              <a:t>тема </a:t>
            </a:r>
            <a:r>
              <a:rPr lang="ru-RU" sz="1800" kern="0" dirty="0">
                <a:solidFill>
                  <a:prstClr val="white"/>
                </a:solidFill>
                <a:latin typeface="Arial Black" pitchFamily="34" charset="0"/>
              </a:rPr>
              <a:t>«Медиативные технологии в практике работы педагога» - инвариантная (2 ч) для всех курсов повышения квалификации</a:t>
            </a:r>
          </a:p>
        </p:txBody>
      </p:sp>
      <p:sp>
        <p:nvSpPr>
          <p:cNvPr id="15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6439270" y="1511695"/>
            <a:ext cx="4877577" cy="1327849"/>
          </a:xfrm>
          <a:prstGeom prst="round2Diag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284" tIns="45642" rIns="91284" bIns="45642">
            <a:spAutoFit/>
          </a:bodyPr>
          <a:lstStyle/>
          <a:p>
            <a:pPr algn="ctr"/>
            <a:r>
              <a:rPr lang="ru-RU" sz="1800" kern="0" dirty="0" smtClean="0">
                <a:solidFill>
                  <a:prstClr val="white"/>
                </a:solidFill>
                <a:latin typeface="Arial Black" pitchFamily="34" charset="0"/>
              </a:rPr>
              <a:t>с 2018 </a:t>
            </a:r>
            <a:r>
              <a:rPr lang="ru-RU" sz="1800" kern="0" dirty="0">
                <a:solidFill>
                  <a:prstClr val="white"/>
                </a:solidFill>
                <a:latin typeface="Arial Black" pitchFamily="34" charset="0"/>
              </a:rPr>
              <a:t>года</a:t>
            </a:r>
          </a:p>
          <a:p>
            <a:pPr algn="ctr"/>
            <a:r>
              <a:rPr lang="ru-RU" sz="1800" kern="0" dirty="0">
                <a:solidFill>
                  <a:prstClr val="white"/>
                </a:solidFill>
                <a:latin typeface="Arial Black" pitchFamily="34" charset="0"/>
              </a:rPr>
              <a:t>н</a:t>
            </a:r>
            <a:r>
              <a:rPr lang="ru-RU" sz="1800" kern="0" dirty="0" smtClean="0">
                <a:solidFill>
                  <a:prstClr val="white"/>
                </a:solidFill>
                <a:latin typeface="Arial Black" pitchFamily="34" charset="0"/>
              </a:rPr>
              <a:t>а базе ГАОУ ДПО ВО ВИРО реализуются тематические ППК (36 </a:t>
            </a:r>
            <a:r>
              <a:rPr lang="ru-RU" sz="1800" kern="0" dirty="0">
                <a:solidFill>
                  <a:prstClr val="white"/>
                </a:solidFill>
                <a:latin typeface="Arial Black" pitchFamily="34" charset="0"/>
              </a:rPr>
              <a:t>ч</a:t>
            </a:r>
            <a:r>
              <a:rPr lang="ru-RU" sz="1800" kern="0" dirty="0" smtClean="0">
                <a:solidFill>
                  <a:prstClr val="white"/>
                </a:solidFill>
                <a:latin typeface="Arial Black" pitchFamily="34" charset="0"/>
              </a:rPr>
              <a:t>)</a:t>
            </a:r>
            <a:endParaRPr lang="ru-RU" sz="1800" kern="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179" y="5491118"/>
            <a:ext cx="12013324" cy="130065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F2FDC2-C31F-4B08-98FF-848F438E5CF4}"/>
              </a:ext>
            </a:extLst>
          </p:cNvPr>
          <p:cNvSpPr txBox="1"/>
          <p:nvPr/>
        </p:nvSpPr>
        <p:spPr>
          <a:xfrm>
            <a:off x="10163386" y="2709634"/>
            <a:ext cx="1697391" cy="707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Детские дома</a:t>
            </a:r>
          </a:p>
        </p:txBody>
      </p:sp>
      <p:pic>
        <p:nvPicPr>
          <p:cNvPr id="25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DB10009-A77B-4FE0-8E4C-5926EB45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2229"/>
            <a:ext cx="12348567" cy="968093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9BF96E-BA7C-4CD8-812C-111357C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226742" y="-323848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A7E46794-D062-4D49-88F0-7B6B933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81956" y="147538"/>
            <a:ext cx="325128" cy="32427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18001D-8D01-43A7-B4FE-70204B62D121}"/>
              </a:ext>
            </a:extLst>
          </p:cNvPr>
          <p:cNvSpPr/>
          <p:nvPr/>
        </p:nvSpPr>
        <p:spPr>
          <a:xfrm>
            <a:off x="55179" y="160504"/>
            <a:ext cx="103342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 И РАСПРОСТРАНЕНИЕ ЭФФЕКТИВНОГО ОПЫТА</a:t>
            </a:r>
          </a:p>
        </p:txBody>
      </p:sp>
      <p:pic>
        <p:nvPicPr>
          <p:cNvPr id="14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587972" y="31072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201873" y="702404"/>
            <a:ext cx="11205211" cy="50691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r>
              <a:rPr lang="ru-RU" sz="2400" b="1" spc="-1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ПИЛОТНЫЕ ПЛОЩАДКИ</a:t>
            </a:r>
            <a:endParaRPr lang="ru-RU" sz="2400" spc="-1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I56PWzeBi6oHT27E18QlBs9R8zNb72Q5UaUoMbI7uft8VkOq1XxYaUJcYIuk5Xa7WxoA6s_iEfuLBWDZP8X6ybo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26507"/>
          <a:stretch/>
        </p:blipFill>
        <p:spPr bwMode="auto">
          <a:xfrm>
            <a:off x="201873" y="5611718"/>
            <a:ext cx="1626927" cy="10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336251" y="5210749"/>
            <a:ext cx="7070833" cy="50379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НАИБОЛЕЕ ЭФФЕКТИВНЫЕ ФОРМАТЫ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0713" y="5840174"/>
            <a:ext cx="9855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Tx/>
              <a:buChar char="-"/>
            </a:pPr>
            <a:r>
              <a:rPr lang="ru-RU" sz="1600" kern="0" spc="-11" dirty="0" err="1">
                <a:latin typeface="Arial Black" pitchFamily="34" charset="0"/>
                <a:cs typeface="Arial"/>
              </a:rPr>
              <a:t>воркшопы</a:t>
            </a:r>
            <a:r>
              <a:rPr lang="ru-RU" sz="1600" kern="0" spc="-11" dirty="0">
                <a:latin typeface="Arial Black" pitchFamily="34" charset="0"/>
                <a:cs typeface="Arial"/>
              </a:rPr>
              <a:t> по проведению восстановительных программ</a:t>
            </a:r>
          </a:p>
          <a:p>
            <a:pPr indent="-342900" algn="just">
              <a:buFontTx/>
              <a:buChar char="-"/>
            </a:pPr>
            <a:r>
              <a:rPr lang="ru-RU" sz="1600" kern="0" spc="-11" dirty="0" err="1">
                <a:latin typeface="Arial Black" pitchFamily="34" charset="0"/>
                <a:cs typeface="Arial"/>
              </a:rPr>
              <a:t>супервизии</a:t>
            </a:r>
            <a:r>
              <a:rPr lang="ru-RU" sz="1600" kern="0" spc="-11" dirty="0">
                <a:latin typeface="Arial Black" pitchFamily="34" charset="0"/>
                <a:cs typeface="Arial"/>
              </a:rPr>
              <a:t> сложных случаев из практики</a:t>
            </a:r>
          </a:p>
          <a:p>
            <a:pPr indent="-342900" algn="just">
              <a:buFontTx/>
              <a:buChar char="-"/>
            </a:pPr>
            <a:r>
              <a:rPr lang="ru-RU" sz="1600" kern="0" spc="-11" dirty="0">
                <a:latin typeface="Arial Black" pitchFamily="34" charset="0"/>
                <a:cs typeface="Arial"/>
              </a:rPr>
              <a:t>проектные семинары по разработке программ развития служб медиации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E151CA44-CD0D-473C-9C81-8D290A0D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2" y="1209323"/>
            <a:ext cx="11763031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«Программа </a:t>
            </a: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развития городской службы медиации в системе образования г. Владимира»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МБУ </a:t>
            </a:r>
            <a:r>
              <a:rPr lang="ru-RU" altLang="ru-RU" sz="1500" dirty="0">
                <a:latin typeface="Arial" panose="020B0604020202020204" pitchFamily="34" charset="0"/>
              </a:rPr>
              <a:t>ДО г. Владимира «Детский оздоровительно-образовательный (социально-педагогический) центр</a:t>
            </a:r>
            <a:r>
              <a:rPr lang="ru-RU" altLang="ru-RU" sz="1500" dirty="0" smtClean="0">
                <a:latin typeface="Arial" panose="020B0604020202020204" pitchFamily="34" charset="0"/>
              </a:rPr>
              <a:t>»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«Программа </a:t>
            </a: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для обучающихся 8-11 классов «Школа без насилия» (школа примирения)»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г. </a:t>
            </a:r>
            <a:r>
              <a:rPr lang="ru-RU" altLang="ru-RU" sz="1500" dirty="0" err="1">
                <a:latin typeface="Arial" panose="020B0604020202020204" pitchFamily="34" charset="0"/>
              </a:rPr>
              <a:t>Коврова</a:t>
            </a:r>
            <a:r>
              <a:rPr lang="ru-RU" altLang="ru-RU" sz="1500" dirty="0">
                <a:latin typeface="Arial" panose="020B0604020202020204" pitchFamily="34" charset="0"/>
              </a:rPr>
              <a:t> «Средняя общеобразовательная школа №10 имени Героя Советского Союза Владимира Александровича </a:t>
            </a:r>
            <a:r>
              <a:rPr lang="ru-RU" altLang="ru-RU" sz="1500" dirty="0" err="1">
                <a:latin typeface="Arial" panose="020B0604020202020204" pitchFamily="34" charset="0"/>
              </a:rPr>
              <a:t>Бурматова</a:t>
            </a:r>
            <a:r>
              <a:rPr lang="ru-RU" altLang="ru-RU" sz="1500" dirty="0" smtClean="0">
                <a:latin typeface="Arial" panose="020B0604020202020204" pitchFamily="34" charset="0"/>
              </a:rPr>
              <a:t>»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«Программа «Восстановительные (медиативные) технологии в воспитательной работе классного руководителя»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«Средняя общеобразовательная школа №8» г. </a:t>
            </a:r>
            <a:r>
              <a:rPr lang="ru-RU" altLang="ru-RU" sz="1500" dirty="0" err="1" smtClean="0">
                <a:latin typeface="Arial" panose="020B0604020202020204" pitchFamily="34" charset="0"/>
              </a:rPr>
              <a:t>Коврова</a:t>
            </a:r>
            <a:endParaRPr lang="ru-RU" altLang="ru-RU" sz="1500" dirty="0" smtClean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«Средняя общеобразовательная школа №21» г. </a:t>
            </a:r>
            <a:r>
              <a:rPr lang="ru-RU" altLang="ru-RU" sz="1500" dirty="0" err="1" smtClean="0">
                <a:latin typeface="Arial" panose="020B0604020202020204" pitchFamily="34" charset="0"/>
              </a:rPr>
              <a:t>Коврова</a:t>
            </a:r>
            <a:endParaRPr lang="ru-RU" altLang="ru-RU" sz="1500" dirty="0" smtClean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«Средняя общеобразовательная школа №23» г. </a:t>
            </a:r>
            <a:r>
              <a:rPr lang="ru-RU" altLang="ru-RU" sz="1500" dirty="0" err="1" smtClean="0">
                <a:latin typeface="Arial" panose="020B0604020202020204" pitchFamily="34" charset="0"/>
              </a:rPr>
              <a:t>Коврова</a:t>
            </a:r>
            <a:endParaRPr lang="ru-RU" altLang="ru-RU" sz="1500" dirty="0" smtClean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«Организационно-содержательные аспекты деятельности школьной службы медиации»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СОШ №1, г. </a:t>
            </a:r>
            <a:r>
              <a:rPr lang="ru-RU" altLang="ru-RU" sz="1500" dirty="0" smtClean="0">
                <a:latin typeface="Arial" panose="020B0604020202020204" pitchFamily="34" charset="0"/>
              </a:rPr>
              <a:t>Гусь-Хрустальный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«Организация деятельности школьной службы медиации»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СОШ №4, г. </a:t>
            </a:r>
            <a:r>
              <a:rPr lang="ru-RU" altLang="ru-RU" sz="1500" dirty="0" smtClean="0">
                <a:latin typeface="Arial" panose="020B0604020202020204" pitchFamily="34" charset="0"/>
              </a:rPr>
              <a:t>Гусь-Хрустальный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«Программа развития школьной службы медиации»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</a:t>
            </a:r>
            <a:r>
              <a:rPr lang="ru-RU" altLang="ru-RU" sz="1500" dirty="0">
                <a:latin typeface="Arial" panose="020B0604020202020204" pitchFamily="34" charset="0"/>
              </a:rPr>
              <a:t>«</a:t>
            </a:r>
            <a:r>
              <a:rPr lang="ru-RU" altLang="ru-RU" sz="1500" dirty="0" err="1">
                <a:latin typeface="Arial" panose="020B0604020202020204" pitchFamily="34" charset="0"/>
              </a:rPr>
              <a:t>Никологорская</a:t>
            </a:r>
            <a:r>
              <a:rPr lang="ru-RU" altLang="ru-RU" sz="1500" dirty="0">
                <a:latin typeface="Arial" panose="020B0604020202020204" pitchFamily="34" charset="0"/>
              </a:rPr>
              <a:t> средняя общеобразовательная школа» Вязниковского </a:t>
            </a:r>
            <a:r>
              <a:rPr lang="ru-RU" altLang="ru-RU" sz="1500" dirty="0" smtClean="0">
                <a:latin typeface="Arial" panose="020B0604020202020204" pitchFamily="34" charset="0"/>
              </a:rPr>
              <a:t>района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002060"/>
                </a:solidFill>
                <a:latin typeface="Arial" panose="020B0604020202020204" pitchFamily="34" charset="0"/>
              </a:rPr>
              <a:t>«Программа восстановительных практик «Мир без конфликтов»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500" dirty="0" smtClean="0">
                <a:latin typeface="Arial" panose="020B0604020202020204" pitchFamily="34" charset="0"/>
              </a:rPr>
              <a:t>МБОУ «Средняя </a:t>
            </a:r>
            <a:r>
              <a:rPr lang="ru-RU" altLang="ru-RU" sz="1500" dirty="0">
                <a:latin typeface="Arial" panose="020B0604020202020204" pitchFamily="34" charset="0"/>
              </a:rPr>
              <a:t>общеобразовательная школа №7» о. </a:t>
            </a:r>
            <a:r>
              <a:rPr lang="ru-RU" altLang="ru-RU" sz="1500" dirty="0" smtClean="0">
                <a:latin typeface="Arial" panose="020B0604020202020204" pitchFamily="34" charset="0"/>
              </a:rPr>
              <a:t>Муром</a:t>
            </a:r>
          </a:p>
        </p:txBody>
      </p:sp>
    </p:spTree>
    <p:extLst>
      <p:ext uri="{BB962C8B-B14F-4D97-AF65-F5344CB8AC3E}">
        <p14:creationId xmlns:p14="http://schemas.microsoft.com/office/powerpoint/2010/main" val="26480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F2FDC2-C31F-4B08-98FF-848F438E5CF4}"/>
              </a:ext>
            </a:extLst>
          </p:cNvPr>
          <p:cNvSpPr txBox="1"/>
          <p:nvPr/>
        </p:nvSpPr>
        <p:spPr>
          <a:xfrm>
            <a:off x="10163386" y="2709634"/>
            <a:ext cx="1697391" cy="707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284" tIns="45642" rIns="91284" bIns="4564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Детские дома</a:t>
            </a:r>
          </a:p>
        </p:txBody>
      </p:sp>
      <p:pic>
        <p:nvPicPr>
          <p:cNvPr id="25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DB10009-A77B-4FE0-8E4C-5926EB45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2229"/>
            <a:ext cx="12348567" cy="968093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9BF96E-BA7C-4CD8-812C-111357C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226742" y="-323848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A7E46794-D062-4D49-88F0-7B6B933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81956" y="147538"/>
            <a:ext cx="325128" cy="32427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18001D-8D01-43A7-B4FE-70204B62D121}"/>
              </a:ext>
            </a:extLst>
          </p:cNvPr>
          <p:cNvSpPr/>
          <p:nvPr/>
        </p:nvSpPr>
        <p:spPr>
          <a:xfrm>
            <a:off x="400326" y="160504"/>
            <a:ext cx="92146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 И РАСПРОСТРАНЕНИЕ ЭФФЕКТИВНОГО ОПЫТА</a:t>
            </a:r>
          </a:p>
        </p:txBody>
      </p:sp>
      <p:pic>
        <p:nvPicPr>
          <p:cNvPr id="14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587972" y="31072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201873" y="702404"/>
            <a:ext cx="11330603" cy="35965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ctr"/>
            <a:r>
              <a:rPr lang="ru-RU" sz="1800" b="1" spc="-1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РЕГИОНАЛЬНЫЕ КОНКУРСЫ СЛУЖБ МЕДИАЦИИ</a:t>
            </a:r>
            <a:endParaRPr lang="ru-RU" sz="1800" spc="-1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2B06978-34A4-4621-9E27-33A8FA5CA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73" y="1062055"/>
            <a:ext cx="823427" cy="52322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25BC8BA-FF90-4F8D-B703-2CD3F8283B6A}"/>
              </a:ext>
            </a:extLst>
          </p:cNvPr>
          <p:cNvSpPr/>
          <p:nvPr/>
        </p:nvSpPr>
        <p:spPr>
          <a:xfrm>
            <a:off x="1025300" y="1070691"/>
            <a:ext cx="1090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овершенствование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>
                <a:latin typeface="Arial Black" panose="020B0A04020102020204" pitchFamily="34" charset="0"/>
              </a:rPr>
              <a:t>научно-методического обеспечения деятельности по профилактике </a:t>
            </a:r>
            <a:r>
              <a:rPr lang="ru-RU" sz="1400" dirty="0" smtClean="0">
                <a:latin typeface="Arial Black" panose="020B0A04020102020204" pitchFamily="34" charset="0"/>
              </a:rPr>
              <a:t>и </a:t>
            </a:r>
            <a:r>
              <a:rPr lang="ru-RU" sz="1400" dirty="0">
                <a:latin typeface="Arial Black" panose="020B0A04020102020204" pitchFamily="34" charset="0"/>
              </a:rPr>
              <a:t>снижению рисков возникновения конфликтных ситуаций и противоправных </a:t>
            </a:r>
            <a:r>
              <a:rPr lang="ru-RU" sz="1400" dirty="0" smtClean="0">
                <a:latin typeface="Arial Black" panose="020B0A04020102020204" pitchFamily="34" charset="0"/>
              </a:rPr>
              <a:t>действий в </a:t>
            </a:r>
            <a:r>
              <a:rPr lang="ru-RU" sz="1400" dirty="0">
                <a:latin typeface="Arial Black" panose="020B0A04020102020204" pitchFamily="34" charset="0"/>
              </a:rPr>
              <a:t>образовательной среде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93912"/>
            <a:ext cx="12192000" cy="3821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891861"/>
            <a:ext cx="4020207" cy="3838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20208" y="1891860"/>
            <a:ext cx="4138448" cy="38389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58655" y="1891861"/>
            <a:ext cx="4033346" cy="3838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6552" y="1585275"/>
            <a:ext cx="947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1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2022 </a:t>
            </a:r>
            <a:r>
              <a:rPr lang="ru-RU" sz="1800" b="1" spc="-1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                                              2023                                              2024</a:t>
            </a:r>
            <a:endParaRPr lang="ru-RU" sz="1800" b="1" spc="-1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Прямоугольник: скругленные противолежащие углы 41">
            <a:extLst>
              <a:ext uri="{FF2B5EF4-FFF2-40B4-BE49-F238E27FC236}">
                <a16:creationId xmlns="" xmlns:a16="http://schemas.microsoft.com/office/drawing/2014/main" id="{1EF412F2-F9BC-44B1-8175-769DA19C5DDA}"/>
              </a:ext>
            </a:extLst>
          </p:cNvPr>
          <p:cNvSpPr/>
          <p:nvPr/>
        </p:nvSpPr>
        <p:spPr>
          <a:xfrm>
            <a:off x="80281" y="5785945"/>
            <a:ext cx="12031437" cy="101687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2" rIns="91284" bIns="45642" rtlCol="0" anchor="ctr"/>
          <a:lstStyle/>
          <a:p>
            <a:pPr algn="just"/>
            <a:r>
              <a:rPr lang="ru-RU" sz="1400" kern="0" spc="-1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/>
              </a:rPr>
              <a:t>Всего:</a:t>
            </a:r>
            <a:r>
              <a:rPr lang="ru-RU" sz="1400" kern="0" spc="-1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 76 конкурсных работ</a:t>
            </a:r>
          </a:p>
          <a:p>
            <a:pPr algn="just"/>
            <a:r>
              <a:rPr lang="ru-RU" sz="1400" kern="0" spc="-11" dirty="0">
                <a:solidFill>
                  <a:srgbClr val="00B050"/>
                </a:solidFill>
                <a:latin typeface="Arial Black" pitchFamily="34" charset="0"/>
                <a:cs typeface="Arial"/>
              </a:rPr>
              <a:t>Стабильно участвующие: </a:t>
            </a:r>
            <a:r>
              <a:rPr lang="ru-RU" sz="1400" kern="0" spc="-1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г. Владимир, г. Гусь-Хрустальный, о. Муром, </a:t>
            </a:r>
            <a:r>
              <a:rPr lang="ru-RU" sz="1400" kern="0" spc="-11" dirty="0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Вязниковский, </a:t>
            </a:r>
            <a:r>
              <a:rPr lang="ru-RU" sz="1400" kern="0" spc="-11" dirty="0" err="1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Собинский</a:t>
            </a:r>
            <a:r>
              <a:rPr lang="ru-RU" sz="1400" kern="0" spc="-11" dirty="0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, </a:t>
            </a:r>
            <a:r>
              <a:rPr lang="ru-RU" sz="1400" kern="0" spc="-11" dirty="0" err="1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Судогодский</a:t>
            </a:r>
            <a:r>
              <a:rPr lang="ru-RU" sz="1400" kern="0" spc="-11" dirty="0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 и </a:t>
            </a:r>
            <a:r>
              <a:rPr lang="ru-RU" sz="1400" kern="0" spc="-11" dirty="0" err="1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Селивановский</a:t>
            </a:r>
            <a:r>
              <a:rPr lang="ru-RU" sz="1400" kern="0" spc="-11" dirty="0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 районы</a:t>
            </a:r>
            <a:endParaRPr lang="ru-RU" sz="1400" kern="0" spc="-11" dirty="0">
              <a:solidFill>
                <a:schemeClr val="tx1"/>
              </a:solidFill>
              <a:latin typeface="Arial Black" pitchFamily="34" charset="0"/>
              <a:cs typeface="Arial"/>
            </a:endParaRPr>
          </a:p>
          <a:p>
            <a:pPr algn="just"/>
            <a:r>
              <a:rPr lang="ru-RU" sz="1400" kern="0" spc="-11" dirty="0" smtClean="0">
                <a:solidFill>
                  <a:schemeClr val="tx1"/>
                </a:solidFill>
                <a:latin typeface="Arial Black" pitchFamily="34" charset="0"/>
                <a:cs typeface="Arial"/>
              </a:rPr>
              <a:t> </a:t>
            </a:r>
            <a:endParaRPr lang="ru-RU" sz="1400" kern="0" spc="-11" dirty="0">
              <a:solidFill>
                <a:schemeClr val="tx1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1" y="1954607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ОБЩЕЕ КОЛИЧЕСТВО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20 </a:t>
            </a:r>
            <a:r>
              <a:rPr lang="ru-RU" sz="1200" dirty="0" smtClean="0">
                <a:latin typeface="Arial Black" panose="020B0A04020102020204" pitchFamily="34" charset="0"/>
              </a:rPr>
              <a:t>работ от 20 ОО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81" y="2485701"/>
            <a:ext cx="38347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ТИПЫ ОО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19 общеобразовательных организаций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1 </a:t>
            </a:r>
            <a:r>
              <a:rPr lang="ru-RU" sz="1100" dirty="0" smtClean="0">
                <a:latin typeface="Arial Black" panose="020B0A04020102020204" pitchFamily="34" charset="0"/>
              </a:rPr>
              <a:t>учреждение дополнительного образования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69" y="3399692"/>
            <a:ext cx="40822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ГЕОГРАФИЯ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latin typeface="Arial Black" panose="020B0A04020102020204" pitchFamily="34" charset="0"/>
              </a:rPr>
              <a:t>10 </a:t>
            </a:r>
            <a:r>
              <a:rPr lang="ru-RU" sz="1200" dirty="0" smtClean="0">
                <a:latin typeface="Arial Black" panose="020B0A04020102020204" pitchFamily="34" charset="0"/>
              </a:rPr>
              <a:t>МО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r>
              <a:rPr lang="ru-RU" sz="1100" dirty="0">
                <a:latin typeface="Arial Black" panose="020B0A04020102020204" pitchFamily="34" charset="0"/>
              </a:rPr>
              <a:t>г. Владимир, г. Ковров, г. Гусь-Хрустальный,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о. Муром, Вязниковский, Юрьев-Польский,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Суздальский, </a:t>
            </a:r>
            <a:r>
              <a:rPr lang="ru-RU" sz="1100" dirty="0" err="1">
                <a:latin typeface="Arial Black" panose="020B0A04020102020204" pitchFamily="34" charset="0"/>
              </a:rPr>
              <a:t>Собинский</a:t>
            </a:r>
            <a:r>
              <a:rPr lang="ru-RU" sz="1100" dirty="0">
                <a:latin typeface="Arial Black" panose="020B0A04020102020204" pitchFamily="34" charset="0"/>
              </a:rPr>
              <a:t>, </a:t>
            </a:r>
            <a:r>
              <a:rPr lang="ru-RU" sz="1100" dirty="0" err="1">
                <a:latin typeface="Arial Black" panose="020B0A04020102020204" pitchFamily="34" charset="0"/>
              </a:rPr>
              <a:t>Селивановский</a:t>
            </a:r>
            <a:r>
              <a:rPr lang="ru-RU" sz="1100" dirty="0">
                <a:latin typeface="Arial Black" panose="020B0A04020102020204" pitchFamily="34" charset="0"/>
              </a:rPr>
              <a:t>,</a:t>
            </a:r>
          </a:p>
          <a:p>
            <a:r>
              <a:rPr lang="ru-RU" sz="1100" dirty="0" err="1">
                <a:latin typeface="Arial Black" panose="020B0A04020102020204" pitchFamily="34" charset="0"/>
              </a:rPr>
              <a:t>Судогодский</a:t>
            </a:r>
            <a:r>
              <a:rPr lang="ru-RU" sz="1100" dirty="0">
                <a:latin typeface="Arial Black" panose="020B0A04020102020204" pitchFamily="34" charset="0"/>
              </a:rPr>
              <a:t> районы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281" y="4779372"/>
            <a:ext cx="37144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АКТИВНОСТЬ ПО НОМИНАЦИЯМ:</a:t>
            </a:r>
          </a:p>
          <a:p>
            <a:endParaRPr lang="ru-RU" sz="12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</a:rPr>
              <a:t>Программа развития службы медиации – 13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Методический комплект практик - 7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4863" y="195460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ОБЩЕЕ КОЛИЧЕСТВО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1200" dirty="0" smtClean="0">
                <a:latin typeface="Arial Black" panose="020B0A04020102020204" pitchFamily="34" charset="0"/>
              </a:rPr>
              <a:t>35 работ от 33 ОО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331" y="2478499"/>
            <a:ext cx="3834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ТИПЫ ОО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11 учреждений СПО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3 коррекционные школы-интерната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18 </a:t>
            </a:r>
            <a:r>
              <a:rPr lang="ru-RU" sz="1100" dirty="0">
                <a:latin typeface="Arial Black" panose="020B0A04020102020204" pitchFamily="34" charset="0"/>
              </a:rPr>
              <a:t>общеобразовательных организаций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1 </a:t>
            </a:r>
            <a:r>
              <a:rPr lang="ru-RU" sz="1100" dirty="0" smtClean="0">
                <a:latin typeface="Arial Black" panose="020B0A04020102020204" pitchFamily="34" charset="0"/>
              </a:rPr>
              <a:t>учреждение дополнительного образования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4863" y="3417521"/>
            <a:ext cx="408227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ГЕОГРАФИЯ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13 МО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r>
              <a:rPr lang="ru-RU" sz="1100" dirty="0">
                <a:latin typeface="Arial Black" panose="020B0A04020102020204" pitchFamily="34" charset="0"/>
              </a:rPr>
              <a:t>г. Владимир, г. Гусь-Хрустальный, </a:t>
            </a:r>
            <a:endParaRPr lang="ru-RU" sz="1100" dirty="0" smtClean="0">
              <a:latin typeface="Arial Black" panose="020B0A040201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</a:rPr>
              <a:t>ЗАТО </a:t>
            </a:r>
            <a:r>
              <a:rPr lang="ru-RU" sz="1100" dirty="0">
                <a:latin typeface="Arial Black" panose="020B0A04020102020204" pitchFamily="34" charset="0"/>
              </a:rPr>
              <a:t>Радужный, о. Муром, Вязниковский, </a:t>
            </a:r>
            <a:r>
              <a:rPr lang="ru-RU" sz="1100" dirty="0" err="1">
                <a:latin typeface="Arial Black" panose="020B0A04020102020204" pitchFamily="34" charset="0"/>
              </a:rPr>
              <a:t>Гороховецкий</a:t>
            </a:r>
            <a:r>
              <a:rPr lang="ru-RU" sz="1100" dirty="0">
                <a:latin typeface="Arial Black" panose="020B0A04020102020204" pitchFamily="34" charset="0"/>
              </a:rPr>
              <a:t>, Гусь-Хрустальный, </a:t>
            </a:r>
            <a:r>
              <a:rPr lang="ru-RU" sz="1100" dirty="0" err="1">
                <a:latin typeface="Arial Black" panose="020B0A04020102020204" pitchFamily="34" charset="0"/>
              </a:rPr>
              <a:t>Киржачский</a:t>
            </a:r>
            <a:r>
              <a:rPr lang="ru-RU" sz="1100" dirty="0">
                <a:latin typeface="Arial Black" panose="020B0A04020102020204" pitchFamily="34" charset="0"/>
              </a:rPr>
              <a:t>, Ковровский, </a:t>
            </a:r>
            <a:r>
              <a:rPr lang="ru-RU" sz="1100" dirty="0" err="1">
                <a:latin typeface="Arial Black" panose="020B0A04020102020204" pitchFamily="34" charset="0"/>
              </a:rPr>
              <a:t>Собинский</a:t>
            </a:r>
            <a:r>
              <a:rPr lang="ru-RU" sz="1100" dirty="0">
                <a:latin typeface="Arial Black" panose="020B0A04020102020204" pitchFamily="34" charset="0"/>
              </a:rPr>
              <a:t>, </a:t>
            </a:r>
            <a:r>
              <a:rPr lang="ru-RU" sz="1100" dirty="0" err="1">
                <a:latin typeface="Arial Black" panose="020B0A04020102020204" pitchFamily="34" charset="0"/>
              </a:rPr>
              <a:t>Судогодский</a:t>
            </a:r>
            <a:r>
              <a:rPr lang="ru-RU" sz="1100" dirty="0">
                <a:latin typeface="Arial Black" panose="020B0A04020102020204" pitchFamily="34" charset="0"/>
              </a:rPr>
              <a:t>, </a:t>
            </a:r>
            <a:r>
              <a:rPr lang="ru-RU" sz="1100" dirty="0" err="1">
                <a:latin typeface="Arial Black" panose="020B0A04020102020204" pitchFamily="34" charset="0"/>
              </a:rPr>
              <a:t>Селивановский</a:t>
            </a:r>
            <a:r>
              <a:rPr lang="ru-RU" sz="1100" dirty="0">
                <a:latin typeface="Arial Black" panose="020B0A04020102020204" pitchFamily="34" charset="0"/>
              </a:rPr>
              <a:t>, Юрьев-Польский районы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54863" y="4779372"/>
            <a:ext cx="37144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АКТИВНОСТЬ ПО НОМИНАЦИЯМ:</a:t>
            </a:r>
          </a:p>
          <a:p>
            <a:endParaRPr lang="ru-RU" sz="12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</a:rPr>
              <a:t>Программа развития службы медиации – 23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Методический комплект практик - 12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3566" y="195460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ОБЩЕЕ КОЛИЧЕСТВО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1200" dirty="0" smtClean="0">
                <a:latin typeface="Arial Black" panose="020B0A04020102020204" pitchFamily="34" charset="0"/>
              </a:rPr>
              <a:t>21 работа от 23 ОО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6034" y="2478499"/>
            <a:ext cx="3834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ТИПЫ ОО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3</a:t>
            </a:r>
            <a:r>
              <a:rPr lang="ru-RU" sz="1100" dirty="0" smtClean="0">
                <a:latin typeface="Arial Black" panose="020B0A04020102020204" pitchFamily="34" charset="0"/>
              </a:rPr>
              <a:t> учреждений СПО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1</a:t>
            </a:r>
            <a:r>
              <a:rPr lang="ru-RU" sz="1100" dirty="0" smtClean="0">
                <a:latin typeface="Arial Black" panose="020B0A04020102020204" pitchFamily="34" charset="0"/>
              </a:rPr>
              <a:t> коррекционные школы-интерната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18 </a:t>
            </a:r>
            <a:r>
              <a:rPr lang="ru-RU" sz="1100" dirty="0">
                <a:latin typeface="Arial Black" panose="020B0A04020102020204" pitchFamily="34" charset="0"/>
              </a:rPr>
              <a:t>общеобразовательных организаций</a:t>
            </a:r>
          </a:p>
          <a:p>
            <a:r>
              <a:rPr lang="ru-RU" sz="1100" dirty="0">
                <a:latin typeface="Arial Black" panose="020B0A04020102020204" pitchFamily="34" charset="0"/>
              </a:rPr>
              <a:t>1 </a:t>
            </a:r>
            <a:r>
              <a:rPr lang="ru-RU" sz="1100" dirty="0" smtClean="0">
                <a:latin typeface="Arial Black" panose="020B0A04020102020204" pitchFamily="34" charset="0"/>
              </a:rPr>
              <a:t>учреждение дополнительного образования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33566" y="3417521"/>
            <a:ext cx="408227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ГЕОГРАФИЯ</a:t>
            </a: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12 МО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r>
              <a:rPr lang="ru-RU" sz="1100" dirty="0">
                <a:latin typeface="Arial Black" panose="020B0A04020102020204" pitchFamily="34" charset="0"/>
              </a:rPr>
              <a:t>г. Владимир, г. Гусь-Хрустальный, г. Ковров</a:t>
            </a:r>
            <a:r>
              <a:rPr lang="ru-RU" sz="1100" dirty="0" smtClean="0">
                <a:latin typeface="Arial Black" panose="020B0A04020102020204" pitchFamily="34" charset="0"/>
              </a:rPr>
              <a:t>,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 </a:t>
            </a:r>
            <a:r>
              <a:rPr lang="ru-RU" sz="1100" dirty="0">
                <a:latin typeface="Arial Black" panose="020B0A04020102020204" pitchFamily="34" charset="0"/>
              </a:rPr>
              <a:t>о. Муром, Александровский, Вязниковский, Гусь-Хрустальный, Ковровский, </a:t>
            </a:r>
            <a:endParaRPr lang="ru-RU" sz="1100" dirty="0" smtClean="0">
              <a:latin typeface="Arial Black" panose="020B0A04020102020204" pitchFamily="34" charset="0"/>
            </a:endParaRPr>
          </a:p>
          <a:p>
            <a:r>
              <a:rPr lang="ru-RU" sz="1100" dirty="0" err="1" smtClean="0">
                <a:latin typeface="Arial Black" panose="020B0A04020102020204" pitchFamily="34" charset="0"/>
              </a:rPr>
              <a:t>Меленковский</a:t>
            </a:r>
            <a:r>
              <a:rPr lang="ru-RU" sz="1100" dirty="0">
                <a:latin typeface="Arial Black" panose="020B0A04020102020204" pitchFamily="34" charset="0"/>
              </a:rPr>
              <a:t>, </a:t>
            </a:r>
            <a:r>
              <a:rPr lang="ru-RU" sz="1100" dirty="0" err="1">
                <a:latin typeface="Arial Black" panose="020B0A04020102020204" pitchFamily="34" charset="0"/>
              </a:rPr>
              <a:t>Собинский</a:t>
            </a:r>
            <a:r>
              <a:rPr lang="ru-RU" sz="1100" dirty="0">
                <a:latin typeface="Arial Black" panose="020B0A04020102020204" pitchFamily="34" charset="0"/>
              </a:rPr>
              <a:t>, </a:t>
            </a:r>
            <a:r>
              <a:rPr lang="ru-RU" sz="1100" dirty="0" err="1">
                <a:latin typeface="Arial Black" panose="020B0A04020102020204" pitchFamily="34" charset="0"/>
              </a:rPr>
              <a:t>Судогодский</a:t>
            </a:r>
            <a:r>
              <a:rPr lang="ru-RU" sz="1100" dirty="0">
                <a:latin typeface="Arial Black" panose="020B0A04020102020204" pitchFamily="34" charset="0"/>
              </a:rPr>
              <a:t>, </a:t>
            </a:r>
            <a:r>
              <a:rPr lang="ru-RU" sz="1100" dirty="0" err="1">
                <a:latin typeface="Arial Black" panose="020B0A04020102020204" pitchFamily="34" charset="0"/>
              </a:rPr>
              <a:t>Селивановский</a:t>
            </a:r>
            <a:r>
              <a:rPr lang="ru-RU" sz="1100" dirty="0">
                <a:latin typeface="Arial Black" panose="020B0A04020102020204" pitchFamily="34" charset="0"/>
              </a:rPr>
              <a:t> районы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33566" y="4779372"/>
            <a:ext cx="37385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АКТИВНОСТЬ ПО НОМИНАЦИЯМ:</a:t>
            </a:r>
          </a:p>
          <a:p>
            <a:endParaRPr lang="ru-RU" sz="12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</a:rPr>
              <a:t>Программа развития службы медиации – 16</a:t>
            </a:r>
          </a:p>
          <a:p>
            <a:r>
              <a:rPr lang="ru-RU" sz="1100" dirty="0" smtClean="0">
                <a:latin typeface="Arial Black" panose="020B0A04020102020204" pitchFamily="34" charset="0"/>
              </a:rPr>
              <a:t>Методический комплект практик - 7</a:t>
            </a:r>
            <a:endParaRPr lang="ru-RU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robbmhsz8t4k1vw1pj5tfgixuhcp2q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38" y="717164"/>
            <a:ext cx="5163207" cy="27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DDB10009-A77B-4FE0-8E4C-5926EB45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-40593"/>
            <a:ext cx="12348567" cy="968093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9BF96E-BA7C-4CD8-812C-111357C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226742" y="-323848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A7E46794-D062-4D49-88F0-7B6B933F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1956" y="147538"/>
            <a:ext cx="325128" cy="32427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18001D-8D01-43A7-B4FE-70204B62D121}"/>
              </a:ext>
            </a:extLst>
          </p:cNvPr>
          <p:cNvSpPr/>
          <p:nvPr/>
        </p:nvSpPr>
        <p:spPr>
          <a:xfrm>
            <a:off x="400326" y="160504"/>
            <a:ext cx="92146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 И РАСПРОСТРАНЕНИЕ ЭФФЕКТИВНОГО ОПЫТА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4C85C99-385E-4C71-B598-C1ACFCCC37E6}"/>
              </a:ext>
            </a:extLst>
          </p:cNvPr>
          <p:cNvSpPr/>
          <p:nvPr/>
        </p:nvSpPr>
        <p:spPr>
          <a:xfrm>
            <a:off x="154925" y="815092"/>
            <a:ext cx="6191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В 2025 году впервые во Владимирской области проведён региональный этап Всероссийского конкурса «</a:t>
            </a:r>
            <a:r>
              <a:rPr lang="ru-RU" sz="1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Школа#безОбид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»,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направленный на профилактику травли, развитие медиативных практик и формирование безопасной образовательной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среды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587972" y="31072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тебе нужна помощь или совет_rotated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8" y="2397282"/>
            <a:ext cx="5989555" cy="42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4C85C99-385E-4C71-B598-C1ACFCCC37E6}"/>
              </a:ext>
            </a:extLst>
          </p:cNvPr>
          <p:cNvSpPr/>
          <p:nvPr/>
        </p:nvSpPr>
        <p:spPr>
          <a:xfrm>
            <a:off x="6503628" y="3417521"/>
            <a:ext cx="56228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Продолжение конкурсного движения будет способствовать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pPr algn="ctr"/>
            <a:endParaRPr lang="ru-RU" sz="15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дальнейшему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вовлечению образовательных организаций, ранее не участвовавших  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в конкурсах</a:t>
            </a:r>
          </a:p>
          <a:p>
            <a:pPr marL="285750" lvl="0" indent="-285750">
              <a:buFontTx/>
              <a:buChar char="-"/>
            </a:pPr>
            <a:endParaRPr lang="ru-RU" sz="15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развитию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преемственности между различными уровнями 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образования</a:t>
            </a:r>
          </a:p>
          <a:p>
            <a:pPr marL="285750" lvl="0" indent="-285750">
              <a:buFontTx/>
              <a:buChar char="-"/>
            </a:pPr>
            <a:endParaRPr lang="ru-RU" sz="15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укреплению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межмуниципального сотрудничества в сфере профилактики 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конфликтов</a:t>
            </a:r>
            <a:endParaRPr lang="ru-RU" sz="15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6431" y="4219608"/>
            <a:ext cx="5153344" cy="1405513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 marL="12678" algn="just"/>
            <a:endParaRPr lang="ru-RU" sz="1100" b="1" spc="-11" dirty="0">
              <a:solidFill>
                <a:srgbClr val="212A34"/>
              </a:solidFill>
              <a:latin typeface="Arial"/>
              <a:cs typeface="Arial"/>
            </a:endParaRPr>
          </a:p>
          <a:p>
            <a:pPr marL="12678" marR="5069" algn="just">
              <a:tabLst>
                <a:tab pos="4061001" algn="l"/>
              </a:tabLst>
            </a:pPr>
            <a:endParaRPr lang="ru-RU" sz="1100" b="1" spc="-55" dirty="0">
              <a:solidFill>
                <a:srgbClr val="0E243E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11" y="636730"/>
            <a:ext cx="5368925" cy="182079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 marL="12678" algn="just"/>
            <a:endParaRPr sz="1100" b="1" spc="-1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0" name="object 4"/>
          <p:cNvSpPr txBox="1"/>
          <p:nvPr/>
        </p:nvSpPr>
        <p:spPr>
          <a:xfrm>
            <a:off x="340556" y="1764299"/>
            <a:ext cx="11232089" cy="4910617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 marL="12678" marR="5069" algn="just">
              <a:spcBef>
                <a:spcPts val="100"/>
              </a:spcBef>
            </a:pPr>
            <a:endParaRPr lang="ru-RU" sz="1100" b="1" spc="-11" dirty="0">
              <a:solidFill>
                <a:srgbClr val="212A34"/>
              </a:solidFill>
              <a:latin typeface="Arial Black" panose="020B0A040201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развития служб 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медиации и служб примирения в образовательных </a:t>
            </a:r>
            <a:r>
              <a:rPr lang="ru-RU" sz="18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организациях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Численность специалистов 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службах </a:t>
            </a:r>
            <a:r>
              <a:rPr lang="ru-RU" sz="18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медиации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обучающихся (воспитанников), принимавших участие 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работе служб </a:t>
            </a:r>
            <a:r>
              <a:rPr lang="ru-RU" sz="18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медиации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используемых службами медиации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начатых и успешно завершенных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восстановительных программах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и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медиативных беседах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службами медиации по урегулированию конфликтных </a:t>
            </a:r>
            <a:r>
              <a:rPr lang="ru-RU" sz="18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и 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спорных </a:t>
            </a:r>
            <a:r>
              <a:rPr lang="ru-RU" sz="18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ситуаций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просветительской деятельности 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медиативной и восстановительной направленности, проведенной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служб</a:t>
            </a:r>
            <a:r>
              <a:rPr lang="ru-RU" sz="1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ами </a:t>
            </a:r>
            <a:r>
              <a:rPr lang="ru-RU" sz="18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медиации</a:t>
            </a: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 descr="d:\Презентации\шаблон цели и задачи\ПОЛОСА.png">
            <a:extLst>
              <a:ext uri="{FF2B5EF4-FFF2-40B4-BE49-F238E27FC236}">
                <a16:creationId xmlns="" xmlns:a16="http://schemas.microsoft.com/office/drawing/2014/main" id="{2159057A-A20B-4A66-92D2-30EE53B6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138"/>
            <a:ext cx="12325738" cy="842434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86215D2-7ED4-4C31-A686-EC880A6B0C77}"/>
              </a:ext>
            </a:extLst>
          </p:cNvPr>
          <p:cNvSpPr/>
          <p:nvPr/>
        </p:nvSpPr>
        <p:spPr>
          <a:xfrm>
            <a:off x="0" y="134055"/>
            <a:ext cx="11572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 И ПЕРСПЕКТИВЫ РАЗВИТИЯ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6B3CA2F-D349-4AD8-8D2D-AF806FCE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377240" y="-358841"/>
            <a:ext cx="1385903" cy="13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 descr="H:\ДО\2022-12-16\Презентация для Куимова\картинки\766px-Coat_of_arms_of_Vladimiri_Oblast.svg.png">
            <a:extLst>
              <a:ext uri="{FF2B5EF4-FFF2-40B4-BE49-F238E27FC236}">
                <a16:creationId xmlns="" xmlns:a16="http://schemas.microsoft.com/office/drawing/2014/main" id="{C742D61E-5E25-466C-B9A0-FB93B714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12634" y="-1138"/>
            <a:ext cx="460011" cy="458810"/>
          </a:xfrm>
          <a:prstGeom prst="rect">
            <a:avLst/>
          </a:prstGeom>
          <a:noFill/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0A5DE89-8D9F-4D3A-AC26-F53CA5FD9358}"/>
              </a:ext>
            </a:extLst>
          </p:cNvPr>
          <p:cNvSpPr/>
          <p:nvPr/>
        </p:nvSpPr>
        <p:spPr>
          <a:xfrm>
            <a:off x="677545" y="841296"/>
            <a:ext cx="10744571" cy="750590"/>
          </a:xfrm>
          <a:prstGeom prst="roundRect">
            <a:avLst/>
          </a:prstGeom>
          <a:solidFill>
            <a:srgbClr val="A1B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A98B72F-37C6-4DF3-A746-FEBDAEAA48E4}"/>
              </a:ext>
            </a:extLst>
          </p:cNvPr>
          <p:cNvSpPr/>
          <p:nvPr/>
        </p:nvSpPr>
        <p:spPr>
          <a:xfrm>
            <a:off x="706987" y="939592"/>
            <a:ext cx="106856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u="sng" kern="0" spc="-1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/>
              </a:rPr>
              <a:t>МОНИТОРИНГ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ОЦЕНИВАЕТ НЕ ТОЛЬКО ФОРМАЛЬНЫЕ ПОКАЗАТЕЛИ, НО И СОДЕРЖАТЕЛЬНЫЕ:</a:t>
            </a:r>
          </a:p>
        </p:txBody>
      </p:sp>
      <p:pic>
        <p:nvPicPr>
          <p:cNvPr id="12" name="Picture 2" descr="C:\Users\User\Desktop\День отца 2025\Pobeda80_logo_detailed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7845" r="12535" b="6451"/>
          <a:stretch/>
        </p:blipFill>
        <p:spPr bwMode="auto">
          <a:xfrm>
            <a:off x="10692860" y="35024"/>
            <a:ext cx="250924" cy="5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1235</Words>
  <Application>Microsoft Office PowerPoint</Application>
  <PresentationFormat>Произвольный</PresentationFormat>
  <Paragraphs>187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 СОСТОЯНИИ И ПЕРСПЕКТИВАХ РАЗВИТИЯ СЛУЖБ МЕДИАЦИИ  В ОБРАЗОВАТЕЛЬНОМ ПРОСТРАНСТВЕ ВЛАДИМИРСКОЙ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вызовы и приоритеты: обеспечение качества образования и социализации детей в коррекционных школах и детских домах</dc:title>
  <dc:creator>Муреева Е.С.</dc:creator>
  <cp:lastModifiedBy>Ольга Владимировна Куделя</cp:lastModifiedBy>
  <cp:revision>160</cp:revision>
  <dcterms:created xsi:type="dcterms:W3CDTF">2025-07-31T09:50:29Z</dcterms:created>
  <dcterms:modified xsi:type="dcterms:W3CDTF">2025-10-23T05:11:29Z</dcterms:modified>
</cp:coreProperties>
</file>