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76" r:id="rId2"/>
    <p:sldId id="286" r:id="rId3"/>
    <p:sldId id="287" r:id="rId4"/>
    <p:sldId id="288" r:id="rId5"/>
    <p:sldId id="290" r:id="rId6"/>
    <p:sldId id="283" r:id="rId7"/>
    <p:sldId id="279" r:id="rId8"/>
    <p:sldId id="280" r:id="rId9"/>
    <p:sldId id="281" r:id="rId10"/>
    <p:sldId id="284" r:id="rId11"/>
    <p:sldId id="291" r:id="rId12"/>
    <p:sldId id="285" r:id="rId13"/>
    <p:sldId id="282" r:id="rId14"/>
    <p:sldId id="292" r:id="rId15"/>
    <p:sldId id="293" r:id="rId16"/>
    <p:sldId id="295" r:id="rId17"/>
    <p:sldId id="294" r:id="rId18"/>
  </p:sldIdLst>
  <p:sldSz cx="14630400" cy="8229600"/>
  <p:notesSz cx="8229600" cy="14630400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Lato Bold" charset="0"/>
      <p:bold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70" d="100"/>
          <a:sy n="70" d="100"/>
        </p:scale>
        <p:origin x="-1578" y="-81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7356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752656-5ECA-917E-B32D-CA39C61E1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8F0F9C2-B036-D54C-7EDB-291FA2D54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A4F85B0B-9C6D-597D-B224-77222FA1C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450EF2-4E02-EB7A-8827-244391EFF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38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752656-5ECA-917E-B32D-CA39C61E1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8F0F9C2-B036-D54C-7EDB-291FA2D54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A4F85B0B-9C6D-597D-B224-77222FA1C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450EF2-4E02-EB7A-8827-244391EFF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3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  <p:txBody>
          <a:bodyPr/>
          <a:lstStyle/>
          <a:p>
            <a:endParaRPr lang="ru-RU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F3E9F7-D959-7DD5-0D21-FF0DAFFEB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xmlns="" id="{65CF2A35-5F48-F5CB-00A5-0E0C6A163174}"/>
              </a:ext>
            </a:extLst>
          </p:cNvPr>
          <p:cNvSpPr/>
          <p:nvPr/>
        </p:nvSpPr>
        <p:spPr>
          <a:xfrm>
            <a:off x="793790" y="1018937"/>
            <a:ext cx="12950202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850"/>
              </a:lnSpc>
            </a:pPr>
            <a:endParaRPr lang="ru-RU" sz="3900" b="1" dirty="0" smtClean="0">
              <a:solidFill>
                <a:srgbClr val="282824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 algn="ctr">
              <a:lnSpc>
                <a:spcPts val="4850"/>
              </a:lnSpc>
            </a:pPr>
            <a:endParaRPr lang="ru-RU" sz="3900" b="1" dirty="0" smtClean="0">
              <a:solidFill>
                <a:srgbClr val="282824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 algn="ctr">
              <a:lnSpc>
                <a:spcPts val="4850"/>
              </a:lnSpc>
            </a:pPr>
            <a:r>
              <a:rPr lang="ru-RU" sz="4000" b="1" dirty="0" smtClean="0"/>
              <a:t>Использование </a:t>
            </a:r>
            <a:r>
              <a:rPr lang="ru-RU" sz="4000" b="1" dirty="0"/>
              <a:t>федеральных и </a:t>
            </a:r>
            <a:r>
              <a:rPr lang="ru-RU" sz="4000" b="1" dirty="0" smtClean="0"/>
              <a:t>региональных</a:t>
            </a:r>
          </a:p>
          <a:p>
            <a:pPr algn="ctr">
              <a:lnSpc>
                <a:spcPts val="4850"/>
              </a:lnSpc>
            </a:pPr>
            <a:r>
              <a:rPr lang="ru-RU" sz="4000" b="1" dirty="0" smtClean="0"/>
              <a:t>онлайн-ресурсов </a:t>
            </a:r>
            <a:r>
              <a:rPr lang="ru-RU" sz="4000" b="1" dirty="0"/>
              <a:t>в организации профилактической работы с обучающимися и недопущении участия в экстремистских движениях и </a:t>
            </a:r>
            <a:r>
              <a:rPr lang="ru-RU" sz="4000" b="1" dirty="0" smtClean="0"/>
              <a:t>группах</a:t>
            </a:r>
            <a:endParaRPr lang="en-US" sz="39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xmlns="" id="{103E07CC-5547-12BA-4FAC-2A312506ED52}"/>
              </a:ext>
            </a:extLst>
          </p:cNvPr>
          <p:cNvSpPr/>
          <p:nvPr/>
        </p:nvSpPr>
        <p:spPr>
          <a:xfrm>
            <a:off x="793790" y="5622846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pic>
        <p:nvPicPr>
          <p:cNvPr id="6" name="Picture 2" descr="F:\Work\!центр\2024\ВИРО_брендбук\голубо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233" y="149163"/>
            <a:ext cx="2941704" cy="135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-2582" y="15558"/>
            <a:ext cx="1490187" cy="1486299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E9BFA72-E930-454F-A57D-A863171510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3" t="29677" r="17844" b="43617"/>
          <a:stretch/>
        </p:blipFill>
        <p:spPr bwMode="auto">
          <a:xfrm>
            <a:off x="12169625" y="7210544"/>
            <a:ext cx="2460773" cy="100933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Прямоугольник 1"/>
          <p:cNvSpPr/>
          <p:nvPr/>
        </p:nvSpPr>
        <p:spPr>
          <a:xfrm>
            <a:off x="3750907" y="5826099"/>
            <a:ext cx="7315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Шумилина </a:t>
            </a:r>
            <a:r>
              <a:rPr lang="ru-RU" b="1" dirty="0" smtClean="0"/>
              <a:t>Татьяна Олеговна,</a:t>
            </a:r>
            <a:endParaRPr lang="ru-RU" b="1" dirty="0"/>
          </a:p>
          <a:p>
            <a:pPr algn="ctr"/>
            <a:r>
              <a:rPr lang="ru-RU" b="1" dirty="0"/>
              <a:t>канд. </a:t>
            </a:r>
            <a:r>
              <a:rPr lang="ru-RU" b="1" dirty="0" err="1"/>
              <a:t>пед</a:t>
            </a:r>
            <a:r>
              <a:rPr lang="ru-RU" b="1" dirty="0"/>
              <a:t>. наук, доцент,</a:t>
            </a:r>
          </a:p>
          <a:p>
            <a:pPr algn="ctr"/>
            <a:r>
              <a:rPr lang="ru-RU" b="1" dirty="0"/>
              <a:t>зав. кафедрой педагогического менеджмента</a:t>
            </a:r>
          </a:p>
          <a:p>
            <a:pPr algn="ctr"/>
            <a:r>
              <a:rPr lang="ru-RU" b="1" dirty="0"/>
              <a:t>ГАОУ ДПО ВО ВИРО</a:t>
            </a:r>
          </a:p>
        </p:txBody>
      </p:sp>
    </p:spTree>
    <p:extLst>
      <p:ext uri="{BB962C8B-B14F-4D97-AF65-F5344CB8AC3E}">
        <p14:creationId xmlns:p14="http://schemas.microsoft.com/office/powerpoint/2010/main" val="1101152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" t="3317" r="19328" b="22653"/>
          <a:stretch/>
        </p:blipFill>
        <p:spPr bwMode="auto">
          <a:xfrm>
            <a:off x="177421" y="341193"/>
            <a:ext cx="14289206" cy="761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49470" y="1231709"/>
            <a:ext cx="2062519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82138" y="6537278"/>
            <a:ext cx="5806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/>
              <a:t>п</a:t>
            </a:r>
            <a:r>
              <a:rPr lang="ru-RU" sz="4000" b="1" dirty="0" err="1" smtClean="0"/>
              <a:t>одростковыецентры.рф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276330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788"/>
            <a:ext cx="14603104" cy="782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48216" y="234670"/>
            <a:ext cx="2062519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24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t="18707" r="17762" b="6202"/>
          <a:stretch/>
        </p:blipFill>
        <p:spPr bwMode="auto">
          <a:xfrm>
            <a:off x="477672" y="139699"/>
            <a:ext cx="13948012" cy="78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785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xmlns="" id="{D22EACCE-7D2A-0827-C9B5-49ECE85623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63" t="9444" r="5546" b="5278"/>
          <a:stretch>
            <a:fillRect/>
          </a:stretch>
        </p:blipFill>
        <p:spPr>
          <a:xfrm>
            <a:off x="0" y="0"/>
            <a:ext cx="10600729" cy="5955030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xmlns="" id="{0B773274-A7A1-9662-9412-91910200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40" t="9723" r="6250" b="7638"/>
          <a:stretch>
            <a:fillRect/>
          </a:stretch>
        </p:blipFill>
        <p:spPr>
          <a:xfrm>
            <a:off x="5300364" y="3120390"/>
            <a:ext cx="9299621" cy="510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81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4976579" cy="812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899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9" y="144126"/>
            <a:ext cx="9576442" cy="501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68" y="3060066"/>
            <a:ext cx="7124131" cy="516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64" y="4789162"/>
            <a:ext cx="6013403" cy="330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86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37" y="1443734"/>
            <a:ext cx="9490183" cy="66630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53693" y="3002084"/>
            <a:ext cx="2546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https://</a:t>
            </a:r>
            <a:r>
              <a:rPr lang="en-US" sz="2400" b="1" dirty="0" smtClean="0"/>
              <a:t>edu.gov.ru</a:t>
            </a:r>
            <a:endParaRPr lang="ru-RU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959"/>
            <a:ext cx="6591300" cy="24955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5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F3E9F7-D959-7DD5-0D21-FF0DAFFEB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xmlns="" id="{65CF2A35-5F48-F5CB-00A5-0E0C6A163174}"/>
              </a:ext>
            </a:extLst>
          </p:cNvPr>
          <p:cNvSpPr/>
          <p:nvPr/>
        </p:nvSpPr>
        <p:spPr>
          <a:xfrm>
            <a:off x="793790" y="1018937"/>
            <a:ext cx="12950202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850"/>
              </a:lnSpc>
            </a:pPr>
            <a:endParaRPr lang="ru-RU" sz="3900" b="1" dirty="0" smtClean="0">
              <a:solidFill>
                <a:srgbClr val="282824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 algn="ctr">
              <a:lnSpc>
                <a:spcPts val="4850"/>
              </a:lnSpc>
            </a:pPr>
            <a:endParaRPr lang="ru-RU" sz="3900" b="1" dirty="0" smtClean="0">
              <a:solidFill>
                <a:srgbClr val="282824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 algn="ctr">
              <a:lnSpc>
                <a:spcPts val="4850"/>
              </a:lnSpc>
            </a:pPr>
            <a:r>
              <a:rPr lang="ru-RU" sz="4000" b="1" dirty="0" smtClean="0"/>
              <a:t>Использование </a:t>
            </a:r>
            <a:r>
              <a:rPr lang="ru-RU" sz="4000" b="1" dirty="0"/>
              <a:t>федеральных и </a:t>
            </a:r>
            <a:r>
              <a:rPr lang="ru-RU" sz="4000" b="1" dirty="0" smtClean="0"/>
              <a:t>региональных</a:t>
            </a:r>
          </a:p>
          <a:p>
            <a:pPr algn="ctr">
              <a:lnSpc>
                <a:spcPts val="4850"/>
              </a:lnSpc>
            </a:pPr>
            <a:r>
              <a:rPr lang="ru-RU" sz="4000" b="1" dirty="0" smtClean="0"/>
              <a:t>онлайн-ресурсов </a:t>
            </a:r>
            <a:r>
              <a:rPr lang="ru-RU" sz="4000" b="1" dirty="0"/>
              <a:t>в организации профилактической работы с обучающимися и недопущении участия в экстремистских движениях и </a:t>
            </a:r>
            <a:r>
              <a:rPr lang="ru-RU" sz="4000" b="1" dirty="0" smtClean="0"/>
              <a:t>группах</a:t>
            </a:r>
            <a:endParaRPr lang="en-US" sz="39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xmlns="" id="{103E07CC-5547-12BA-4FAC-2A312506ED52}"/>
              </a:ext>
            </a:extLst>
          </p:cNvPr>
          <p:cNvSpPr/>
          <p:nvPr/>
        </p:nvSpPr>
        <p:spPr>
          <a:xfrm>
            <a:off x="793790" y="5622846"/>
            <a:ext cx="755642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pic>
        <p:nvPicPr>
          <p:cNvPr id="6" name="Picture 2" descr="F:\Work\!центр\2024\ВИРО_брендбук\голубо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233" y="149163"/>
            <a:ext cx="2941704" cy="135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:\ДО\2022-12-16\Презентация для Куимова\картинки\766px-Coat_of_arms_of_Vladimiri_Oblast.svg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-2582" y="15558"/>
            <a:ext cx="1490187" cy="1486299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E9BFA72-E930-454F-A57D-A863171510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3" t="29677" r="17844" b="43617"/>
          <a:stretch/>
        </p:blipFill>
        <p:spPr bwMode="auto">
          <a:xfrm>
            <a:off x="12169625" y="7210544"/>
            <a:ext cx="2460773" cy="100933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Прямоугольник 1"/>
          <p:cNvSpPr/>
          <p:nvPr/>
        </p:nvSpPr>
        <p:spPr>
          <a:xfrm>
            <a:off x="3750907" y="5826099"/>
            <a:ext cx="7315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Шумилина </a:t>
            </a:r>
            <a:r>
              <a:rPr lang="ru-RU" b="1" dirty="0" smtClean="0"/>
              <a:t>Татьяна Олеговна,</a:t>
            </a:r>
            <a:endParaRPr lang="ru-RU" b="1" dirty="0"/>
          </a:p>
          <a:p>
            <a:pPr algn="ctr"/>
            <a:r>
              <a:rPr lang="ru-RU" b="1" dirty="0"/>
              <a:t>канд. </a:t>
            </a:r>
            <a:r>
              <a:rPr lang="ru-RU" b="1" dirty="0" err="1"/>
              <a:t>пед</a:t>
            </a:r>
            <a:r>
              <a:rPr lang="ru-RU" b="1" dirty="0"/>
              <a:t>. наук, доцент,</a:t>
            </a:r>
          </a:p>
          <a:p>
            <a:pPr algn="ctr"/>
            <a:r>
              <a:rPr lang="ru-RU" b="1" dirty="0"/>
              <a:t>зав. кафедрой педагогического менеджмента</a:t>
            </a:r>
          </a:p>
          <a:p>
            <a:pPr algn="ctr"/>
            <a:r>
              <a:rPr lang="ru-RU" b="1" dirty="0"/>
              <a:t>ГАОУ ДПО ВО ВИРО</a:t>
            </a:r>
          </a:p>
        </p:txBody>
      </p:sp>
    </p:spTree>
    <p:extLst>
      <p:ext uri="{BB962C8B-B14F-4D97-AF65-F5344CB8AC3E}">
        <p14:creationId xmlns:p14="http://schemas.microsoft.com/office/powerpoint/2010/main" val="3101773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19263" cy="609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438" y="3945407"/>
            <a:ext cx="10880962" cy="428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65074" y="668741"/>
            <a:ext cx="2224585" cy="9144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77922" y="6688302"/>
            <a:ext cx="2119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v</a:t>
            </a:r>
            <a:r>
              <a:rPr lang="en-US" sz="4000" b="1" dirty="0" smtClean="0"/>
              <a:t>iro33.ru</a:t>
            </a:r>
            <a:endParaRPr lang="ru-RU" sz="4000" b="1" dirty="0"/>
          </a:p>
        </p:txBody>
      </p:sp>
      <p:cxnSp>
        <p:nvCxnSpPr>
          <p:cNvPr id="5" name="Прямая со стрелкой 4"/>
          <p:cNvCxnSpPr>
            <a:stCxn id="2" idx="2"/>
          </p:cNvCxnSpPr>
          <p:nvPr/>
        </p:nvCxnSpPr>
        <p:spPr>
          <a:xfrm flipH="1">
            <a:off x="7315200" y="1583141"/>
            <a:ext cx="962167" cy="581304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297338" y="6565050"/>
            <a:ext cx="2867736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297338" y="7533564"/>
            <a:ext cx="2867736" cy="53226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838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5909"/>
            <a:ext cx="14630400" cy="750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03762" y="2184118"/>
            <a:ext cx="3481886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03761" y="2909724"/>
            <a:ext cx="5815653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103762" y="4070443"/>
            <a:ext cx="2062519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03762" y="4706199"/>
            <a:ext cx="278585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839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17" y="354414"/>
            <a:ext cx="12621478" cy="7712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4203" y="5691116"/>
            <a:ext cx="11883433" cy="805218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95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19ABB6-78F7-1A70-DEEF-9B028898D4CB}"/>
              </a:ext>
            </a:extLst>
          </p:cNvPr>
          <p:cNvSpPr txBox="1">
            <a:spLocks/>
          </p:cNvSpPr>
          <p:nvPr/>
        </p:nvSpPr>
        <p:spPr>
          <a:xfrm>
            <a:off x="731520" y="329565"/>
            <a:ext cx="13167360" cy="13716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100" b="1" dirty="0" smtClean="0">
                <a:latin typeface="+mn-lt"/>
              </a:rPr>
              <a:t>Методическое сопровождение</a:t>
            </a:r>
            <a:br>
              <a:rPr lang="ru-RU" sz="5100" b="1" dirty="0" smtClean="0">
                <a:latin typeface="+mn-lt"/>
              </a:rPr>
            </a:br>
            <a:r>
              <a:rPr lang="ru-RU" sz="5100" b="1" dirty="0" smtClean="0">
                <a:latin typeface="+mn-lt"/>
              </a:rPr>
              <a:t>профилактической работы</a:t>
            </a:r>
            <a:endParaRPr lang="ru-RU" sz="5100" b="1" dirty="0">
              <a:latin typeface="+mn-lt"/>
            </a:endParaRPr>
          </a:p>
        </p:txBody>
      </p:sp>
      <p:pic>
        <p:nvPicPr>
          <p:cNvPr id="3" name="Picture 6" descr="A poster with a group of people&#10;&#10;Description automatically generated">
            <a:extLst>
              <a:ext uri="{FF2B5EF4-FFF2-40B4-BE49-F238E27FC236}">
                <a16:creationId xmlns:a16="http://schemas.microsoft.com/office/drawing/2014/main" xmlns="" id="{6EE01E65-4C75-E604-C8B2-DCD2FC07B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54" y="2204562"/>
            <a:ext cx="3690648" cy="52669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Content Placeholder 4" descr="A person with his fist raised in the air&#10;&#10;Description automatically generated">
            <a:extLst>
              <a:ext uri="{FF2B5EF4-FFF2-40B4-BE49-F238E27FC236}">
                <a16:creationId xmlns:a16="http://schemas.microsoft.com/office/drawing/2014/main" xmlns="" id="{8E577C94-A3BE-526B-1213-19E7A94FEB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989" y="2156183"/>
            <a:ext cx="3747698" cy="53153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1">
            <a:extLst>
              <a:ext uri="{FF2B5EF4-FFF2-40B4-BE49-F238E27FC236}">
                <a16:creationId xmlns:a16="http://schemas.microsoft.com/office/drawing/2014/main" xmlns="" id="{FEDCF767-C625-4887-41D8-4FE113D2E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636" y="2962673"/>
            <a:ext cx="2869128" cy="28691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3A00FB-C782-3EB2-D904-DE4F955CCA1E}"/>
              </a:ext>
            </a:extLst>
          </p:cNvPr>
          <p:cNvSpPr txBox="1"/>
          <p:nvPr/>
        </p:nvSpPr>
        <p:spPr>
          <a:xfrm>
            <a:off x="3407955" y="7606386"/>
            <a:ext cx="7814490" cy="590931"/>
          </a:xfrm>
          <a:prstGeom prst="rect">
            <a:avLst/>
          </a:prstGeom>
          <a:noFill/>
        </p:spPr>
        <p:txBody>
          <a:bodyPr wrap="square" lIns="146304" tIns="73152" rIns="146304" bIns="73152">
            <a:spAutoFit/>
          </a:bodyPr>
          <a:lstStyle/>
          <a:p>
            <a:pPr algn="ctr"/>
            <a:r>
              <a:rPr lang="ru-RU" sz="29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https://disk.yandex.ru/d/ihEX-KR33bbpRQ</a:t>
            </a:r>
            <a:endParaRPr lang="ru-RU" sz="17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10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37" y="-1"/>
            <a:ext cx="9685155" cy="6086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xmlns="" id="{8B056FAB-2FB2-7A66-7862-855505DFF3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53" t="16388" r="17813" b="31112"/>
          <a:stretch>
            <a:fillRect/>
          </a:stretch>
        </p:blipFill>
        <p:spPr>
          <a:xfrm>
            <a:off x="8389620" y="1716724"/>
            <a:ext cx="6103620" cy="299243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xmlns="" id="{6248D624-B545-C40F-EAA6-E274B1246C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79" t="27223" r="20312" b="25277"/>
          <a:stretch>
            <a:fillRect/>
          </a:stretch>
        </p:blipFill>
        <p:spPr>
          <a:xfrm>
            <a:off x="7738110" y="4908771"/>
            <a:ext cx="6846570" cy="320318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5636525" y="3684896"/>
            <a:ext cx="2934269" cy="12238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37229" y="6729246"/>
            <a:ext cx="5431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/>
              <a:t>и</a:t>
            </a:r>
            <a:r>
              <a:rPr lang="ru-RU" sz="4000" b="1" dirty="0" err="1" smtClean="0"/>
              <a:t>нститутвоспитания.рф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421554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xmlns="" id="{BE7BA30B-A4C5-2C28-BCF7-70B5A915F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72" t="9305" r="1171" b="4861"/>
          <a:stretch>
            <a:fillRect/>
          </a:stretch>
        </p:blipFill>
        <p:spPr>
          <a:xfrm>
            <a:off x="32794" y="777922"/>
            <a:ext cx="14597605" cy="74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1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xmlns="" id="{B7AB4C44-74AE-CC13-4ACA-2E338503AD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105" t="38472" r="31328" b="17917"/>
          <a:stretch>
            <a:fillRect/>
          </a:stretch>
        </p:blipFill>
        <p:spPr>
          <a:xfrm>
            <a:off x="9426716" y="2663120"/>
            <a:ext cx="5203684" cy="358902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xmlns="" id="{13BDA517-3D3F-A698-7B25-EFA9B4A5C4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97" t="9167" r="9063" b="5555"/>
          <a:stretch>
            <a:fillRect/>
          </a:stretch>
        </p:blipFill>
        <p:spPr>
          <a:xfrm>
            <a:off x="0" y="0"/>
            <a:ext cx="9787114" cy="5932170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xmlns="" id="{F96ECBD3-76DF-9F2F-AB83-9E47A89114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25" t="15556" r="10390" b="15833"/>
          <a:stretch>
            <a:fillRect/>
          </a:stretch>
        </p:blipFill>
        <p:spPr>
          <a:xfrm>
            <a:off x="2400300" y="4457630"/>
            <a:ext cx="7475220" cy="37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93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xmlns="" id="{E479BF87-38FC-BEEE-B952-D8EB8064E1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97" t="8472" r="9219" b="19583"/>
          <a:stretch>
            <a:fillRect/>
          </a:stretch>
        </p:blipFill>
        <p:spPr>
          <a:xfrm>
            <a:off x="5854890" y="3733345"/>
            <a:ext cx="8775510" cy="4496255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xmlns="" id="{A0AB334E-B738-034A-C831-F3C923116D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84" t="13750" r="9531" b="4861"/>
          <a:stretch>
            <a:fillRect/>
          </a:stretch>
        </p:blipFill>
        <p:spPr>
          <a:xfrm>
            <a:off x="0" y="184958"/>
            <a:ext cx="7623810" cy="44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67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93</Words>
  <Application>Microsoft Office PowerPoint</Application>
  <PresentationFormat>Произвольный</PresentationFormat>
  <Paragraphs>24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Aptos</vt:lpstr>
      <vt:lpstr>Lato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Шумилина Татьяна Олеговна</cp:lastModifiedBy>
  <cp:revision>15</cp:revision>
  <dcterms:created xsi:type="dcterms:W3CDTF">2025-12-09T18:15:12Z</dcterms:created>
  <dcterms:modified xsi:type="dcterms:W3CDTF">2026-02-17T04:45:54Z</dcterms:modified>
</cp:coreProperties>
</file>