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5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122" d="100"/>
          <a:sy n="122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E8ED1-CBE3-42A0-8AE9-53BD4AC82BBB}" type="datetimeFigureOut">
              <a:rPr lang="ru-RU" smtClean="0"/>
              <a:t>16.06.2026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6A105-AD70-47EE-BA01-EA50BE672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46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microsoft.com/office/2007/relationships/hdphoto" Target="../media/hdphoto1.wdp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" y="0"/>
            <a:ext cx="2968205" cy="41808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92672" y="4502319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20000"/>
              </a:lnSpc>
              <a:tabLst>
                <a:tab pos="0" algn="l"/>
              </a:tabLst>
            </a:pPr>
            <a:r>
              <a:rPr lang="ru-RU" sz="2000" b="1" dirty="0">
                <a:solidFill>
                  <a:schemeClr val="bg1"/>
                </a:solidFill>
              </a:rPr>
              <a:t>Шумилина Татьяна Олеговна</a:t>
            </a:r>
            <a:r>
              <a:rPr lang="ru-RU" sz="2000" dirty="0">
                <a:solidFill>
                  <a:schemeClr val="bg1"/>
                </a:solidFill>
              </a:rPr>
              <a:t>,</a:t>
            </a:r>
            <a:endParaRPr lang="ru-RU" sz="2000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20000"/>
              </a:lnSpc>
              <a:tabLst>
                <a:tab pos="0" algn="l"/>
              </a:tabLst>
            </a:pPr>
            <a:r>
              <a:rPr lang="ru-RU" sz="1600" i="1" dirty="0">
                <a:solidFill>
                  <a:schemeClr val="bg1"/>
                </a:solidFill>
              </a:rPr>
              <a:t>кандидат педагогических наук, доцент,</a:t>
            </a:r>
            <a:endParaRPr lang="ru-RU" sz="1600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20000"/>
              </a:lnSpc>
              <a:tabLst>
                <a:tab pos="0" algn="l"/>
              </a:tabLst>
            </a:pPr>
            <a:r>
              <a:rPr lang="ru-RU" sz="1600" i="1" dirty="0">
                <a:solidFill>
                  <a:schemeClr val="bg1"/>
                </a:solidFill>
              </a:rPr>
              <a:t>заведующий кафедрой педагогического менеджмента</a:t>
            </a:r>
            <a:endParaRPr lang="ru-RU" sz="1600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20000"/>
              </a:lnSpc>
              <a:tabLst>
                <a:tab pos="0" algn="l"/>
              </a:tabLst>
            </a:pPr>
            <a:r>
              <a:rPr lang="ru-RU" sz="1600" i="1" dirty="0">
                <a:solidFill>
                  <a:schemeClr val="bg1"/>
                </a:solidFill>
              </a:rPr>
              <a:t>ГАОУ ДПО ВО «Владимирский институт развития образования</a:t>
            </a:r>
            <a:endParaRPr lang="ru-RU" sz="1600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20000"/>
              </a:lnSpc>
              <a:tabLst>
                <a:tab pos="0" algn="l"/>
              </a:tabLst>
            </a:pPr>
            <a:r>
              <a:rPr lang="ru-RU" sz="1600" i="1" dirty="0">
                <a:solidFill>
                  <a:schemeClr val="bg1"/>
                </a:solidFill>
              </a:rPr>
              <a:t>имени Л.И. Новиковой»</a:t>
            </a:r>
            <a:endParaRPr lang="ru-RU" sz="1600" dirty="0">
              <a:solidFill>
                <a:schemeClr val="bg1"/>
              </a:solidFill>
              <a:latin typeface="Arial"/>
            </a:endParaRPr>
          </a:p>
          <a:p>
            <a:pPr marL="0" indent="0" algn="l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3392672" y="484753"/>
            <a:ext cx="8619574" cy="2500724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/>
            <a:r>
              <a:rPr lang="ru-RU" sz="3200" b="1" dirty="0" smtClean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</a:t>
            </a:r>
            <a:r>
              <a:rPr lang="ru-RU" sz="3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ценностных ориентиров, альтернативных субкультуре, пропагандирующей употребление ПАВ среди детей и </a:t>
            </a:r>
            <a:r>
              <a:rPr lang="ru-RU" sz="3200" b="1" dirty="0" smtClean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</a:t>
            </a:r>
            <a:endParaRPr lang="en-US" sz="4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ПАВ-среда среди подростков поддерживается деструктивными нормами, где риск и протест </a:t>
            </a:r>
            <a:r>
              <a:rPr lang="en-US" sz="1600" dirty="0" err="1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выглядят</a:t>
            </a: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привлекательными</a:t>
            </a:r>
            <a:r>
              <a:rPr lang="en-US" sz="1600" dirty="0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ru-RU" sz="1600" dirty="0" smtClean="0">
              <a:solidFill>
                <a:srgbClr val="0D2772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just">
              <a:lnSpc>
                <a:spcPct val="115000"/>
              </a:lnSpc>
              <a:buNone/>
            </a:pPr>
            <a:endParaRPr lang="ru-RU" sz="1600" dirty="0" smtClean="0">
              <a:solidFill>
                <a:srgbClr val="0D2772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en-US" sz="1600" dirty="0" err="1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</a:t>
            </a:r>
            <a:r>
              <a:rPr lang="en-US" sz="1600" dirty="0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задача </a:t>
            </a:r>
            <a:r>
              <a:rPr lang="ru-RU" sz="1600" dirty="0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</a:t>
            </a:r>
            <a:r>
              <a:rPr lang="en-US" sz="1600" dirty="0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понять механизмы вовлечения и показать социально одобряемые ценностные альтернативы, способные заменить опасные модели поведения.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эта проблема </a:t>
            </a:r>
            <a:r>
              <a:rPr lang="en-US" sz="3200" b="1" dirty="0" err="1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остается</a:t>
            </a: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3200" b="1" dirty="0" err="1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актуальной</a:t>
            </a:r>
            <a:r>
              <a:rPr lang="ru-RU" sz="3200" b="1" dirty="0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?</a:t>
            </a: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75" y="1143462"/>
            <a:ext cx="5400600" cy="526347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причины вовлечения подростков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6585300" y="1252275"/>
            <a:ext cx="50733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идентичности
</a:t>
            </a: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Подросток стремится понять, кто он, и ищет среду, где его примут. Группа, обещающая простые правила и поддержку, нередко кажется быстрее и понятнее семьи или школы.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6585300" y="5580675"/>
            <a:ext cx="50733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группы
</a:t>
            </a: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сильнее давление сверстников, тем выше вероятность подражания рискованным моделям. Подросток часто выбирает не то, что полезно, а то, что помогает не потерять принадлежность к компании.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6585300" y="4498575"/>
            <a:ext cx="50733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Иллюзия статуса
</a:t>
            </a: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Окружение и социальные сети создают образ свободы, «крутости» и особого статуса. Подросток может принимать демонстративное поведение за зрелость, хотя оно лишь усиливает зависимость от чужого мнения.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6585300" y="3416475"/>
            <a:ext cx="50733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Бегство от напряжения
</a:t>
            </a: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Стресс, учебная перегрузка и личные трудности подталкивают к желанию временно уйти от реальности. ПАВ ошибочно выглядят как быстрый способ облегчить эмоции и забыть о проблемах.
</a:t>
            </a:r>
            <a:endParaRPr lang="en-US" sz="1500" dirty="0"/>
          </a:p>
        </p:txBody>
      </p:sp>
      <p:sp>
        <p:nvSpPr>
          <p:cNvPr id="16" name="Text 6"/>
          <p:cNvSpPr txBox="1"/>
          <p:nvPr/>
        </p:nvSpPr>
        <p:spPr>
          <a:xfrm>
            <a:off x="6585300" y="2334375"/>
            <a:ext cx="50733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 и самоутверждение
</a:t>
            </a: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Употребление может восприниматься как способ спорить с нормами взрослых и демонстрировать независимость. Внешняя бравада нередко маскирует внутреннюю неуверенность и потребность быть замеченным.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4" y="487150"/>
            <a:ext cx="11579125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77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 запрета к созиданию: логика альтернативных ценностей
</a:t>
            </a:r>
            <a:endParaRPr lang="en-US" sz="2778" dirty="0"/>
          </a:p>
        </p:txBody>
      </p:sp>
      <p:sp>
        <p:nvSpPr>
          <p:cNvPr id="8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294925" y="2480175"/>
            <a:ext cx="27927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Ориентир на ценности
</a:t>
            </a: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Формируем фокус на том, что важно детям и подросткам: достоинство, безопасность, развитие и принадлежность к позитивной среде.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753075" y="4928050"/>
            <a:ext cx="26439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Переход от давления к осознанности
</a:t>
            </a:r>
            <a:r>
              <a:rPr lang="en-US" sz="57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39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Снижаем акцент на запретах и наказаниях, усиливаем обсуждение последствий и смысла выбора с учетом возраста и контекста.
</a:t>
            </a:r>
            <a:endParaRPr lang="en-US" sz="1519" dirty="0"/>
          </a:p>
        </p:txBody>
      </p:sp>
      <p:sp>
        <p:nvSpPr>
          <p:cNvPr id="11" name="Text 4"/>
          <p:cNvSpPr txBox="1"/>
          <p:nvPr/>
        </p:nvSpPr>
        <p:spPr>
          <a:xfrm>
            <a:off x="8647100" y="2067850"/>
            <a:ext cx="27927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5. Созидание как итог
</a:t>
            </a: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ценности становятся частью повседневности: подросток выбирает здоровый путь развития и укрепляет социальные связи без ПАВ.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774050" y="4603875"/>
            <a:ext cx="26439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Осознанный выбор вместо реактивного поведения
</a:t>
            </a:r>
            <a:r>
              <a:rPr lang="en-US" sz="52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56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Поддерживаем самостоятельное принятие решений: как действовать в ситуации риска и какие альтернативы выбирать.
</a:t>
            </a:r>
            <a:endParaRPr lang="en-US" sz="1408" dirty="0"/>
          </a:p>
        </p:txBody>
      </p:sp>
      <p:sp>
        <p:nvSpPr>
          <p:cNvPr id="13" name="Text 6"/>
          <p:cNvSpPr txBox="1"/>
          <p:nvPr/>
        </p:nvSpPr>
        <p:spPr>
          <a:xfrm>
            <a:off x="4292025" y="2033400"/>
            <a:ext cx="26439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Устойчивое альтернативное поведение
</a:t>
            </a:r>
            <a:r>
              <a:rPr lang="en-US" sz="57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39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Закрепляем навыки и практики, которые заменяют привычные схемы: участие в созидательных активностях и позитивные модели общения.
</a:t>
            </a:r>
            <a:endParaRPr lang="en-US" sz="1519" dirty="0"/>
          </a:p>
        </p:txBody>
      </p:sp>
    </p:spTree>
    <p:extLst>
      <p:ext uri="{BB962C8B-B14F-4D97-AF65-F5344CB8AC3E}">
        <p14:creationId xmlns:p14="http://schemas.microsoft.com/office/powerpoint/2010/main" val="3598950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00" y="1195328"/>
            <a:ext cx="11379300" cy="2878163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Ценностный ориентир №</a:t>
            </a:r>
            <a:r>
              <a:rPr lang="ru-RU" sz="3200" b="1" dirty="0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1 - </a:t>
            </a:r>
            <a:r>
              <a:rPr lang="en-US" sz="3200" b="1" dirty="0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</a:t>
            </a:r>
            <a:r>
              <a:rPr lang="ru-RU" sz="3200" b="1" dirty="0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ЕМЬЯ</a:t>
            </a:r>
            <a:r>
              <a:rPr lang="en-US" sz="3200" b="1" dirty="0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 </a:t>
            </a:r>
            <a:r>
              <a:rPr lang="ru-RU" sz="3200" b="1" dirty="0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</a:t>
            </a: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446186" y="4915398"/>
            <a:ext cx="2663985" cy="14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отношения с родителями снижают вероятность рискованного поведения, потому что подросток получает поддержку, а не только контроль. Там, где можно говорить честно, меньше потребность искать понимание в опасной среде.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46179" y="4364777"/>
            <a:ext cx="2663985" cy="3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в семье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290936" y="4915398"/>
            <a:ext cx="2663985" cy="14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Здоровая дружба строится на уважении, взаимопомощи и общих интересах, а не на совместном употреблении. Такая компания укрепляет уверенность, помогает выдерживать давление и сохраняет личные границы.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3290929" y="4364777"/>
            <a:ext cx="2663985" cy="3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6135686" y="4915398"/>
            <a:ext cx="2663985" cy="14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дела, прогулки, спорт и семейные традиции создают ощущение принадлежности и эмоциональной защищенности. Регулярное время вместе важнее редких нравоучений, потому что формирует устойчивую связь.
</a:t>
            </a:r>
            <a:endParaRPr lang="en-US" sz="1100" dirty="0"/>
          </a:p>
        </p:txBody>
      </p:sp>
      <p:sp>
        <p:nvSpPr>
          <p:cNvPr id="13" name="Text 7"/>
          <p:cNvSpPr txBox="1"/>
          <p:nvPr/>
        </p:nvSpPr>
        <p:spPr>
          <a:xfrm>
            <a:off x="6135679" y="4364777"/>
            <a:ext cx="2663985" cy="3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время
</a:t>
            </a:r>
            <a:endParaRPr lang="en-US" sz="1300" dirty="0"/>
          </a:p>
        </p:txBody>
      </p:sp>
      <p:sp>
        <p:nvSpPr>
          <p:cNvPr id="14" name="Text 8"/>
          <p:cNvSpPr txBox="1"/>
          <p:nvPr/>
        </p:nvSpPr>
        <p:spPr>
          <a:xfrm>
            <a:off x="8980436" y="4915398"/>
            <a:ext cx="2663985" cy="14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быстрее усваивают увиденное, чем услышанное. Если взрослые сами соблюдают границы, умеют решать конфликты и не поощряют риск, их позиция становится убедительным ориентиром.
</a:t>
            </a:r>
            <a:endParaRPr lang="en-US" sz="1100" dirty="0"/>
          </a:p>
        </p:txBody>
      </p:sp>
      <p:sp>
        <p:nvSpPr>
          <p:cNvPr id="15" name="Text 9"/>
          <p:cNvSpPr txBox="1"/>
          <p:nvPr/>
        </p:nvSpPr>
        <p:spPr>
          <a:xfrm>
            <a:off x="8980429" y="4364777"/>
            <a:ext cx="2663985" cy="3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пример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500" y="1092994"/>
            <a:ext cx="11379300" cy="2878163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487150"/>
            <a:ext cx="105660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Ценностный ориентир </a:t>
            </a:r>
            <a:r>
              <a:rPr lang="ru-RU" sz="3200" b="1" dirty="0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№2 </a:t>
            </a:r>
            <a:r>
              <a:rPr lang="ru-RU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 </a:t>
            </a:r>
            <a:r>
              <a:rPr lang="en-US" sz="3200" b="1" dirty="0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</a:t>
            </a: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 </a:t>
            </a:r>
            <a:r>
              <a:rPr lang="en-US" sz="3200" b="1" dirty="0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</a:t>
            </a: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796800" y="5113675"/>
            <a:ext cx="3135900" cy="128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Физическое и психическое здоровье определяет качество учебы, работы и отношений. Когда подросток понимает, что здоровье — не абстракция, а ресурс будущего, мотивация беречь себя становится более осознанной.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164225" y="4449375"/>
            <a:ext cx="2768100" cy="3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как основа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8238200" y="5113675"/>
            <a:ext cx="3135900" cy="128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спортсменов показывают, что результат достигается не случайностью, а систематическим трудом, самоконтролем и отказом от разрушительных привычек. Такая модель поведения делает успех достижимым и понятным.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8605625" y="4449375"/>
            <a:ext cx="2768100" cy="3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Ролевые модели дисциплины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517500" y="5113675"/>
            <a:ext cx="3135900" cy="128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помогает направить избыток энергии в полезную активность, снижает внутреннее напряжение и поддерживает режим. Во время тренировок организм вырабатывает эндорфины, а командные виды спорта развивают ответственность и взаимовыручку.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884925" y="4449375"/>
            <a:ext cx="2768100" cy="3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Безопасный выход энергии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" y="2265321"/>
            <a:ext cx="276900" cy="316457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" y="3414384"/>
            <a:ext cx="276900" cy="316457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" y="4579396"/>
            <a:ext cx="276900" cy="316457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" y="5744446"/>
            <a:ext cx="276900" cy="31645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Ценностный ориентир </a:t>
            </a:r>
            <a:r>
              <a:rPr lang="ru-RU" sz="3200" b="1" dirty="0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№3 – </a:t>
            </a:r>
          </a:p>
          <a:p>
            <a:r>
              <a:rPr lang="en-US" sz="3200" b="1" dirty="0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САМОРЕАЛИЗАЦИЯ </a:t>
            </a: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 </a:t>
            </a:r>
            <a:r>
              <a:rPr lang="en-US" sz="3200" b="1" dirty="0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</a:t>
            </a: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 </a:t>
            </a:r>
            <a:r>
              <a:rPr lang="en-US" sz="1700" b="1" dirty="0" err="1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</a:t>
            </a:r>
            <a:r>
              <a:rPr lang="ru-RU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</a:t>
            </a: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рисование и танцы дают безопасный способ выражать чувства, снижать внутреннее напряжение и переживать сильные эмоции без разрушительных последствий. Творчество помогает подростку лучше понимать себя.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и самовыражение
</a:t>
            </a: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 позволяет переводить переживания в образ, а не в рискованное поведение. Такой формат особенно важен, когда подростку сложно говорить о своих эмоциях напрямую.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Волонтерство и участие
</a:t>
            </a: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Добровольчество и социальная активность дают опыт полезности, причастности и смысла. Когда подросток видит, что его действия реально помогают другим, у него укрепляется чувство собственной значимости.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Учеба и карьера
</a:t>
            </a: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 профессиональное развитие открывают путь к финансовой независимости, личной свободе и долгосрочным перспективам. Это создает понятную жизненную цель, которая сильнее кратковременных рискованных соблазнов.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54" y="1177200"/>
            <a:ext cx="5362991" cy="54972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3" name="Text 1"/>
          <p:cNvSpPr txBox="1"/>
          <p:nvPr/>
        </p:nvSpPr>
        <p:spPr>
          <a:xfrm>
            <a:off x="450574" y="487150"/>
            <a:ext cx="11579125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3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Ценностный ориентир </a:t>
            </a:r>
            <a:r>
              <a:rPr lang="ru-RU" sz="3200" b="1" dirty="0" smtClean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№4 </a:t>
            </a:r>
            <a:r>
              <a:rPr lang="ru-RU" sz="3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 </a:t>
            </a:r>
            <a:r>
              <a:rPr lang="en-US" sz="3200" b="1" dirty="0" smtClean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МЫШЛЕНИЕ</a:t>
            </a:r>
            <a:r>
              <a:rPr lang="en-US" sz="3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949313" y="1852813"/>
            <a:ext cx="49923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информации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949325" y="2131838"/>
            <a:ext cx="5114100" cy="4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000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Подросток должен уметь критически оценивать сообщения из интернета и социальных сетей, отличать факты от манипуляций и не поддаваться рекламе рискованного поведения, замаскированной под моду или успех.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949313" y="2967663"/>
            <a:ext cx="49923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давлению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949325" y="3246688"/>
            <a:ext cx="5114100" cy="4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000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 спокойно говорить «нет» помогает не терять себя в компании и не соглашаться на то, что противоречит личным границам. Уверенный отказ снижает влияние сверстников и укрепляет самостоятельность.
</a:t>
            </a:r>
            <a:endParaRPr lang="en-US" sz="1000" dirty="0"/>
          </a:p>
        </p:txBody>
      </p:sp>
      <p:sp>
        <p:nvSpPr>
          <p:cNvPr id="18" name="Text 6"/>
          <p:cNvSpPr txBox="1"/>
          <p:nvPr/>
        </p:nvSpPr>
        <p:spPr>
          <a:xfrm>
            <a:off x="949313" y="4082512"/>
            <a:ext cx="49923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последствий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949325" y="4361537"/>
            <a:ext cx="5114100" cy="4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000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того, как ПАВ влияют на мозг, память, внимание и весь организм, делает решение более ответственным. Когда подросток видит долгосрочный ущерб, привлекательность краткого эксперимента заметно снижается.
</a:t>
            </a:r>
            <a:endParaRPr lang="en-US" sz="1000" dirty="0"/>
          </a:p>
        </p:txBody>
      </p:sp>
      <p:sp>
        <p:nvSpPr>
          <p:cNvPr id="20" name="Text 8"/>
          <p:cNvSpPr txBox="1"/>
          <p:nvPr/>
        </p:nvSpPr>
        <p:spPr>
          <a:xfrm>
            <a:off x="949313" y="5197363"/>
            <a:ext cx="49923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Ответственный выбор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949325" y="5476388"/>
            <a:ext cx="5114100" cy="4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000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мышление соединяет знания, самоконтроль и способность анализировать последствия. Такой подход помогает выбирать безопасные способы общения, отдыха и самореализации вместо опасных практик.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D27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7236" y="0"/>
            <a:ext cx="4673479" cy="59082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725" y="2728650"/>
            <a:ext cx="6332400" cy="27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позитивных ценностей остается самым надежным способом профилактики употребления ПАВ. Устойчивый результат возможен только при совместной ответственности семьи, школы и государства за безопасную, развивающую среду.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630325" y="487150"/>
            <a:ext cx="6332400" cy="19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Позитивные ценности </a:t>
            </a:r>
            <a:r>
              <a:rPr lang="ru-RU" sz="3200" b="1" dirty="0" smtClean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</a:t>
            </a:r>
            <a:r>
              <a:rPr lang="en-US" sz="3200" b="1" dirty="0" smtClean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лучшая профилактика ПАВ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249</Words>
  <Application>Microsoft Office PowerPoint</Application>
  <PresentationFormat>Произвольный</PresentationFormat>
  <Paragraphs>72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Шумилина Татьяна Олеговна</cp:lastModifiedBy>
  <cp:revision>3</cp:revision>
  <dcterms:created xsi:type="dcterms:W3CDTF">2026-06-16T09:02:49Z</dcterms:created>
  <dcterms:modified xsi:type="dcterms:W3CDTF">2026-06-16T09:24:34Z</dcterms:modified>
</cp:coreProperties>
</file>