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4"/>
  </p:notesMasterIdLst>
  <p:sldIdLst>
    <p:sldId id="302" r:id="rId3"/>
    <p:sldId id="340" r:id="rId5"/>
    <p:sldId id="307" r:id="rId6"/>
    <p:sldId id="342" r:id="rId7"/>
    <p:sldId id="354" r:id="rId8"/>
    <p:sldId id="349" r:id="rId9"/>
    <p:sldId id="355" r:id="rId10"/>
    <p:sldId id="346" r:id="rId11"/>
    <p:sldId id="352" r:id="rId12"/>
    <p:sldId id="356" r:id="rId13"/>
    <p:sldId id="357" r:id="rId14"/>
    <p:sldId id="358" r:id="rId15"/>
    <p:sldId id="359" r:id="rId16"/>
    <p:sldId id="360" r:id="rId17"/>
    <p:sldId id="343" r:id="rId18"/>
    <p:sldId id="361" r:id="rId19"/>
    <p:sldId id="362" r:id="rId20"/>
  </p:sldIdLst>
  <p:sldSz cx="9144000" cy="5143500" type="screen16x9"/>
  <p:notesSz cx="6797675" cy="987234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9" userDrawn="1">
          <p15:clr>
            <a:srgbClr val="A4A3A4"/>
          </p15:clr>
        </p15:guide>
        <p15:guide id="2" pos="2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CC"/>
    <a:srgbClr val="0033CC"/>
    <a:srgbClr val="333399"/>
    <a:srgbClr val="1429F4"/>
    <a:srgbClr val="4F81BD"/>
    <a:srgbClr val="2139A4"/>
    <a:srgbClr val="C9B4F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93544" autoAdjust="0"/>
  </p:normalViewPr>
  <p:slideViewPr>
    <p:cSldViewPr showGuides="1">
      <p:cViewPr varScale="1">
        <p:scale>
          <a:sx n="86" d="100"/>
          <a:sy n="86" d="100"/>
        </p:scale>
        <p:origin x="1242" y="78"/>
      </p:cViewPr>
      <p:guideLst>
        <p:guide orient="horz" pos="909"/>
        <p:guide pos="29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4C523-5147-4AD6-AFFF-D1D7F28A258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AA26-A375-4EA4-A931-B5EED46EF6B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AA26-A375-4EA4-A931-B5EED46EF6BA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FA6D-02E8-4CC2-B002-C37052EB7971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8ACE4-1A9B-4F75-8043-0262AC235CC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6E77-6606-4D58-A61F-867CB158660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-4057"/>
            <a:ext cx="9144000" cy="5143500"/>
          </a:xfrm>
          <a:prstGeom prst="rect">
            <a:avLst/>
          </a:prstGeom>
          <a:gradFill>
            <a:gsLst>
              <a:gs pos="0">
                <a:srgbClr val="2139A4">
                  <a:lumMod val="54000"/>
                </a:srgbClr>
              </a:gs>
              <a:gs pos="36283">
                <a:srgbClr val="2038A8"/>
              </a:gs>
              <a:gs pos="51000">
                <a:srgbClr val="2139A4"/>
              </a:gs>
              <a:gs pos="100000">
                <a:srgbClr val="1429F4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8450" y="2006775"/>
            <a:ext cx="583264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Мир без конфликтов </a:t>
            </a:r>
            <a:endParaRPr lang="ru-RU" sz="2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4" descr="H:\ДО\2022-12-16\Презентация для Куимова\картинки\fla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9364"/>
            <a:ext cx="362079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83" y="771525"/>
            <a:ext cx="3131357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d:\Презентации\шаблон цели и задачи\Group 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7"/>
          <a:stretch>
            <a:fillRect/>
          </a:stretch>
        </p:blipFill>
        <p:spPr bwMode="auto">
          <a:xfrm>
            <a:off x="4785450" y="-4057"/>
            <a:ext cx="4358550" cy="51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Презентации\шаблон цели и задачи\Group 6-1.png" hidden="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5056" r="3665" b="7625"/>
          <a:stretch>
            <a:fillRect/>
          </a:stretch>
        </p:blipFill>
        <p:spPr bwMode="auto">
          <a:xfrm>
            <a:off x="3790485" y="-1"/>
            <a:ext cx="5356950" cy="514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Презентации\шаблон цели и задачи\Group 9.png" hidden="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9"/>
          <a:stretch>
            <a:fillRect/>
          </a:stretch>
        </p:blipFill>
        <p:spPr bwMode="auto">
          <a:xfrm>
            <a:off x="4728394" y="-1"/>
            <a:ext cx="4419041" cy="51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резентации\шаблон цели и задачи\Group 8-1.png" hidden="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90" r="5022" b="-190"/>
          <a:stretch>
            <a:fillRect/>
          </a:stretch>
        </p:blipFill>
        <p:spPr bwMode="auto">
          <a:xfrm>
            <a:off x="4299622" y="-1"/>
            <a:ext cx="4857308" cy="51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Презентации\шаблон цели и задачи\Group 8-2.png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-1"/>
            <a:ext cx="5233002" cy="51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c41c6a3934842acea7cc4a98d4fc379a82cf3003-5869496-images-thumbs&amp;n=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9"/>
          <a:stretch>
            <a:fillRect/>
          </a:stretch>
        </p:blipFill>
        <p:spPr bwMode="auto">
          <a:xfrm>
            <a:off x="179512" y="4136"/>
            <a:ext cx="1132805" cy="76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450" y="832849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Управление образования администрации округа Муром</a:t>
            </a:r>
            <a:endParaRPr lang="ru-RU" sz="16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Муниципальное бюджетное общеобразовательное учреждение</a:t>
            </a:r>
            <a:endParaRPr lang="ru-RU" sz="16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«Средняя общеобразовательная школа №7»</a:t>
            </a:r>
            <a:endParaRPr lang="ru-RU" sz="1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4210" y="3220085"/>
            <a:ext cx="3663950" cy="1656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заместитель  директора по учебно- воспитательной работе </a:t>
            </a: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Боева О.Т.</a:t>
            </a:r>
            <a:endParaRPr lang="ru-RU" dirty="0" err="1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педагог -психолог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Модина С.В.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F:\стенды 1 этаж\межвозростное\IMG_1204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843280"/>
            <a:ext cx="4177030" cy="3186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араллелограмм 11"/>
          <p:cNvSpPr/>
          <p:nvPr/>
        </p:nvSpPr>
        <p:spPr>
          <a:xfrm>
            <a:off x="467360" y="483235"/>
            <a:ext cx="2724150" cy="153035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13105" y="555625"/>
            <a:ext cx="2233295" cy="1173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Благодарный выпускник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флеш-наставничество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F:\педсовет 29 августа23 год , ролапы\0-02-05-f59eee6964b59a3d46ae006f523903e1d3f21902f32154280a07b25865a925c0_a24de0d76a48d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5" y="2139950"/>
            <a:ext cx="3839845" cy="2877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араллелограмм 9"/>
          <p:cNvSpPr/>
          <p:nvPr/>
        </p:nvSpPr>
        <p:spPr>
          <a:xfrm>
            <a:off x="4715927" y="4153560"/>
            <a:ext cx="3672408" cy="864096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32209" y="4297958"/>
            <a:ext cx="3384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«Совместные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практики»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7596505" y="-9525"/>
            <a:ext cx="1034415" cy="923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5003552" y="555515"/>
            <a:ext cx="28501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dirty="0" smtClean="0"/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885" y="267335"/>
            <a:ext cx="5671185" cy="63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«Школьная медиация»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849" y="1203044"/>
            <a:ext cx="4648025" cy="2508226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5004579" y="2512666"/>
            <a:ext cx="56886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договариваться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4535557" y="3867679"/>
            <a:ext cx="460851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Решение проблемы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443980" y="1779270"/>
            <a:ext cx="432435" cy="72072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Стрелка вниз 8"/>
          <p:cNvSpPr/>
          <p:nvPr/>
        </p:nvSpPr>
        <p:spPr>
          <a:xfrm>
            <a:off x="8532495" y="3507740"/>
            <a:ext cx="432435" cy="72072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07950" y="-92710"/>
            <a:ext cx="1265555" cy="112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885" y="267335"/>
            <a:ext cx="5671185" cy="63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«Группы равных »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Рисунок 16" descr="C:\Users\UU\Desktop\0-02-05-b38d7965e37fd7309167cef2b79d0be9153d9e72d543bca2e500ad60e26386a8_60e226fbb1e068c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05" y="1162685"/>
            <a:ext cx="4411980" cy="352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190" y="938530"/>
            <a:ext cx="3573145" cy="420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07950" y="-92710"/>
            <a:ext cx="1265555" cy="112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C:\Users\UU\Desktop\da760db4e50ded89e5d2c63ad09a7aea-fotor-bg-remover-202402072010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65118">
            <a:off x="3756025" y="341630"/>
            <a:ext cx="5895975" cy="391541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604406">
            <a:off x="5795010" y="1633220"/>
            <a:ext cx="2538095" cy="10280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ru-RU" sz="3600" b="1" dirty="0" smtClean="0">
                <a:latin typeface="Constantia" panose="02030602050306030303" pitchFamily="18" charset="0"/>
              </a:rPr>
              <a:t>Круг </a:t>
            </a:r>
            <a:endParaRPr lang="ru-RU" sz="36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3600" b="1" dirty="0" smtClean="0">
                <a:latin typeface="Constantia" panose="02030602050306030303" pitchFamily="18" charset="0"/>
              </a:rPr>
              <a:t>сообщества</a:t>
            </a:r>
            <a:r>
              <a:rPr lang="ru-RU" sz="3600" dirty="0" smtClean="0">
                <a:latin typeface="Constantia" panose="02030602050306030303" pitchFamily="18" charset="0"/>
              </a:rPr>
              <a:t> </a:t>
            </a:r>
            <a:endParaRPr lang="ru-RU" sz="3600" dirty="0">
              <a:latin typeface="Constantia" panose="02030602050306030303" pitchFamily="18" charset="0"/>
            </a:endParaRPr>
          </a:p>
        </p:txBody>
      </p:sp>
      <p:pic>
        <p:nvPicPr>
          <p:cNvPr id="25" name="Рисунок 24" descr="C:\Users\UU\Desktop\рпп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419225"/>
            <a:ext cx="4867275" cy="28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07950" y="-92710"/>
            <a:ext cx="1265555" cy="112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81" y="1347708"/>
            <a:ext cx="4293096" cy="3219822"/>
          </a:xfrm>
          <a:prstGeom prst="rect">
            <a:avLst/>
          </a:prstGeom>
        </p:spPr>
      </p:pic>
      <p:pic>
        <p:nvPicPr>
          <p:cNvPr id="12289" name="Picture 1" descr="C:\Users\UU\Desktop\da760db4e50ded89e5d2c63ad09a7aea-fotor-bg-remover-202402072010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25117">
            <a:off x="-1257300" y="516890"/>
            <a:ext cx="5895975" cy="391541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 rot="19874983">
            <a:off x="535368" y="2064560"/>
            <a:ext cx="26270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Семейная </a:t>
            </a:r>
            <a:endParaRPr lang="ru-RU" sz="28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конференция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07950" y="-92710"/>
            <a:ext cx="1265555" cy="112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C:\Users\UU\Desktop\da760db4e50ded89e5d2c63ad09a7aea-fotor-bg-remover-202402072010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65117">
            <a:off x="4023995" y="115570"/>
            <a:ext cx="5895975" cy="3915410"/>
          </a:xfrm>
          <a:prstGeom prst="rect">
            <a:avLst/>
          </a:prstGeom>
          <a:noFill/>
        </p:spPr>
      </p:pic>
      <p:sp>
        <p:nvSpPr>
          <p:cNvPr id="8" name="Текстовое поле 7"/>
          <p:cNvSpPr txBox="1"/>
          <p:nvPr/>
        </p:nvSpPr>
        <p:spPr>
          <a:xfrm rot="1560000">
            <a:off x="4888230" y="1667510"/>
            <a:ext cx="457200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1900" b="1" dirty="0" smtClean="0">
                <a:latin typeface="Constantia" panose="02030602050306030303" pitchFamily="18" charset="0"/>
                <a:sym typeface="+mn-ea"/>
              </a:rPr>
              <a:t>Школьная </a:t>
            </a:r>
            <a:endParaRPr lang="ru-RU" sz="19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1900" b="1" dirty="0" smtClean="0">
                <a:latin typeface="Constantia" panose="02030602050306030303" pitchFamily="18" charset="0"/>
                <a:sym typeface="+mn-ea"/>
              </a:rPr>
              <a:t>восстановительная </a:t>
            </a:r>
            <a:endParaRPr lang="ru-RU" sz="19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1900" b="1" dirty="0" smtClean="0">
                <a:latin typeface="Constantia" panose="02030602050306030303" pitchFamily="18" charset="0"/>
                <a:sym typeface="+mn-ea"/>
              </a:rPr>
              <a:t>конференция»</a:t>
            </a:r>
            <a:endParaRPr lang="ru-RU" altLang="en-US" sz="1900" b="1" dirty="0" smtClean="0">
              <a:latin typeface="Constantia" panose="02030602050306030303" pitchFamily="18" charset="0"/>
              <a:sym typeface="+mn-ea"/>
            </a:endParaRPr>
          </a:p>
        </p:txBody>
      </p:sp>
      <p:pic>
        <p:nvPicPr>
          <p:cNvPr id="14" name="Рисунок 13" descr="F:\педсовет 29 августа23 год , ролапы\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" y="1431290"/>
            <a:ext cx="5381625" cy="303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07950" y="-92710"/>
            <a:ext cx="1265555" cy="112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60215" y="56515"/>
            <a:ext cx="623570" cy="2298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619760"/>
            <a:ext cx="7459345" cy="455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491880" y="4461960"/>
            <a:ext cx="3780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ОБРАЩЕНИЕ К МЕДИАТОРУ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6006" y="3414094"/>
            <a:ext cx="30783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ПРЕДВАРИТЕЛЬНАЯ ВСТРЕЧА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115" y="2625725"/>
            <a:ext cx="2800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ПРИМИРИТЕЛЬНАЯ ВСТРЕЧА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65" y="1545431"/>
            <a:ext cx="3322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ДОГОВОРЕННОСТЬ </a:t>
            </a:r>
            <a:endParaRPr lang="en-US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1851" y="1075195"/>
            <a:ext cx="359139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ДОГОВОРА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" y="-2111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овое поле 7"/>
          <p:cNvSpPr txBox="1"/>
          <p:nvPr/>
        </p:nvSpPr>
        <p:spPr>
          <a:xfrm>
            <a:off x="395605" y="18415"/>
            <a:ext cx="8350885" cy="908050"/>
          </a:xfrm>
          <a:prstGeom prst="rect">
            <a:avLst/>
          </a:prstGeom>
        </p:spPr>
        <p:txBody>
          <a:bodyPr wrap="square">
            <a:noAutofit/>
          </a:bodyPr>
          <a:p>
            <a:pPr algn="just" defTabSz="266700">
              <a:lnSpc>
                <a:spcPct val="150000"/>
              </a:lnSpc>
            </a:pP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А</a:t>
            </a:r>
            <a:r>
              <a:rPr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лгоритм 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п</a:t>
            </a:r>
            <a:r>
              <a:rPr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роцесса  примирения конфликтующих сторон</a:t>
            </a:r>
            <a:endParaRPr sz="2400" b="1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18051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1835785" y="195580"/>
            <a:ext cx="5060315" cy="567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+mn-ea"/>
              </a:rPr>
              <a:t>Мир без конфликтов </a:t>
            </a:r>
            <a:endParaRPr lang="ru-RU" altLang="en-US" sz="2400" b="1" dirty="0" smtClean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30" y="915670"/>
            <a:ext cx="4424045" cy="417703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6874510" y="987425"/>
            <a:ext cx="1794510" cy="1601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" y="-9525"/>
            <a:ext cx="9375775" cy="129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35890" y="-69850"/>
            <a:ext cx="1439545" cy="1283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s://sun9-34.userapi.com/j0sQyvFFBih8N1ucPExvc_k5BG5nFs-JoNqb2g/HUaAfhNi_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205" y="987425"/>
            <a:ext cx="6804660" cy="425323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289033" cy="1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35560" y="-20955"/>
            <a:ext cx="1631315" cy="1659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3" descr="C:\Users\UU\Desktop\0-02-05-507383c70273ba47fab4c1ffaeb92208fe26cb8c02b701a588a3ff614191126d_759c9183f68d9bd3-fotor-bg-remover-2024020719371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57" y="1563172"/>
            <a:ext cx="3500462" cy="350046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24550" y="1275403"/>
            <a:ext cx="304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скорбление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494919">
            <a:off x="2859451" y="1974192"/>
            <a:ext cx="414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есправедливость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8447200" flipV="1">
            <a:off x="1122680" y="1365250"/>
            <a:ext cx="1731010" cy="864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1368959" flipV="1">
            <a:off x="483124" y="2856766"/>
            <a:ext cx="264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олкание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0004" y="3435897"/>
            <a:ext cx="34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И</a:t>
            </a:r>
            <a:r>
              <a:rPr lang="ru-RU" sz="3600" dirty="0" smtClean="0"/>
              <a:t>гнорирование</a:t>
            </a:r>
            <a:endParaRPr lang="ru-RU" sz="3600" dirty="0"/>
          </a:p>
        </p:txBody>
      </p:sp>
      <p:sp>
        <p:nvSpPr>
          <p:cNvPr id="15" name="TextBox 14"/>
          <p:cNvSpPr txBox="1"/>
          <p:nvPr/>
        </p:nvSpPr>
        <p:spPr>
          <a:xfrm rot="1480976">
            <a:off x="409640" y="3896951"/>
            <a:ext cx="16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95486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«Школа  родительской культуры» </a:t>
            </a:r>
            <a:endParaRPr lang="ru-RU" sz="2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" y="-20955"/>
            <a:ext cx="9117330" cy="6849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" y="15488"/>
            <a:ext cx="9289033" cy="15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7653"/>
          <a:stretch>
            <a:fillRect/>
          </a:stretch>
        </p:blipFill>
        <p:spPr>
          <a:xfrm>
            <a:off x="179705" y="339090"/>
            <a:ext cx="3948430" cy="462153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</p:pic>
      <p:pic>
        <p:nvPicPr>
          <p:cNvPr id="12" name="Рисунок 11" descr="C:\Users\User\Desktop\IMG-20240208-WA00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435" y="1275080"/>
            <a:ext cx="3896995" cy="352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7596505" y="15240"/>
            <a:ext cx="1060450" cy="1078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" y="-9525"/>
            <a:ext cx="9288780" cy="15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950" y="1059180"/>
            <a:ext cx="8760460" cy="1861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altLang="ru-RU" sz="2000" dirty="0" smtClean="0">
                <a:latin typeface="Constantia" panose="02030602050306030303" pitchFamily="18" charset="0"/>
              </a:rPr>
              <a:t> </a:t>
            </a:r>
            <a: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 для эффективного урегулирования конфликтов с применением технологии наставничества</a:t>
            </a:r>
            <a:endParaRPr lang="ru-RU" alt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UU\Desktop\0-02-05-0130fd0ff167b2427226539ea10b88d23201e47a4b93157f2a5341e4ae8f368f_aa60a08911eb90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8310" y="2592705"/>
            <a:ext cx="3572510" cy="255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7668260" y="-92710"/>
            <a:ext cx="1148715" cy="116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689"/>
            <a:ext cx="9289033" cy="15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настав лига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985520"/>
            <a:ext cx="6424295" cy="4124325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07315" y="123190"/>
            <a:ext cx="2809875" cy="7797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anose="030B0504020000000003" pitchFamily="34" charset="0"/>
                <a:cs typeface="Arial" panose="020B0604020202020204" pitchFamily="34" charset="0"/>
              </a:rPr>
              <a:t>РЕГИОНАЛЬНАЯ ИННОВАЦИОННАЯ ПЛОЩАДКА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7559040" y="-61595"/>
            <a:ext cx="1129665" cy="1148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" y="51271"/>
            <a:ext cx="9289033" cy="15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4030" y="267335"/>
            <a:ext cx="5671185" cy="63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«Школьная медиация»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35560" y="-20955"/>
            <a:ext cx="1148715" cy="116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13585" y="1082040"/>
            <a:ext cx="6451600" cy="4061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методика; </a:t>
            </a:r>
            <a:endParaRPr lang="ru-RU" alt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технология; </a:t>
            </a:r>
            <a:endParaRPr lang="ru-RU" alt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жизни;</a:t>
            </a:r>
            <a:endParaRPr lang="ru-RU" alt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социального взаимодействия; </a:t>
            </a:r>
            <a:endParaRPr lang="ru-RU" alt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коммуникации (общения).</a:t>
            </a:r>
            <a:endParaRPr lang="ru-RU" alt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:\Презентации\шаблон цели и задачи\ПОЛОСА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" y="15488"/>
            <a:ext cx="9289033" cy="15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олро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0" y="157480"/>
            <a:ext cx="4475480" cy="4986020"/>
          </a:xfrm>
          <a:prstGeom prst="rect">
            <a:avLst/>
          </a:prstGeom>
        </p:spPr>
      </p:pic>
      <p:pic>
        <p:nvPicPr>
          <p:cNvPr id="17" name="Рисунок 16" descr="F:\стенды 1 этаж\кворкинг\IMG_86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059180"/>
            <a:ext cx="3621405" cy="240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араллелограмм 5"/>
          <p:cNvSpPr/>
          <p:nvPr/>
        </p:nvSpPr>
        <p:spPr>
          <a:xfrm>
            <a:off x="-108585" y="3639820"/>
            <a:ext cx="4049395" cy="138049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«Позитивное детство» наставничество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«группы риска»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5"/>
          <a:stretch>
            <a:fillRect/>
          </a:stretch>
        </p:blipFill>
        <p:spPr>
          <a:xfrm>
            <a:off x="179705" y="-20955"/>
            <a:ext cx="1155700" cy="103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WPS Presentation</Application>
  <PresentationFormat>Экран (16:9)</PresentationFormat>
  <Paragraphs>84</Paragraphs>
  <Slides>17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45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63" baseType="lpstr">
      <vt:lpstr>Arial</vt:lpstr>
      <vt:lpstr>SimSun</vt:lpstr>
      <vt:lpstr>Wingdings</vt:lpstr>
      <vt:lpstr>Georgia</vt:lpstr>
      <vt:lpstr>Calibri</vt:lpstr>
      <vt:lpstr>Times New Roman</vt:lpstr>
      <vt:lpstr>Microsoft YaHei</vt:lpstr>
      <vt:lpstr>Arial Unicode MS</vt:lpstr>
      <vt:lpstr>Constantia</vt:lpstr>
      <vt:lpstr>Segoe Script</vt:lpstr>
      <vt:lpstr>Segoe Print</vt:lpstr>
      <vt:lpstr>Segoe UI Semibold</vt:lpstr>
      <vt:lpstr>Segoe MDL2 Assets</vt:lpstr>
      <vt:lpstr>Arial Narrow</vt:lpstr>
      <vt:lpstr>Bahnschrift Light</vt:lpstr>
      <vt:lpstr>Bahnschrift SemiCondensed</vt:lpstr>
      <vt:lpstr>Book Antiqua</vt:lpstr>
      <vt:lpstr>Cambria Math</vt:lpstr>
      <vt:lpstr>Comic Sans MS</vt:lpstr>
      <vt:lpstr>Gabriola</vt:lpstr>
      <vt:lpstr>Impact</vt:lpstr>
      <vt:lpstr>Segoe UI Semilight</vt:lpstr>
      <vt:lpstr>Sitka Heading</vt:lpstr>
      <vt:lpstr>Sitka Small</vt:lpstr>
      <vt:lpstr>Yu Gothic Medium</vt:lpstr>
      <vt:lpstr>Berlin Sans FB</vt:lpstr>
      <vt:lpstr>Britannic Bold</vt:lpstr>
      <vt:lpstr>Chiller</vt:lpstr>
      <vt:lpstr>Engravers MT</vt:lpstr>
      <vt:lpstr>Footlight MT Light</vt:lpstr>
      <vt:lpstr>Gill Sans MT Ext Condensed Bold</vt:lpstr>
      <vt:lpstr>Goudy Stout</vt:lpstr>
      <vt:lpstr>Ink Free</vt:lpstr>
      <vt:lpstr>Ravie</vt:lpstr>
      <vt:lpstr>Tw Cen MT Condensed Extra Bold</vt:lpstr>
      <vt:lpstr>Tw Cen MT Condensed</vt:lpstr>
      <vt:lpstr>Vladimir Script</vt:lpstr>
      <vt:lpstr>Wide Latin</vt:lpstr>
      <vt:lpstr>Viner Hand ITC</vt:lpstr>
      <vt:lpstr>Bahnschrift</vt:lpstr>
      <vt:lpstr>Bahnschrift Light SemiCondensed</vt:lpstr>
      <vt:lpstr>Franklin Gothic Medium Cond</vt:lpstr>
      <vt:lpstr>Trebuchet MS</vt:lpstr>
      <vt:lpstr>Times New Roman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Юрьевна Митрохина</dc:creator>
  <cp:lastModifiedBy>Owner</cp:lastModifiedBy>
  <cp:revision>726</cp:revision>
  <cp:lastPrinted>2023-08-22T19:57:00Z</cp:lastPrinted>
  <dcterms:created xsi:type="dcterms:W3CDTF">2022-12-14T06:52:00Z</dcterms:created>
  <dcterms:modified xsi:type="dcterms:W3CDTF">2025-10-22T13:20:59Z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826A470C20F844CF9787A7CC1B498EAD_13</vt:lpwstr>
  </property>
  <property fmtid="{D5CDD505-2E9C-101B-9397-08002B2CF9AE}" pid="3" name="KSOProductBuildVer">
    <vt:lpwstr>1049-12.2.0.23131</vt:lpwstr>
  </property>
</Properties>
</file>