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629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5D5FE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8962" y="324434"/>
            <a:ext cx="9843135" cy="512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41908" y="1942486"/>
            <a:ext cx="9346565" cy="4196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24" y="0"/>
            <a:ext cx="1195815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4" y="5105400"/>
            <a:ext cx="4712616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46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Применение</a:t>
            </a:r>
            <a:r>
              <a:rPr spc="-200" dirty="0"/>
              <a:t> </a:t>
            </a:r>
            <a:r>
              <a:rPr dirty="0"/>
              <a:t>вопросов</a:t>
            </a:r>
            <a:r>
              <a:rPr spc="-125" dirty="0"/>
              <a:t> </a:t>
            </a:r>
            <a:r>
              <a:rPr spc="-254" dirty="0"/>
              <a:t>в</a:t>
            </a:r>
            <a:r>
              <a:rPr spc="-35" dirty="0"/>
              <a:t> </a:t>
            </a:r>
            <a:r>
              <a:rPr spc="-65" dirty="0"/>
              <a:t>реальных</a:t>
            </a:r>
            <a:r>
              <a:rPr spc="-100" dirty="0"/>
              <a:t> </a:t>
            </a:r>
            <a:r>
              <a:rPr spc="-25" dirty="0"/>
              <a:t>конфликтах</a:t>
            </a:r>
          </a:p>
        </p:txBody>
      </p:sp>
      <p:sp>
        <p:nvSpPr>
          <p:cNvPr id="3" name="object 3"/>
          <p:cNvSpPr/>
          <p:nvPr/>
        </p:nvSpPr>
        <p:spPr>
          <a:xfrm>
            <a:off x="560831" y="2100072"/>
            <a:ext cx="8193405" cy="4587240"/>
          </a:xfrm>
          <a:custGeom>
            <a:avLst/>
            <a:gdLst/>
            <a:ahLst/>
            <a:cxnLst/>
            <a:rect l="l" t="t" r="r" b="b"/>
            <a:pathLst>
              <a:path w="8193405" h="4587240">
                <a:moveTo>
                  <a:pt x="0" y="403987"/>
                </a:moveTo>
                <a:lnTo>
                  <a:pt x="2717" y="356869"/>
                </a:lnTo>
                <a:lnTo>
                  <a:pt x="10668" y="311349"/>
                </a:lnTo>
                <a:lnTo>
                  <a:pt x="23550" y="267729"/>
                </a:lnTo>
                <a:lnTo>
                  <a:pt x="41058" y="226313"/>
                </a:lnTo>
                <a:lnTo>
                  <a:pt x="62891" y="187404"/>
                </a:lnTo>
                <a:lnTo>
                  <a:pt x="88745" y="151304"/>
                </a:lnTo>
                <a:lnTo>
                  <a:pt x="118316" y="118316"/>
                </a:lnTo>
                <a:lnTo>
                  <a:pt x="151302" y="88744"/>
                </a:lnTo>
                <a:lnTo>
                  <a:pt x="187399" y="62890"/>
                </a:lnTo>
                <a:lnTo>
                  <a:pt x="226305" y="41057"/>
                </a:lnTo>
                <a:lnTo>
                  <a:pt x="267716" y="23549"/>
                </a:lnTo>
                <a:lnTo>
                  <a:pt x="311329" y="10668"/>
                </a:lnTo>
                <a:lnTo>
                  <a:pt x="356841" y="2717"/>
                </a:lnTo>
                <a:lnTo>
                  <a:pt x="403948" y="0"/>
                </a:lnTo>
                <a:lnTo>
                  <a:pt x="7789037" y="0"/>
                </a:lnTo>
                <a:lnTo>
                  <a:pt x="7836154" y="2717"/>
                </a:lnTo>
                <a:lnTo>
                  <a:pt x="7881674" y="10668"/>
                </a:lnTo>
                <a:lnTo>
                  <a:pt x="7925294" y="23549"/>
                </a:lnTo>
                <a:lnTo>
                  <a:pt x="7966710" y="41057"/>
                </a:lnTo>
                <a:lnTo>
                  <a:pt x="8005619" y="62890"/>
                </a:lnTo>
                <a:lnTo>
                  <a:pt x="8041719" y="88744"/>
                </a:lnTo>
                <a:lnTo>
                  <a:pt x="8074707" y="118316"/>
                </a:lnTo>
                <a:lnTo>
                  <a:pt x="8104279" y="151304"/>
                </a:lnTo>
                <a:lnTo>
                  <a:pt x="8130133" y="187404"/>
                </a:lnTo>
                <a:lnTo>
                  <a:pt x="8151966" y="226313"/>
                </a:lnTo>
                <a:lnTo>
                  <a:pt x="8169474" y="267729"/>
                </a:lnTo>
                <a:lnTo>
                  <a:pt x="8182355" y="311349"/>
                </a:lnTo>
                <a:lnTo>
                  <a:pt x="8190306" y="356869"/>
                </a:lnTo>
                <a:lnTo>
                  <a:pt x="8193024" y="403987"/>
                </a:lnTo>
                <a:lnTo>
                  <a:pt x="8193024" y="4183291"/>
                </a:lnTo>
                <a:lnTo>
                  <a:pt x="8190306" y="4230398"/>
                </a:lnTo>
                <a:lnTo>
                  <a:pt x="8182355" y="4275910"/>
                </a:lnTo>
                <a:lnTo>
                  <a:pt x="8169474" y="4319523"/>
                </a:lnTo>
                <a:lnTo>
                  <a:pt x="8151966" y="4360934"/>
                </a:lnTo>
                <a:lnTo>
                  <a:pt x="8130133" y="4399840"/>
                </a:lnTo>
                <a:lnTo>
                  <a:pt x="8104279" y="4435937"/>
                </a:lnTo>
                <a:lnTo>
                  <a:pt x="8074707" y="4468923"/>
                </a:lnTo>
                <a:lnTo>
                  <a:pt x="8041719" y="4498494"/>
                </a:lnTo>
                <a:lnTo>
                  <a:pt x="8005619" y="4524348"/>
                </a:lnTo>
                <a:lnTo>
                  <a:pt x="7966710" y="4546181"/>
                </a:lnTo>
                <a:lnTo>
                  <a:pt x="7925294" y="4563689"/>
                </a:lnTo>
                <a:lnTo>
                  <a:pt x="7881674" y="4576571"/>
                </a:lnTo>
                <a:lnTo>
                  <a:pt x="7836154" y="4584522"/>
                </a:lnTo>
                <a:lnTo>
                  <a:pt x="7789037" y="4587240"/>
                </a:lnTo>
                <a:lnTo>
                  <a:pt x="403948" y="4587240"/>
                </a:lnTo>
                <a:lnTo>
                  <a:pt x="356841" y="4584522"/>
                </a:lnTo>
                <a:lnTo>
                  <a:pt x="311329" y="4576571"/>
                </a:lnTo>
                <a:lnTo>
                  <a:pt x="267716" y="4563689"/>
                </a:lnTo>
                <a:lnTo>
                  <a:pt x="226305" y="4546181"/>
                </a:lnTo>
                <a:lnTo>
                  <a:pt x="187399" y="4524348"/>
                </a:lnTo>
                <a:lnTo>
                  <a:pt x="151302" y="4498494"/>
                </a:lnTo>
                <a:lnTo>
                  <a:pt x="118316" y="4468923"/>
                </a:lnTo>
                <a:lnTo>
                  <a:pt x="88745" y="4435937"/>
                </a:lnTo>
                <a:lnTo>
                  <a:pt x="62891" y="4399840"/>
                </a:lnTo>
                <a:lnTo>
                  <a:pt x="41058" y="4360934"/>
                </a:lnTo>
                <a:lnTo>
                  <a:pt x="23550" y="4319523"/>
                </a:lnTo>
                <a:lnTo>
                  <a:pt x="10668" y="4275910"/>
                </a:lnTo>
                <a:lnTo>
                  <a:pt x="2717" y="4230398"/>
                </a:lnTo>
                <a:lnTo>
                  <a:pt x="0" y="4183291"/>
                </a:lnTo>
                <a:lnTo>
                  <a:pt x="0" y="40398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8962" y="968120"/>
            <a:ext cx="9179560" cy="5429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Как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вопросы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работают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ahoma"/>
                <a:cs typeface="Tahoma"/>
              </a:rPr>
              <a:t>разных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этапах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конфликта:</a:t>
            </a:r>
            <a:endParaRPr sz="2000">
              <a:latin typeface="Tahoma"/>
              <a:cs typeface="Tahoma"/>
            </a:endParaRPr>
          </a:p>
          <a:p>
            <a:pPr marL="12700" marR="5080" indent="197485">
              <a:lnSpc>
                <a:spcPct val="100000"/>
              </a:lnSpc>
              <a:spcBef>
                <a:spcPts val="5"/>
              </a:spcBef>
              <a:buChar char="–"/>
              <a:tabLst>
                <a:tab pos="210185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Открытые,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ahoma"/>
                <a:cs typeface="Tahoma"/>
              </a:rPr>
              <a:t>уточняющие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Tahoma"/>
                <a:cs typeface="Tahoma"/>
              </a:rPr>
              <a:t>рефлексивные</a:t>
            </a:r>
            <a:r>
              <a:rPr sz="20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вопросы</a:t>
            </a:r>
            <a:r>
              <a:rPr sz="20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ahoma"/>
                <a:cs typeface="Tahoma"/>
              </a:rPr>
              <a:t>как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стратегические </a:t>
            </a:r>
            <a:r>
              <a:rPr sz="2000" spc="80" dirty="0">
                <a:solidFill>
                  <a:srgbClr val="FFFFFF"/>
                </a:solidFill>
                <a:latin typeface="Tahoma"/>
                <a:cs typeface="Tahoma"/>
              </a:rPr>
              <a:t>инструменты.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Tahoma"/>
              <a:buChar char="–"/>
            </a:pPr>
            <a:endParaRPr sz="2000">
              <a:latin typeface="Tahoma"/>
              <a:cs typeface="Tahoma"/>
            </a:endParaRPr>
          </a:p>
          <a:p>
            <a:pPr marL="303530" marR="2796540">
              <a:lnSpc>
                <a:spcPct val="100000"/>
              </a:lnSpc>
            </a:pPr>
            <a:r>
              <a:rPr sz="2800" b="1" spc="-25" dirty="0">
                <a:solidFill>
                  <a:srgbClr val="FFFFFF"/>
                </a:solidFill>
                <a:latin typeface="Tahoma"/>
                <a:cs typeface="Tahoma"/>
              </a:rPr>
              <a:t>Ситуация:</a:t>
            </a:r>
            <a:r>
              <a:rPr sz="280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50" dirty="0">
                <a:solidFill>
                  <a:srgbClr val="FFFFFF"/>
                </a:solidFill>
                <a:latin typeface="Tahoma"/>
                <a:cs typeface="Tahoma"/>
              </a:rPr>
              <a:t>Люди</a:t>
            </a:r>
            <a:r>
              <a:rPr sz="28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65" dirty="0">
                <a:solidFill>
                  <a:srgbClr val="FFFFFF"/>
                </a:solidFill>
                <a:latin typeface="Tahoma"/>
                <a:cs typeface="Tahoma"/>
              </a:rPr>
              <a:t>говорят</a:t>
            </a:r>
            <a:r>
              <a:rPr sz="280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общими фразами.</a:t>
            </a:r>
            <a:endParaRPr sz="2800">
              <a:latin typeface="Tahoma"/>
              <a:cs typeface="Tahoma"/>
            </a:endParaRPr>
          </a:p>
          <a:p>
            <a:pPr marL="571500" lvl="1" indent="-267970">
              <a:lnSpc>
                <a:spcPct val="100000"/>
              </a:lnSpc>
              <a:spcBef>
                <a:spcPts val="2395"/>
              </a:spcBef>
              <a:buFont typeface="Tahoma"/>
              <a:buChar char="•"/>
              <a:tabLst>
                <a:tab pos="571500" algn="l"/>
              </a:tabLst>
            </a:pPr>
            <a:r>
              <a:rPr sz="2400" i="1" u="sng" spc="-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Открытый</a:t>
            </a:r>
            <a:r>
              <a:rPr sz="2400" i="1" u="sng" spc="-1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вопрос:</a:t>
            </a:r>
            <a:endParaRPr sz="2400">
              <a:latin typeface="Verdana"/>
              <a:cs typeface="Verdana"/>
            </a:endParaRPr>
          </a:p>
          <a:p>
            <a:pPr marL="303530" marR="2379980">
              <a:lnSpc>
                <a:spcPct val="100000"/>
              </a:lnSpc>
              <a:spcBef>
                <a:spcPts val="605"/>
              </a:spcBef>
            </a:pPr>
            <a:r>
              <a:rPr sz="2400" spc="-150" dirty="0">
                <a:solidFill>
                  <a:srgbClr val="FFFFFF"/>
                </a:solidFill>
                <a:latin typeface="Tahoma"/>
                <a:cs typeface="Tahoma"/>
              </a:rPr>
              <a:t>«Что</a:t>
            </a:r>
            <a:r>
              <a:rPr sz="24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rgbClr val="FFFFFF"/>
                </a:solidFill>
                <a:latin typeface="Tahoma"/>
                <a:cs typeface="Tahoma"/>
              </a:rPr>
              <a:t>именно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этой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ситуации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Tahoma"/>
                <a:cs typeface="Tahoma"/>
              </a:rPr>
              <a:t>кажется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29" dirty="0">
                <a:solidFill>
                  <a:srgbClr val="FFFFFF"/>
                </a:solidFill>
                <a:latin typeface="Tahoma"/>
                <a:cs typeface="Tahoma"/>
              </a:rPr>
              <a:t>вам </a:t>
            </a:r>
            <a:r>
              <a:rPr sz="2400" spc="125" dirty="0">
                <a:solidFill>
                  <a:srgbClr val="FFFFFF"/>
                </a:solidFill>
                <a:latin typeface="Tahoma"/>
                <a:cs typeface="Tahoma"/>
              </a:rPr>
              <a:t>несправедливым?»</a:t>
            </a:r>
            <a:endParaRPr sz="2400">
              <a:latin typeface="Tahoma"/>
              <a:cs typeface="Tahoma"/>
            </a:endParaRPr>
          </a:p>
          <a:p>
            <a:pPr marL="570865" lvl="1" indent="-267335">
              <a:lnSpc>
                <a:spcPct val="100000"/>
              </a:lnSpc>
              <a:spcBef>
                <a:spcPts val="600"/>
              </a:spcBef>
              <a:buFont typeface="Tahoma"/>
              <a:buChar char="•"/>
              <a:tabLst>
                <a:tab pos="570865" algn="l"/>
              </a:tabLst>
            </a:pPr>
            <a:r>
              <a:rPr sz="2400" i="1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Рефлексивный</a:t>
            </a:r>
            <a:r>
              <a:rPr sz="2400" i="1" u="sng" spc="-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вопрос:</a:t>
            </a:r>
            <a:endParaRPr sz="2400">
              <a:latin typeface="Verdana"/>
              <a:cs typeface="Verdana"/>
            </a:endParaRPr>
          </a:p>
          <a:p>
            <a:pPr marL="303530">
              <a:lnSpc>
                <a:spcPct val="100000"/>
              </a:lnSpc>
              <a:spcBef>
                <a:spcPts val="605"/>
              </a:spcBef>
            </a:pPr>
            <a:r>
              <a:rPr sz="2400" spc="-150" dirty="0">
                <a:solidFill>
                  <a:srgbClr val="FFFFFF"/>
                </a:solidFill>
                <a:latin typeface="Tahoma"/>
                <a:cs typeface="Tahoma"/>
              </a:rPr>
              <a:t>«Что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4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rgbClr val="FFFFFF"/>
                </a:solidFill>
                <a:latin typeface="Tahoma"/>
                <a:cs typeface="Tahoma"/>
              </a:rPr>
              <a:t>вас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Tahoma"/>
                <a:cs typeface="Tahoma"/>
              </a:rPr>
              <a:t>было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Tahoma"/>
                <a:cs typeface="Tahoma"/>
              </a:rPr>
              <a:t>бы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Tahoma"/>
                <a:cs typeface="Tahoma"/>
              </a:rPr>
              <a:t>справедливым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Tahoma"/>
                <a:cs typeface="Tahoma"/>
              </a:rPr>
              <a:t>решением?»</a:t>
            </a:r>
            <a:endParaRPr sz="2400">
              <a:latin typeface="Tahoma"/>
              <a:cs typeface="Tahoma"/>
            </a:endParaRPr>
          </a:p>
          <a:p>
            <a:pPr marL="303530" marR="1718945">
              <a:lnSpc>
                <a:spcPct val="100000"/>
              </a:lnSpc>
              <a:spcBef>
                <a:spcPts val="2420"/>
              </a:spcBef>
            </a:pP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Почему</a:t>
            </a:r>
            <a:r>
              <a:rPr sz="2000" i="1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это</a:t>
            </a:r>
            <a:r>
              <a:rPr sz="2000" i="1" u="sng" spc="-1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важно:</a:t>
            </a:r>
            <a:r>
              <a:rPr sz="2000" i="1" u="sng" spc="-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Переводит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Tahoma"/>
                <a:cs typeface="Tahoma"/>
              </a:rPr>
              <a:t>крик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души</a:t>
            </a:r>
            <a:r>
              <a:rPr sz="20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предметный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разговор.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55735" y="1944622"/>
            <a:ext cx="3636264" cy="48981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Применение</a:t>
            </a:r>
            <a:r>
              <a:rPr spc="-200" dirty="0"/>
              <a:t> </a:t>
            </a:r>
            <a:r>
              <a:rPr dirty="0"/>
              <a:t>вопросов</a:t>
            </a:r>
            <a:r>
              <a:rPr spc="-125" dirty="0"/>
              <a:t> </a:t>
            </a:r>
            <a:r>
              <a:rPr spc="-254" dirty="0"/>
              <a:t>в</a:t>
            </a:r>
            <a:r>
              <a:rPr spc="-35" dirty="0"/>
              <a:t> </a:t>
            </a:r>
            <a:r>
              <a:rPr spc="-65" dirty="0"/>
              <a:t>реальных</a:t>
            </a:r>
            <a:r>
              <a:rPr spc="-100" dirty="0"/>
              <a:t> </a:t>
            </a:r>
            <a:r>
              <a:rPr spc="-25" dirty="0"/>
              <a:t>конфликтах</a:t>
            </a:r>
          </a:p>
        </p:txBody>
      </p:sp>
      <p:sp>
        <p:nvSpPr>
          <p:cNvPr id="3" name="object 3"/>
          <p:cNvSpPr/>
          <p:nvPr/>
        </p:nvSpPr>
        <p:spPr>
          <a:xfrm>
            <a:off x="560831" y="1298447"/>
            <a:ext cx="8193405" cy="5389245"/>
          </a:xfrm>
          <a:custGeom>
            <a:avLst/>
            <a:gdLst/>
            <a:ahLst/>
            <a:cxnLst/>
            <a:rect l="l" t="t" r="r" b="b"/>
            <a:pathLst>
              <a:path w="8193405" h="5389245">
                <a:moveTo>
                  <a:pt x="0" y="474599"/>
                </a:moveTo>
                <a:lnTo>
                  <a:pt x="2449" y="426071"/>
                </a:lnTo>
                <a:lnTo>
                  <a:pt x="9640" y="378946"/>
                </a:lnTo>
                <a:lnTo>
                  <a:pt x="21334" y="333462"/>
                </a:lnTo>
                <a:lnTo>
                  <a:pt x="37291" y="289857"/>
                </a:lnTo>
                <a:lnTo>
                  <a:pt x="57274" y="248370"/>
                </a:lnTo>
                <a:lnTo>
                  <a:pt x="81043" y="209239"/>
                </a:lnTo>
                <a:lnTo>
                  <a:pt x="108361" y="172704"/>
                </a:lnTo>
                <a:lnTo>
                  <a:pt x="138988" y="139001"/>
                </a:lnTo>
                <a:lnTo>
                  <a:pt x="172687" y="108370"/>
                </a:lnTo>
                <a:lnTo>
                  <a:pt x="209218" y="81050"/>
                </a:lnTo>
                <a:lnTo>
                  <a:pt x="248344" y="57278"/>
                </a:lnTo>
                <a:lnTo>
                  <a:pt x="289825" y="37294"/>
                </a:lnTo>
                <a:lnTo>
                  <a:pt x="333423" y="21335"/>
                </a:lnTo>
                <a:lnTo>
                  <a:pt x="378900" y="9641"/>
                </a:lnTo>
                <a:lnTo>
                  <a:pt x="426017" y="2450"/>
                </a:lnTo>
                <a:lnTo>
                  <a:pt x="474535" y="0"/>
                </a:lnTo>
                <a:lnTo>
                  <a:pt x="7718425" y="0"/>
                </a:lnTo>
                <a:lnTo>
                  <a:pt x="7766952" y="2450"/>
                </a:lnTo>
                <a:lnTo>
                  <a:pt x="7814077" y="9641"/>
                </a:lnTo>
                <a:lnTo>
                  <a:pt x="7859561" y="21335"/>
                </a:lnTo>
                <a:lnTo>
                  <a:pt x="7903166" y="37294"/>
                </a:lnTo>
                <a:lnTo>
                  <a:pt x="7944653" y="57278"/>
                </a:lnTo>
                <a:lnTo>
                  <a:pt x="7983784" y="81050"/>
                </a:lnTo>
                <a:lnTo>
                  <a:pt x="8020319" y="108370"/>
                </a:lnTo>
                <a:lnTo>
                  <a:pt x="8054022" y="139001"/>
                </a:lnTo>
                <a:lnTo>
                  <a:pt x="8084653" y="172704"/>
                </a:lnTo>
                <a:lnTo>
                  <a:pt x="8111973" y="209239"/>
                </a:lnTo>
                <a:lnTo>
                  <a:pt x="8135745" y="248370"/>
                </a:lnTo>
                <a:lnTo>
                  <a:pt x="8155729" y="289857"/>
                </a:lnTo>
                <a:lnTo>
                  <a:pt x="8171688" y="333462"/>
                </a:lnTo>
                <a:lnTo>
                  <a:pt x="8183382" y="378946"/>
                </a:lnTo>
                <a:lnTo>
                  <a:pt x="8190573" y="426071"/>
                </a:lnTo>
                <a:lnTo>
                  <a:pt x="8193024" y="474599"/>
                </a:lnTo>
                <a:lnTo>
                  <a:pt x="8193024" y="4914328"/>
                </a:lnTo>
                <a:lnTo>
                  <a:pt x="8190573" y="4962846"/>
                </a:lnTo>
                <a:lnTo>
                  <a:pt x="8183382" y="5009963"/>
                </a:lnTo>
                <a:lnTo>
                  <a:pt x="8171688" y="5055440"/>
                </a:lnTo>
                <a:lnTo>
                  <a:pt x="8155729" y="5099038"/>
                </a:lnTo>
                <a:lnTo>
                  <a:pt x="8135745" y="5140519"/>
                </a:lnTo>
                <a:lnTo>
                  <a:pt x="8111973" y="5179645"/>
                </a:lnTo>
                <a:lnTo>
                  <a:pt x="8084653" y="5216176"/>
                </a:lnTo>
                <a:lnTo>
                  <a:pt x="8054022" y="5249875"/>
                </a:lnTo>
                <a:lnTo>
                  <a:pt x="8020319" y="5280502"/>
                </a:lnTo>
                <a:lnTo>
                  <a:pt x="7983784" y="5307820"/>
                </a:lnTo>
                <a:lnTo>
                  <a:pt x="7944653" y="5331589"/>
                </a:lnTo>
                <a:lnTo>
                  <a:pt x="7903166" y="5351572"/>
                </a:lnTo>
                <a:lnTo>
                  <a:pt x="7859561" y="5367529"/>
                </a:lnTo>
                <a:lnTo>
                  <a:pt x="7814077" y="5379223"/>
                </a:lnTo>
                <a:lnTo>
                  <a:pt x="7766952" y="5386414"/>
                </a:lnTo>
                <a:lnTo>
                  <a:pt x="7718425" y="5388864"/>
                </a:lnTo>
                <a:lnTo>
                  <a:pt x="474535" y="5388864"/>
                </a:lnTo>
                <a:lnTo>
                  <a:pt x="426017" y="5386414"/>
                </a:lnTo>
                <a:lnTo>
                  <a:pt x="378900" y="5379223"/>
                </a:lnTo>
                <a:lnTo>
                  <a:pt x="333423" y="5367529"/>
                </a:lnTo>
                <a:lnTo>
                  <a:pt x="289825" y="5351572"/>
                </a:lnTo>
                <a:lnTo>
                  <a:pt x="248344" y="5331589"/>
                </a:lnTo>
                <a:lnTo>
                  <a:pt x="209218" y="5307820"/>
                </a:lnTo>
                <a:lnTo>
                  <a:pt x="172687" y="5280502"/>
                </a:lnTo>
                <a:lnTo>
                  <a:pt x="138988" y="5249875"/>
                </a:lnTo>
                <a:lnTo>
                  <a:pt x="108361" y="5216176"/>
                </a:lnTo>
                <a:lnTo>
                  <a:pt x="81043" y="5179645"/>
                </a:lnTo>
                <a:lnTo>
                  <a:pt x="57274" y="5140519"/>
                </a:lnTo>
                <a:lnTo>
                  <a:pt x="37291" y="5099038"/>
                </a:lnTo>
                <a:lnTo>
                  <a:pt x="21334" y="5055440"/>
                </a:lnTo>
                <a:lnTo>
                  <a:pt x="9640" y="5009963"/>
                </a:lnTo>
                <a:lnTo>
                  <a:pt x="2449" y="4962846"/>
                </a:lnTo>
                <a:lnTo>
                  <a:pt x="0" y="4914328"/>
                </a:lnTo>
                <a:lnTo>
                  <a:pt x="0" y="47459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30351" y="1530476"/>
            <a:ext cx="7642859" cy="48298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9770">
              <a:lnSpc>
                <a:spcPct val="100000"/>
              </a:lnSpc>
              <a:spcBef>
                <a:spcPts val="105"/>
              </a:spcBef>
            </a:pPr>
            <a:r>
              <a:rPr sz="2800" b="1" spc="-20" dirty="0">
                <a:solidFill>
                  <a:srgbClr val="FFFFFF"/>
                </a:solidFill>
                <a:latin typeface="Tahoma"/>
                <a:cs typeface="Tahoma"/>
              </a:rPr>
              <a:t>Ситуация:</a:t>
            </a:r>
            <a:r>
              <a:rPr sz="2800" b="1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10" dirty="0">
                <a:solidFill>
                  <a:srgbClr val="FFFFFF"/>
                </a:solidFill>
                <a:latin typeface="Tahoma"/>
                <a:cs typeface="Tahoma"/>
              </a:rPr>
              <a:t>Каждый</a:t>
            </a:r>
            <a:r>
              <a:rPr sz="28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90" dirty="0">
                <a:solidFill>
                  <a:srgbClr val="FFFFFF"/>
                </a:solidFill>
                <a:latin typeface="Tahoma"/>
                <a:cs typeface="Tahoma"/>
              </a:rPr>
              <a:t>видит</a:t>
            </a:r>
            <a:r>
              <a:rPr sz="28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90" dirty="0">
                <a:solidFill>
                  <a:srgbClr val="FFFFFF"/>
                </a:solidFill>
                <a:latin typeface="Tahoma"/>
                <a:cs typeface="Tahoma"/>
              </a:rPr>
              <a:t>только</a:t>
            </a:r>
            <a:r>
              <a:rPr sz="28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20" dirty="0">
                <a:solidFill>
                  <a:srgbClr val="FFFFFF"/>
                </a:solidFill>
                <a:latin typeface="Tahoma"/>
                <a:cs typeface="Tahoma"/>
              </a:rPr>
              <a:t>свою </a:t>
            </a: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правду.</a:t>
            </a:r>
            <a:endParaRPr sz="2800">
              <a:latin typeface="Tahoma"/>
              <a:cs typeface="Tahoma"/>
            </a:endParaRPr>
          </a:p>
          <a:p>
            <a:pPr marL="280035" indent="-267335">
              <a:lnSpc>
                <a:spcPct val="100000"/>
              </a:lnSpc>
              <a:spcBef>
                <a:spcPts val="2400"/>
              </a:spcBef>
              <a:buFont typeface="Tahoma"/>
              <a:buChar char="•"/>
              <a:tabLst>
                <a:tab pos="280035" algn="l"/>
              </a:tabLst>
            </a:pPr>
            <a:r>
              <a:rPr sz="2400" i="1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Уточняющий</a:t>
            </a:r>
            <a:r>
              <a:rPr sz="2400" i="1" u="sng" spc="-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вопрос: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«Как</a:t>
            </a:r>
            <a:r>
              <a:rPr sz="24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Tahoma"/>
                <a:cs typeface="Tahoma"/>
              </a:rPr>
              <a:t>вы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поняли,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что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4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была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35" dirty="0">
                <a:solidFill>
                  <a:srgbClr val="FFFFFF"/>
                </a:solidFill>
                <a:latin typeface="Tahoma"/>
                <a:cs typeface="Tahoma"/>
              </a:rPr>
              <a:t>именно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90" dirty="0">
                <a:solidFill>
                  <a:srgbClr val="FFFFFF"/>
                </a:solidFill>
                <a:latin typeface="Tahoma"/>
                <a:cs typeface="Tahoma"/>
              </a:rPr>
              <a:t>её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25" dirty="0">
                <a:solidFill>
                  <a:srgbClr val="FFFFFF"/>
                </a:solidFill>
                <a:latin typeface="Tahoma"/>
                <a:cs typeface="Tahoma"/>
              </a:rPr>
              <a:t>ошибка?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Какие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Tahoma"/>
                <a:cs typeface="Tahoma"/>
              </a:rPr>
              <a:t>действия</a:t>
            </a:r>
            <a:r>
              <a:rPr sz="24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rgbClr val="FFFFFF"/>
                </a:solidFill>
                <a:latin typeface="Tahoma"/>
                <a:cs typeface="Tahoma"/>
              </a:rPr>
              <a:t>вас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убедили</a:t>
            </a:r>
            <a:r>
              <a:rPr sz="24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6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этом?»</a:t>
            </a:r>
            <a:endParaRPr sz="2400">
              <a:latin typeface="Tahoma"/>
              <a:cs typeface="Tahoma"/>
            </a:endParaRPr>
          </a:p>
          <a:p>
            <a:pPr marL="280035" indent="-267335">
              <a:lnSpc>
                <a:spcPct val="100000"/>
              </a:lnSpc>
              <a:spcBef>
                <a:spcPts val="2405"/>
              </a:spcBef>
              <a:buFont typeface="Tahoma"/>
              <a:buChar char="•"/>
              <a:tabLst>
                <a:tab pos="280035" algn="l"/>
              </a:tabLst>
            </a:pPr>
            <a:r>
              <a:rPr sz="2400" i="1" u="sng" spc="-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Открытый</a:t>
            </a:r>
            <a:r>
              <a:rPr sz="2400" i="1" u="sng" spc="-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51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+</a:t>
            </a:r>
            <a:r>
              <a:rPr sz="2400" i="1" u="sng" spc="-1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рефлексивный</a:t>
            </a:r>
            <a:r>
              <a:rPr sz="2400" i="1" u="sng" spc="-1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вопрос:</a:t>
            </a:r>
            <a:endParaRPr sz="2400">
              <a:latin typeface="Verdana"/>
              <a:cs typeface="Verdana"/>
            </a:endParaRPr>
          </a:p>
          <a:p>
            <a:pPr marL="97790">
              <a:lnSpc>
                <a:spcPct val="100000"/>
              </a:lnSpc>
              <a:spcBef>
                <a:spcPts val="600"/>
              </a:spcBef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«Если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Tahoma"/>
                <a:cs typeface="Tahoma"/>
              </a:rPr>
              <a:t>бы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Tahoma"/>
                <a:cs typeface="Tahoma"/>
              </a:rPr>
              <a:t>вы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Tahoma"/>
                <a:cs typeface="Tahoma"/>
              </a:rPr>
              <a:t>могли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Tahoma"/>
                <a:cs typeface="Tahoma"/>
              </a:rPr>
              <a:t>описать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Tahoma"/>
                <a:cs typeface="Tahoma"/>
              </a:rPr>
              <a:t>ситуацию</a:t>
            </a:r>
            <a:r>
              <a:rPr sz="24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Tahoma"/>
                <a:cs typeface="Tahoma"/>
              </a:rPr>
              <a:t>глазами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оппонента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ahoma"/>
                <a:cs typeface="Tahoma"/>
              </a:rPr>
              <a:t>как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Tahoma"/>
                <a:cs typeface="Tahoma"/>
              </a:rPr>
              <a:t>бы</a:t>
            </a:r>
            <a:r>
              <a:rPr sz="24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звучало?»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20"/>
              </a:spcBef>
            </a:pP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Почему</a:t>
            </a:r>
            <a:r>
              <a:rPr sz="2000" i="1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это</a:t>
            </a:r>
            <a:r>
              <a:rPr sz="2000" i="1" u="sng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8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важно:</a:t>
            </a:r>
            <a:r>
              <a:rPr sz="2000" i="1" u="sng" spc="-1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ahoma"/>
                <a:cs typeface="Tahoma"/>
              </a:rPr>
              <a:t>Разбивает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ahoma"/>
                <a:cs typeface="Tahoma"/>
              </a:rPr>
              <a:t>иллюзию</a:t>
            </a:r>
            <a:r>
              <a:rPr sz="20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«очевидности»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ahoma"/>
                <a:cs typeface="Tahoma"/>
              </a:rPr>
              <a:t>показывает,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что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правд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может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быть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несколько.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41907" y="1159154"/>
            <a:ext cx="4750092" cy="53952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5" dirty="0"/>
              <a:t>Применение</a:t>
            </a:r>
            <a:r>
              <a:rPr spc="-200" dirty="0"/>
              <a:t> </a:t>
            </a:r>
            <a:r>
              <a:rPr dirty="0"/>
              <a:t>вопросов</a:t>
            </a:r>
            <a:r>
              <a:rPr spc="-125" dirty="0"/>
              <a:t> </a:t>
            </a:r>
            <a:r>
              <a:rPr spc="-254" dirty="0"/>
              <a:t>в</a:t>
            </a:r>
            <a:r>
              <a:rPr spc="-35" dirty="0"/>
              <a:t> </a:t>
            </a:r>
            <a:r>
              <a:rPr spc="-65" dirty="0"/>
              <a:t>реальных</a:t>
            </a:r>
            <a:r>
              <a:rPr spc="-100" dirty="0"/>
              <a:t> </a:t>
            </a:r>
            <a:r>
              <a:rPr spc="-25" dirty="0"/>
              <a:t>конфликтах</a:t>
            </a:r>
          </a:p>
        </p:txBody>
      </p:sp>
      <p:sp>
        <p:nvSpPr>
          <p:cNvPr id="3" name="object 3"/>
          <p:cNvSpPr/>
          <p:nvPr/>
        </p:nvSpPr>
        <p:spPr>
          <a:xfrm>
            <a:off x="560831" y="1298447"/>
            <a:ext cx="8193405" cy="5389245"/>
          </a:xfrm>
          <a:custGeom>
            <a:avLst/>
            <a:gdLst/>
            <a:ahLst/>
            <a:cxnLst/>
            <a:rect l="l" t="t" r="r" b="b"/>
            <a:pathLst>
              <a:path w="8193405" h="5389245">
                <a:moveTo>
                  <a:pt x="0" y="474599"/>
                </a:moveTo>
                <a:lnTo>
                  <a:pt x="2449" y="426071"/>
                </a:lnTo>
                <a:lnTo>
                  <a:pt x="9640" y="378946"/>
                </a:lnTo>
                <a:lnTo>
                  <a:pt x="21334" y="333462"/>
                </a:lnTo>
                <a:lnTo>
                  <a:pt x="37291" y="289857"/>
                </a:lnTo>
                <a:lnTo>
                  <a:pt x="57274" y="248370"/>
                </a:lnTo>
                <a:lnTo>
                  <a:pt x="81043" y="209239"/>
                </a:lnTo>
                <a:lnTo>
                  <a:pt x="108361" y="172704"/>
                </a:lnTo>
                <a:lnTo>
                  <a:pt x="138988" y="139001"/>
                </a:lnTo>
                <a:lnTo>
                  <a:pt x="172687" y="108370"/>
                </a:lnTo>
                <a:lnTo>
                  <a:pt x="209218" y="81050"/>
                </a:lnTo>
                <a:lnTo>
                  <a:pt x="248344" y="57278"/>
                </a:lnTo>
                <a:lnTo>
                  <a:pt x="289825" y="37294"/>
                </a:lnTo>
                <a:lnTo>
                  <a:pt x="333423" y="21335"/>
                </a:lnTo>
                <a:lnTo>
                  <a:pt x="378900" y="9641"/>
                </a:lnTo>
                <a:lnTo>
                  <a:pt x="426017" y="2450"/>
                </a:lnTo>
                <a:lnTo>
                  <a:pt x="474535" y="0"/>
                </a:lnTo>
                <a:lnTo>
                  <a:pt x="7718425" y="0"/>
                </a:lnTo>
                <a:lnTo>
                  <a:pt x="7766952" y="2450"/>
                </a:lnTo>
                <a:lnTo>
                  <a:pt x="7814077" y="9641"/>
                </a:lnTo>
                <a:lnTo>
                  <a:pt x="7859561" y="21335"/>
                </a:lnTo>
                <a:lnTo>
                  <a:pt x="7903166" y="37294"/>
                </a:lnTo>
                <a:lnTo>
                  <a:pt x="7944653" y="57278"/>
                </a:lnTo>
                <a:lnTo>
                  <a:pt x="7983784" y="81050"/>
                </a:lnTo>
                <a:lnTo>
                  <a:pt x="8020319" y="108370"/>
                </a:lnTo>
                <a:lnTo>
                  <a:pt x="8054022" y="139001"/>
                </a:lnTo>
                <a:lnTo>
                  <a:pt x="8084653" y="172704"/>
                </a:lnTo>
                <a:lnTo>
                  <a:pt x="8111973" y="209239"/>
                </a:lnTo>
                <a:lnTo>
                  <a:pt x="8135745" y="248370"/>
                </a:lnTo>
                <a:lnTo>
                  <a:pt x="8155729" y="289857"/>
                </a:lnTo>
                <a:lnTo>
                  <a:pt x="8171688" y="333462"/>
                </a:lnTo>
                <a:lnTo>
                  <a:pt x="8183382" y="378946"/>
                </a:lnTo>
                <a:lnTo>
                  <a:pt x="8190573" y="426071"/>
                </a:lnTo>
                <a:lnTo>
                  <a:pt x="8193024" y="474599"/>
                </a:lnTo>
                <a:lnTo>
                  <a:pt x="8193024" y="4914328"/>
                </a:lnTo>
                <a:lnTo>
                  <a:pt x="8190573" y="4962846"/>
                </a:lnTo>
                <a:lnTo>
                  <a:pt x="8183382" y="5009963"/>
                </a:lnTo>
                <a:lnTo>
                  <a:pt x="8171688" y="5055440"/>
                </a:lnTo>
                <a:lnTo>
                  <a:pt x="8155729" y="5099038"/>
                </a:lnTo>
                <a:lnTo>
                  <a:pt x="8135745" y="5140519"/>
                </a:lnTo>
                <a:lnTo>
                  <a:pt x="8111973" y="5179645"/>
                </a:lnTo>
                <a:lnTo>
                  <a:pt x="8084653" y="5216176"/>
                </a:lnTo>
                <a:lnTo>
                  <a:pt x="8054022" y="5249875"/>
                </a:lnTo>
                <a:lnTo>
                  <a:pt x="8020319" y="5280502"/>
                </a:lnTo>
                <a:lnTo>
                  <a:pt x="7983784" y="5307820"/>
                </a:lnTo>
                <a:lnTo>
                  <a:pt x="7944653" y="5331589"/>
                </a:lnTo>
                <a:lnTo>
                  <a:pt x="7903166" y="5351572"/>
                </a:lnTo>
                <a:lnTo>
                  <a:pt x="7859561" y="5367529"/>
                </a:lnTo>
                <a:lnTo>
                  <a:pt x="7814077" y="5379223"/>
                </a:lnTo>
                <a:lnTo>
                  <a:pt x="7766952" y="5386414"/>
                </a:lnTo>
                <a:lnTo>
                  <a:pt x="7718425" y="5388864"/>
                </a:lnTo>
                <a:lnTo>
                  <a:pt x="474535" y="5388864"/>
                </a:lnTo>
                <a:lnTo>
                  <a:pt x="426017" y="5386414"/>
                </a:lnTo>
                <a:lnTo>
                  <a:pt x="378900" y="5379223"/>
                </a:lnTo>
                <a:lnTo>
                  <a:pt x="333423" y="5367529"/>
                </a:lnTo>
                <a:lnTo>
                  <a:pt x="289825" y="5351572"/>
                </a:lnTo>
                <a:lnTo>
                  <a:pt x="248344" y="5331589"/>
                </a:lnTo>
                <a:lnTo>
                  <a:pt x="209218" y="5307820"/>
                </a:lnTo>
                <a:lnTo>
                  <a:pt x="172687" y="5280502"/>
                </a:lnTo>
                <a:lnTo>
                  <a:pt x="138988" y="5249875"/>
                </a:lnTo>
                <a:lnTo>
                  <a:pt x="108361" y="5216176"/>
                </a:lnTo>
                <a:lnTo>
                  <a:pt x="81043" y="5179645"/>
                </a:lnTo>
                <a:lnTo>
                  <a:pt x="57274" y="5140519"/>
                </a:lnTo>
                <a:lnTo>
                  <a:pt x="37291" y="5099038"/>
                </a:lnTo>
                <a:lnTo>
                  <a:pt x="21334" y="5055440"/>
                </a:lnTo>
                <a:lnTo>
                  <a:pt x="9640" y="5009963"/>
                </a:lnTo>
                <a:lnTo>
                  <a:pt x="2449" y="4962846"/>
                </a:lnTo>
                <a:lnTo>
                  <a:pt x="0" y="4914328"/>
                </a:lnTo>
                <a:lnTo>
                  <a:pt x="0" y="474599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30351" y="1530476"/>
            <a:ext cx="7627620" cy="4967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1986914">
              <a:lnSpc>
                <a:spcPct val="100000"/>
              </a:lnSpc>
              <a:spcBef>
                <a:spcPts val="105"/>
              </a:spcBef>
            </a:pPr>
            <a:r>
              <a:rPr sz="2800" b="1" spc="-20" dirty="0">
                <a:solidFill>
                  <a:srgbClr val="FFFFFF"/>
                </a:solidFill>
                <a:latin typeface="Tahoma"/>
                <a:cs typeface="Tahoma"/>
              </a:rPr>
              <a:t>Ситуация:</a:t>
            </a:r>
            <a:r>
              <a:rPr sz="2800" b="1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200" dirty="0">
                <a:solidFill>
                  <a:srgbClr val="FFFFFF"/>
                </a:solidFill>
                <a:latin typeface="Tahoma"/>
                <a:cs typeface="Tahoma"/>
              </a:rPr>
              <a:t>Тупик,</a:t>
            </a:r>
            <a:r>
              <a:rPr sz="2800" b="1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dirty="0">
                <a:solidFill>
                  <a:srgbClr val="FFFFFF"/>
                </a:solidFill>
                <a:latin typeface="Tahoma"/>
                <a:cs typeface="Tahoma"/>
              </a:rPr>
              <a:t>но</a:t>
            </a:r>
            <a:r>
              <a:rPr sz="28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65" dirty="0">
                <a:solidFill>
                  <a:srgbClr val="FFFFFF"/>
                </a:solidFill>
                <a:latin typeface="Tahoma"/>
                <a:cs typeface="Tahoma"/>
              </a:rPr>
              <a:t>есть</a:t>
            </a:r>
            <a:r>
              <a:rPr sz="2800" b="1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45" dirty="0">
                <a:solidFill>
                  <a:srgbClr val="FFFFFF"/>
                </a:solidFill>
                <a:latin typeface="Tahoma"/>
                <a:cs typeface="Tahoma"/>
              </a:rPr>
              <a:t>точки </a:t>
            </a: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соприкосновения.</a:t>
            </a:r>
            <a:endParaRPr sz="2800">
              <a:latin typeface="Tahoma"/>
              <a:cs typeface="Tahoma"/>
            </a:endParaRPr>
          </a:p>
          <a:p>
            <a:pPr marL="280035" indent="-267335">
              <a:lnSpc>
                <a:spcPct val="100000"/>
              </a:lnSpc>
              <a:spcBef>
                <a:spcPts val="2400"/>
              </a:spcBef>
              <a:buFont typeface="Tahoma"/>
              <a:buChar char="•"/>
              <a:tabLst>
                <a:tab pos="280035" algn="l"/>
              </a:tabLst>
            </a:pPr>
            <a:r>
              <a:rPr sz="2400" i="1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Уточняющий</a:t>
            </a:r>
            <a:r>
              <a:rPr sz="2400" i="1" u="sng" spc="-1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вопрос: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400" spc="-180" dirty="0">
                <a:solidFill>
                  <a:srgbClr val="FFFFFF"/>
                </a:solidFill>
                <a:latin typeface="Tahoma"/>
                <a:cs typeface="Tahoma"/>
              </a:rPr>
              <a:t>«Вы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сказали,</a:t>
            </a:r>
            <a:r>
              <a:rPr sz="24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что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готовы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80" dirty="0">
                <a:solidFill>
                  <a:srgbClr val="FFFFFF"/>
                </a:solidFill>
                <a:latin typeface="Tahoma"/>
                <a:cs typeface="Tahoma"/>
              </a:rPr>
              <a:t>компромиссу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4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Tahoma"/>
                <a:cs typeface="Tahoma"/>
              </a:rPr>
              <a:t>чём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235" dirty="0">
                <a:solidFill>
                  <a:srgbClr val="FFFFFF"/>
                </a:solidFill>
                <a:latin typeface="Tahoma"/>
                <a:cs typeface="Tahoma"/>
              </a:rPr>
              <a:t>именно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65" dirty="0">
                <a:solidFill>
                  <a:srgbClr val="FFFFFF"/>
                </a:solidFill>
                <a:latin typeface="Tahoma"/>
                <a:cs typeface="Tahoma"/>
              </a:rPr>
              <a:t>он</a:t>
            </a:r>
            <a:r>
              <a:rPr sz="2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20" dirty="0">
                <a:solidFill>
                  <a:srgbClr val="FFFFFF"/>
                </a:solidFill>
                <a:latin typeface="Tahoma"/>
                <a:cs typeface="Tahoma"/>
              </a:rPr>
              <a:t>мог</a:t>
            </a:r>
            <a:r>
              <a:rPr sz="2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Tahoma"/>
                <a:cs typeface="Tahoma"/>
              </a:rPr>
              <a:t>бы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заключаться?»</a:t>
            </a:r>
            <a:endParaRPr sz="2400">
              <a:latin typeface="Tahoma"/>
              <a:cs typeface="Tahoma"/>
            </a:endParaRPr>
          </a:p>
          <a:p>
            <a:pPr marL="280035" indent="-267335">
              <a:lnSpc>
                <a:spcPct val="100000"/>
              </a:lnSpc>
              <a:spcBef>
                <a:spcPts val="2405"/>
              </a:spcBef>
              <a:buFont typeface="Tahoma"/>
              <a:buChar char="•"/>
              <a:tabLst>
                <a:tab pos="280035" algn="l"/>
              </a:tabLst>
            </a:pPr>
            <a:r>
              <a:rPr sz="2400" i="1" u="sng" spc="-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Рефлексивный</a:t>
            </a:r>
            <a:r>
              <a:rPr sz="2400" i="1" u="sng" spc="-12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4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вопрос:</a:t>
            </a:r>
            <a:endParaRPr sz="2400">
              <a:latin typeface="Verdana"/>
              <a:cs typeface="Verdana"/>
            </a:endParaRPr>
          </a:p>
          <a:p>
            <a:pPr marL="97790">
              <a:lnSpc>
                <a:spcPct val="100000"/>
              </a:lnSpc>
              <a:spcBef>
                <a:spcPts val="600"/>
              </a:spcBef>
            </a:pPr>
            <a:r>
              <a:rPr sz="2400" spc="-150" dirty="0">
                <a:solidFill>
                  <a:srgbClr val="FFFFFF"/>
                </a:solidFill>
                <a:latin typeface="Tahoma"/>
                <a:cs typeface="Tahoma"/>
              </a:rPr>
              <a:t>«Что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из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того,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что</a:t>
            </a:r>
            <a:r>
              <a:rPr sz="2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важно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вас,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Tahoma"/>
                <a:cs typeface="Tahoma"/>
              </a:rPr>
              <a:t>могло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Tahoma"/>
                <a:cs typeface="Tahoma"/>
              </a:rPr>
              <a:t>бы</a:t>
            </a:r>
            <a:r>
              <a:rPr sz="24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быть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120" dirty="0">
                <a:solidFill>
                  <a:srgbClr val="FFFFFF"/>
                </a:solidFill>
                <a:latin typeface="Tahoma"/>
                <a:cs typeface="Tahoma"/>
              </a:rPr>
              <a:t>важно</a:t>
            </a:r>
            <a:r>
              <a:rPr sz="24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4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Tahoma"/>
                <a:cs typeface="Tahoma"/>
              </a:rPr>
              <a:t>другой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0" dirty="0">
                <a:solidFill>
                  <a:srgbClr val="FFFFFF"/>
                </a:solidFill>
                <a:latin typeface="Tahoma"/>
                <a:cs typeface="Tahoma"/>
              </a:rPr>
              <a:t>стороны?»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582545" algn="l"/>
              </a:tabLst>
            </a:pP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Почему</a:t>
            </a:r>
            <a:r>
              <a:rPr sz="2000" i="1" u="sng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это</a:t>
            </a:r>
            <a:r>
              <a:rPr sz="2000" i="1" u="sng" spc="-1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важно:</a:t>
            </a:r>
            <a:r>
              <a:rPr sz="2000" i="1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Превращает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Tahoma"/>
                <a:cs typeface="Tahoma"/>
              </a:rPr>
              <a:t>«войну»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переговоры,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ahoma"/>
                <a:cs typeface="Tahoma"/>
              </a:rPr>
              <a:t>где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204" dirty="0">
                <a:solidFill>
                  <a:srgbClr val="FFFFFF"/>
                </a:solidFill>
                <a:latin typeface="Tahoma"/>
                <a:cs typeface="Tahoma"/>
              </a:rPr>
              <a:t>решение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0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ahoma"/>
                <a:cs typeface="Tahoma"/>
              </a:rPr>
              <a:t>общая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цель.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53856" y="1298446"/>
            <a:ext cx="3236976" cy="55595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35604" y="1582369"/>
            <a:ext cx="626618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Работа</a:t>
            </a:r>
            <a:r>
              <a:rPr spc="-25" dirty="0"/>
              <a:t> </a:t>
            </a:r>
            <a:r>
              <a:rPr spc="350" dirty="0"/>
              <a:t>с</a:t>
            </a:r>
            <a:r>
              <a:rPr spc="-45" dirty="0"/>
              <a:t> </a:t>
            </a:r>
            <a:r>
              <a:rPr spc="-30" dirty="0"/>
              <a:t>залом</a:t>
            </a:r>
            <a:r>
              <a:rPr spc="-40" dirty="0"/>
              <a:t> </a:t>
            </a:r>
            <a:r>
              <a:rPr dirty="0"/>
              <a:t>по</a:t>
            </a:r>
            <a:r>
              <a:rPr spc="-45" dirty="0"/>
              <a:t> </a:t>
            </a:r>
            <a:r>
              <a:rPr spc="-10" dirty="0"/>
              <a:t>карточкам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5560" y="1581911"/>
            <a:ext cx="7031736" cy="527608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962" y="455752"/>
            <a:ext cx="4143375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Искусство</a:t>
            </a:r>
            <a:r>
              <a:rPr spc="400" dirty="0"/>
              <a:t> </a:t>
            </a:r>
            <a:r>
              <a:rPr spc="40" dirty="0"/>
              <a:t>баланса</a:t>
            </a:r>
          </a:p>
        </p:txBody>
      </p:sp>
      <p:sp>
        <p:nvSpPr>
          <p:cNvPr id="3" name="object 3"/>
          <p:cNvSpPr/>
          <p:nvPr/>
        </p:nvSpPr>
        <p:spPr>
          <a:xfrm>
            <a:off x="560831" y="1207008"/>
            <a:ext cx="7050405" cy="2316480"/>
          </a:xfrm>
          <a:custGeom>
            <a:avLst/>
            <a:gdLst/>
            <a:ahLst/>
            <a:cxnLst/>
            <a:rect l="l" t="t" r="r" b="b"/>
            <a:pathLst>
              <a:path w="7050405" h="2316479">
                <a:moveTo>
                  <a:pt x="0" y="203962"/>
                </a:moveTo>
                <a:lnTo>
                  <a:pt x="5387" y="157194"/>
                </a:lnTo>
                <a:lnTo>
                  <a:pt x="20733" y="114262"/>
                </a:lnTo>
                <a:lnTo>
                  <a:pt x="44812" y="76392"/>
                </a:lnTo>
                <a:lnTo>
                  <a:pt x="76402" y="44806"/>
                </a:lnTo>
                <a:lnTo>
                  <a:pt x="114277" y="20730"/>
                </a:lnTo>
                <a:lnTo>
                  <a:pt x="157214" y="5386"/>
                </a:lnTo>
                <a:lnTo>
                  <a:pt x="203987" y="0"/>
                </a:lnTo>
                <a:lnTo>
                  <a:pt x="6846062" y="0"/>
                </a:lnTo>
                <a:lnTo>
                  <a:pt x="6892829" y="5386"/>
                </a:lnTo>
                <a:lnTo>
                  <a:pt x="6935761" y="20730"/>
                </a:lnTo>
                <a:lnTo>
                  <a:pt x="6973631" y="44806"/>
                </a:lnTo>
                <a:lnTo>
                  <a:pt x="7005217" y="76392"/>
                </a:lnTo>
                <a:lnTo>
                  <a:pt x="7029293" y="114262"/>
                </a:lnTo>
                <a:lnTo>
                  <a:pt x="7044637" y="157194"/>
                </a:lnTo>
                <a:lnTo>
                  <a:pt x="7050024" y="203962"/>
                </a:lnTo>
                <a:lnTo>
                  <a:pt x="7050024" y="2112517"/>
                </a:lnTo>
                <a:lnTo>
                  <a:pt x="7044637" y="2159285"/>
                </a:lnTo>
                <a:lnTo>
                  <a:pt x="7029293" y="2202217"/>
                </a:lnTo>
                <a:lnTo>
                  <a:pt x="7005217" y="2240087"/>
                </a:lnTo>
                <a:lnTo>
                  <a:pt x="6973631" y="2271673"/>
                </a:lnTo>
                <a:lnTo>
                  <a:pt x="6935761" y="2295749"/>
                </a:lnTo>
                <a:lnTo>
                  <a:pt x="6892829" y="2311093"/>
                </a:lnTo>
                <a:lnTo>
                  <a:pt x="6846062" y="2316479"/>
                </a:lnTo>
                <a:lnTo>
                  <a:pt x="203987" y="2316479"/>
                </a:lnTo>
                <a:lnTo>
                  <a:pt x="157214" y="2311093"/>
                </a:lnTo>
                <a:lnTo>
                  <a:pt x="114277" y="2295749"/>
                </a:lnTo>
                <a:lnTo>
                  <a:pt x="76402" y="2271673"/>
                </a:lnTo>
                <a:lnTo>
                  <a:pt x="44812" y="2240087"/>
                </a:lnTo>
                <a:lnTo>
                  <a:pt x="20733" y="2202217"/>
                </a:lnTo>
                <a:lnTo>
                  <a:pt x="5387" y="2159285"/>
                </a:lnTo>
                <a:lnTo>
                  <a:pt x="0" y="2112517"/>
                </a:lnTo>
                <a:lnTo>
                  <a:pt x="0" y="203962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0831" y="3803903"/>
            <a:ext cx="7050405" cy="2767965"/>
          </a:xfrm>
          <a:custGeom>
            <a:avLst/>
            <a:gdLst/>
            <a:ahLst/>
            <a:cxnLst/>
            <a:rect l="l" t="t" r="r" b="b"/>
            <a:pathLst>
              <a:path w="7050405" h="2767965">
                <a:moveTo>
                  <a:pt x="0" y="243713"/>
                </a:moveTo>
                <a:lnTo>
                  <a:pt x="4951" y="194590"/>
                </a:lnTo>
                <a:lnTo>
                  <a:pt x="19152" y="148840"/>
                </a:lnTo>
                <a:lnTo>
                  <a:pt x="41623" y="107441"/>
                </a:lnTo>
                <a:lnTo>
                  <a:pt x="71383" y="71374"/>
                </a:lnTo>
                <a:lnTo>
                  <a:pt x="107452" y="41616"/>
                </a:lnTo>
                <a:lnTo>
                  <a:pt x="148850" y="19149"/>
                </a:lnTo>
                <a:lnTo>
                  <a:pt x="194597" y="4950"/>
                </a:lnTo>
                <a:lnTo>
                  <a:pt x="243713" y="0"/>
                </a:lnTo>
                <a:lnTo>
                  <a:pt x="6806311" y="0"/>
                </a:lnTo>
                <a:lnTo>
                  <a:pt x="6855433" y="4950"/>
                </a:lnTo>
                <a:lnTo>
                  <a:pt x="6901183" y="19149"/>
                </a:lnTo>
                <a:lnTo>
                  <a:pt x="6942582" y="41616"/>
                </a:lnTo>
                <a:lnTo>
                  <a:pt x="6978650" y="71374"/>
                </a:lnTo>
                <a:lnTo>
                  <a:pt x="7008407" y="107441"/>
                </a:lnTo>
                <a:lnTo>
                  <a:pt x="7030874" y="148840"/>
                </a:lnTo>
                <a:lnTo>
                  <a:pt x="7045073" y="194590"/>
                </a:lnTo>
                <a:lnTo>
                  <a:pt x="7050024" y="243713"/>
                </a:lnTo>
                <a:lnTo>
                  <a:pt x="7050024" y="2523871"/>
                </a:lnTo>
                <a:lnTo>
                  <a:pt x="7045073" y="2572986"/>
                </a:lnTo>
                <a:lnTo>
                  <a:pt x="7030874" y="2618733"/>
                </a:lnTo>
                <a:lnTo>
                  <a:pt x="7008407" y="2660131"/>
                </a:lnTo>
                <a:lnTo>
                  <a:pt x="6978650" y="2696200"/>
                </a:lnTo>
                <a:lnTo>
                  <a:pt x="6942582" y="2725960"/>
                </a:lnTo>
                <a:lnTo>
                  <a:pt x="6901183" y="2748431"/>
                </a:lnTo>
                <a:lnTo>
                  <a:pt x="6855433" y="2762632"/>
                </a:lnTo>
                <a:lnTo>
                  <a:pt x="6806311" y="2767584"/>
                </a:lnTo>
                <a:lnTo>
                  <a:pt x="243713" y="2767584"/>
                </a:lnTo>
                <a:lnTo>
                  <a:pt x="194597" y="2762632"/>
                </a:lnTo>
                <a:lnTo>
                  <a:pt x="148850" y="2748431"/>
                </a:lnTo>
                <a:lnTo>
                  <a:pt x="107452" y="2725960"/>
                </a:lnTo>
                <a:lnTo>
                  <a:pt x="71383" y="2696200"/>
                </a:lnTo>
                <a:lnTo>
                  <a:pt x="41623" y="2660131"/>
                </a:lnTo>
                <a:lnTo>
                  <a:pt x="19152" y="2618733"/>
                </a:lnTo>
                <a:lnTo>
                  <a:pt x="4951" y="2572986"/>
                </a:lnTo>
                <a:lnTo>
                  <a:pt x="0" y="2523871"/>
                </a:lnTo>
                <a:lnTo>
                  <a:pt x="0" y="243713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40155" y="1514602"/>
            <a:ext cx="6456680" cy="4904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Сочетание</a:t>
            </a:r>
            <a:r>
              <a:rPr sz="2400" b="1" spc="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60" dirty="0">
                <a:solidFill>
                  <a:srgbClr val="FFFFFF"/>
                </a:solidFill>
                <a:latin typeface="Tahoma"/>
                <a:cs typeface="Tahoma"/>
              </a:rPr>
              <a:t>типов</a:t>
            </a:r>
            <a:r>
              <a:rPr sz="2400" b="1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вопросов::</a:t>
            </a:r>
            <a:endParaRPr sz="2400">
              <a:latin typeface="Tahoma"/>
              <a:cs typeface="Tahoma"/>
            </a:endParaRPr>
          </a:p>
          <a:p>
            <a:pPr marL="250190" indent="-237490">
              <a:lnSpc>
                <a:spcPct val="100000"/>
              </a:lnSpc>
              <a:spcBef>
                <a:spcPts val="2400"/>
              </a:spcBef>
              <a:buChar char="–"/>
              <a:tabLst>
                <a:tab pos="250190" algn="l"/>
              </a:tabLst>
            </a:pPr>
            <a:r>
              <a:rPr sz="2400" spc="50" dirty="0">
                <a:solidFill>
                  <a:srgbClr val="FFFFFF"/>
                </a:solidFill>
                <a:latin typeface="Tahoma"/>
                <a:cs typeface="Tahoma"/>
              </a:rPr>
              <a:t>Открытые</a:t>
            </a:r>
            <a:r>
              <a:rPr sz="2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4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Tahoma"/>
                <a:cs typeface="Tahoma"/>
              </a:rPr>
              <a:t>диалога.</a:t>
            </a:r>
            <a:endParaRPr sz="2400">
              <a:latin typeface="Tahoma"/>
              <a:cs typeface="Tahoma"/>
            </a:endParaRPr>
          </a:p>
          <a:p>
            <a:pPr marL="250190" indent="-237490">
              <a:lnSpc>
                <a:spcPct val="100000"/>
              </a:lnSpc>
              <a:buChar char="–"/>
              <a:tabLst>
                <a:tab pos="250190" algn="l"/>
              </a:tabLst>
            </a:pPr>
            <a:r>
              <a:rPr sz="2400" spc="90" dirty="0">
                <a:solidFill>
                  <a:srgbClr val="FFFFFF"/>
                </a:solidFill>
                <a:latin typeface="Tahoma"/>
                <a:cs typeface="Tahoma"/>
              </a:rPr>
              <a:t>Уточняющие</a:t>
            </a:r>
            <a:r>
              <a:rPr sz="24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4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400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Tahoma"/>
                <a:cs typeface="Tahoma"/>
              </a:rPr>
              <a:t>фактов.</a:t>
            </a:r>
            <a:endParaRPr sz="2400">
              <a:latin typeface="Tahoma"/>
              <a:cs typeface="Tahoma"/>
            </a:endParaRPr>
          </a:p>
          <a:p>
            <a:pPr marL="250190" indent="-237490">
              <a:lnSpc>
                <a:spcPct val="100000"/>
              </a:lnSpc>
              <a:spcBef>
                <a:spcPts val="5"/>
              </a:spcBef>
              <a:buChar char="–"/>
              <a:tabLst>
                <a:tab pos="250190" algn="l"/>
              </a:tabLst>
            </a:pPr>
            <a:r>
              <a:rPr sz="2400" spc="170" dirty="0">
                <a:solidFill>
                  <a:srgbClr val="FFFFFF"/>
                </a:solidFill>
                <a:latin typeface="Tahoma"/>
                <a:cs typeface="Tahoma"/>
              </a:rPr>
              <a:t>Рефлексивные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4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4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10" dirty="0">
                <a:solidFill>
                  <a:srgbClr val="FFFFFF"/>
                </a:solidFill>
                <a:latin typeface="Tahoma"/>
                <a:cs typeface="Tahoma"/>
              </a:rPr>
              <a:t>осознания.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390"/>
              </a:spcBef>
            </a:pPr>
            <a:endParaRPr sz="2400">
              <a:latin typeface="Tahoma"/>
              <a:cs typeface="Tahoma"/>
            </a:endParaRPr>
          </a:p>
          <a:p>
            <a:pPr marL="12700" marR="301625">
              <a:lnSpc>
                <a:spcPct val="100000"/>
              </a:lnSpc>
            </a:pPr>
            <a:r>
              <a:rPr sz="2000" b="1" spc="-65" dirty="0">
                <a:solidFill>
                  <a:srgbClr val="FFFFFF"/>
                </a:solidFill>
                <a:latin typeface="Tahoma"/>
                <a:cs typeface="Tahoma"/>
              </a:rPr>
              <a:t>Главное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75" dirty="0">
                <a:solidFill>
                  <a:srgbClr val="FFFFFF"/>
                </a:solidFill>
                <a:latin typeface="Tahoma"/>
                <a:cs typeface="Tahoma"/>
              </a:rPr>
              <a:t>правило: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85" dirty="0">
                <a:solidFill>
                  <a:srgbClr val="FFFFFF"/>
                </a:solidFill>
                <a:latin typeface="Tahoma"/>
                <a:cs typeface="Tahoma"/>
              </a:rPr>
              <a:t>Каждый</a:t>
            </a:r>
            <a:r>
              <a:rPr sz="20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вопрос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должен</a:t>
            </a:r>
            <a:r>
              <a:rPr sz="2000" b="1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Tahoma"/>
                <a:cs typeface="Tahoma"/>
              </a:rPr>
              <a:t>быть </a:t>
            </a: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шагом</a:t>
            </a:r>
            <a:r>
              <a:rPr sz="200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4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0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пониманию.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spc="95" dirty="0">
                <a:solidFill>
                  <a:srgbClr val="FFFFFF"/>
                </a:solidFill>
                <a:latin typeface="Tahoma"/>
                <a:cs typeface="Tahoma"/>
              </a:rPr>
              <a:t>Конфликт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0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возможность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роста,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30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0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повод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войны.</a:t>
            </a:r>
            <a:endParaRPr sz="200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1205"/>
              </a:spcBef>
            </a:pPr>
            <a:r>
              <a:rPr sz="2000" i="1" u="sng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Архитектор</a:t>
            </a:r>
            <a:r>
              <a:rPr sz="2000" i="1" u="sng" spc="-9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перемирия:</a:t>
            </a:r>
            <a:r>
              <a:rPr sz="2000" i="1" u="sng" spc="-8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медиатор</a:t>
            </a:r>
            <a:r>
              <a:rPr sz="2000" i="1" u="sng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создает</a:t>
            </a:r>
            <a:r>
              <a:rPr sz="2000" i="1" u="sng" spc="-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новую</a:t>
            </a:r>
            <a:r>
              <a:rPr sz="2000" i="1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реальность</a:t>
            </a:r>
            <a:r>
              <a:rPr sz="2000" i="1" u="sng" spc="-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через</a:t>
            </a:r>
            <a:r>
              <a:rPr sz="2000" i="1" u="sng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3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силу</a:t>
            </a:r>
            <a:r>
              <a:rPr sz="2000" i="1" u="sng" spc="-1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правильно</a:t>
            </a:r>
            <a:r>
              <a:rPr sz="2000" i="1" u="sng" spc="-1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 </a:t>
            </a: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заданных</a:t>
            </a:r>
            <a:r>
              <a:rPr sz="2000" i="1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i="1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Verdana"/>
                <a:cs typeface="Verdana"/>
              </a:rPr>
              <a:t>вопросов.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59168" y="731519"/>
            <a:ext cx="5132832" cy="5961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1908" y="324434"/>
            <a:ext cx="9346565" cy="430887"/>
          </a:xfrm>
        </p:spPr>
        <p:txBody>
          <a:bodyPr/>
          <a:lstStyle/>
          <a:p>
            <a:pPr algn="ctr"/>
            <a:r>
              <a:rPr lang="ru-RU" dirty="0" smtClean="0">
                <a:latin typeface="Sitka Subheading" panose="02000505000000020004" pitchFamily="2" charset="0"/>
              </a:rPr>
              <a:t>Спасибо за внимание!</a:t>
            </a:r>
            <a:endParaRPr lang="ru-RU" dirty="0">
              <a:latin typeface="Sitka Subheading" panose="02000505000000020004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0668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4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8640" y="524255"/>
            <a:ext cx="10860405" cy="5858510"/>
          </a:xfrm>
          <a:custGeom>
            <a:avLst/>
            <a:gdLst/>
            <a:ahLst/>
            <a:cxnLst/>
            <a:rect l="l" t="t" r="r" b="b"/>
            <a:pathLst>
              <a:path w="10860405" h="5858510">
                <a:moveTo>
                  <a:pt x="10406126" y="0"/>
                </a:moveTo>
                <a:lnTo>
                  <a:pt x="453847" y="0"/>
                </a:lnTo>
                <a:lnTo>
                  <a:pt x="407442" y="2343"/>
                </a:lnTo>
                <a:lnTo>
                  <a:pt x="362379" y="9220"/>
                </a:lnTo>
                <a:lnTo>
                  <a:pt x="318884" y="20404"/>
                </a:lnTo>
                <a:lnTo>
                  <a:pt x="277186" y="35667"/>
                </a:lnTo>
                <a:lnTo>
                  <a:pt x="237513" y="54779"/>
                </a:lnTo>
                <a:lnTo>
                  <a:pt x="200093" y="77514"/>
                </a:lnTo>
                <a:lnTo>
                  <a:pt x="165155" y="103642"/>
                </a:lnTo>
                <a:lnTo>
                  <a:pt x="132926" y="132937"/>
                </a:lnTo>
                <a:lnTo>
                  <a:pt x="103634" y="165169"/>
                </a:lnTo>
                <a:lnTo>
                  <a:pt x="77508" y="200111"/>
                </a:lnTo>
                <a:lnTo>
                  <a:pt x="54775" y="237535"/>
                </a:lnTo>
                <a:lnTo>
                  <a:pt x="35664" y="277213"/>
                </a:lnTo>
                <a:lnTo>
                  <a:pt x="20403" y="318916"/>
                </a:lnTo>
                <a:lnTo>
                  <a:pt x="9220" y="362416"/>
                </a:lnTo>
                <a:lnTo>
                  <a:pt x="2343" y="407486"/>
                </a:lnTo>
                <a:lnTo>
                  <a:pt x="0" y="453898"/>
                </a:lnTo>
                <a:lnTo>
                  <a:pt x="0" y="5404408"/>
                </a:lnTo>
                <a:lnTo>
                  <a:pt x="2343" y="5450813"/>
                </a:lnTo>
                <a:lnTo>
                  <a:pt x="9220" y="5495876"/>
                </a:lnTo>
                <a:lnTo>
                  <a:pt x="20403" y="5539371"/>
                </a:lnTo>
                <a:lnTo>
                  <a:pt x="35664" y="5581069"/>
                </a:lnTo>
                <a:lnTo>
                  <a:pt x="54775" y="5620742"/>
                </a:lnTo>
                <a:lnTo>
                  <a:pt x="77508" y="5658162"/>
                </a:lnTo>
                <a:lnTo>
                  <a:pt x="103634" y="5693100"/>
                </a:lnTo>
                <a:lnTo>
                  <a:pt x="132926" y="5725329"/>
                </a:lnTo>
                <a:lnTo>
                  <a:pt x="165155" y="5754621"/>
                </a:lnTo>
                <a:lnTo>
                  <a:pt x="200093" y="5780747"/>
                </a:lnTo>
                <a:lnTo>
                  <a:pt x="237513" y="5803480"/>
                </a:lnTo>
                <a:lnTo>
                  <a:pt x="277186" y="5822591"/>
                </a:lnTo>
                <a:lnTo>
                  <a:pt x="318884" y="5837852"/>
                </a:lnTo>
                <a:lnTo>
                  <a:pt x="362379" y="5849035"/>
                </a:lnTo>
                <a:lnTo>
                  <a:pt x="407442" y="5855912"/>
                </a:lnTo>
                <a:lnTo>
                  <a:pt x="453847" y="5858256"/>
                </a:lnTo>
                <a:lnTo>
                  <a:pt x="10406126" y="5858256"/>
                </a:lnTo>
                <a:lnTo>
                  <a:pt x="10452537" y="5855912"/>
                </a:lnTo>
                <a:lnTo>
                  <a:pt x="10497607" y="5849035"/>
                </a:lnTo>
                <a:lnTo>
                  <a:pt x="10541107" y="5837852"/>
                </a:lnTo>
                <a:lnTo>
                  <a:pt x="10582810" y="5822591"/>
                </a:lnTo>
                <a:lnTo>
                  <a:pt x="10622488" y="5803480"/>
                </a:lnTo>
                <a:lnTo>
                  <a:pt x="10659912" y="5780747"/>
                </a:lnTo>
                <a:lnTo>
                  <a:pt x="10694854" y="5754621"/>
                </a:lnTo>
                <a:lnTo>
                  <a:pt x="10727086" y="5725329"/>
                </a:lnTo>
                <a:lnTo>
                  <a:pt x="10756381" y="5693100"/>
                </a:lnTo>
                <a:lnTo>
                  <a:pt x="10782509" y="5658162"/>
                </a:lnTo>
                <a:lnTo>
                  <a:pt x="10805244" y="5620742"/>
                </a:lnTo>
                <a:lnTo>
                  <a:pt x="10824356" y="5581069"/>
                </a:lnTo>
                <a:lnTo>
                  <a:pt x="10839619" y="5539371"/>
                </a:lnTo>
                <a:lnTo>
                  <a:pt x="10850803" y="5495876"/>
                </a:lnTo>
                <a:lnTo>
                  <a:pt x="10857680" y="5450813"/>
                </a:lnTo>
                <a:lnTo>
                  <a:pt x="10860024" y="5404408"/>
                </a:lnTo>
                <a:lnTo>
                  <a:pt x="10860024" y="453898"/>
                </a:lnTo>
                <a:lnTo>
                  <a:pt x="10857680" y="407486"/>
                </a:lnTo>
                <a:lnTo>
                  <a:pt x="10850803" y="362416"/>
                </a:lnTo>
                <a:lnTo>
                  <a:pt x="10839619" y="318916"/>
                </a:lnTo>
                <a:lnTo>
                  <a:pt x="10824356" y="277213"/>
                </a:lnTo>
                <a:lnTo>
                  <a:pt x="10805244" y="237535"/>
                </a:lnTo>
                <a:lnTo>
                  <a:pt x="10782509" y="200111"/>
                </a:lnTo>
                <a:lnTo>
                  <a:pt x="10756381" y="165169"/>
                </a:lnTo>
                <a:lnTo>
                  <a:pt x="10727086" y="132937"/>
                </a:lnTo>
                <a:lnTo>
                  <a:pt x="10694854" y="103642"/>
                </a:lnTo>
                <a:lnTo>
                  <a:pt x="10659912" y="77514"/>
                </a:lnTo>
                <a:lnTo>
                  <a:pt x="10622488" y="54779"/>
                </a:lnTo>
                <a:lnTo>
                  <a:pt x="10582810" y="35667"/>
                </a:lnTo>
                <a:lnTo>
                  <a:pt x="10541107" y="20404"/>
                </a:lnTo>
                <a:lnTo>
                  <a:pt x="10497607" y="9220"/>
                </a:lnTo>
                <a:lnTo>
                  <a:pt x="10452537" y="2343"/>
                </a:lnTo>
                <a:lnTo>
                  <a:pt x="10406126" y="0"/>
                </a:lnTo>
                <a:close/>
              </a:path>
            </a:pathLst>
          </a:custGeom>
          <a:solidFill>
            <a:srgbClr val="FFFFFF">
              <a:alpha val="3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8179" y="5687669"/>
            <a:ext cx="36341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55" dirty="0">
                <a:solidFill>
                  <a:srgbClr val="FFFFFF"/>
                </a:solidFill>
                <a:latin typeface="Tahoma"/>
                <a:cs typeface="Tahoma"/>
              </a:rPr>
              <a:t>Искусство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вопрошания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8179" y="2090750"/>
            <a:ext cx="89535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5400" b="0" dirty="0">
                <a:latin typeface="Arial Black"/>
                <a:cs typeface="Arial Black"/>
              </a:rPr>
              <a:t>Медиатор</a:t>
            </a:r>
            <a:r>
              <a:rPr sz="5400" b="0" spc="-35" dirty="0">
                <a:latin typeface="Arial Black"/>
                <a:cs typeface="Arial Black"/>
              </a:rPr>
              <a:t> </a:t>
            </a:r>
            <a:r>
              <a:rPr sz="5400" b="0" dirty="0">
                <a:latin typeface="Arial Black"/>
                <a:cs typeface="Arial Black"/>
              </a:rPr>
              <a:t>– </a:t>
            </a:r>
            <a:r>
              <a:rPr sz="5400" b="0" spc="-10" dirty="0">
                <a:latin typeface="Arial Black"/>
                <a:cs typeface="Arial Black"/>
              </a:rPr>
              <a:t>архитектор перемирия?</a:t>
            </a:r>
            <a:endParaRPr sz="5400">
              <a:latin typeface="Arial Black"/>
              <a:cs typeface="Arial Black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59423" y="3374135"/>
            <a:ext cx="5349239" cy="30083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962" y="455752"/>
            <a:ext cx="476250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/>
              <a:t>Медиация</a:t>
            </a:r>
            <a:r>
              <a:rPr spc="-105" dirty="0"/>
              <a:t> </a:t>
            </a:r>
            <a:r>
              <a:rPr spc="120" dirty="0"/>
              <a:t>это</a:t>
            </a:r>
            <a:r>
              <a:rPr spc="-130" dirty="0"/>
              <a:t> </a:t>
            </a:r>
            <a:r>
              <a:rPr spc="-60" dirty="0"/>
              <a:t>диалог?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8962" y="1157478"/>
            <a:ext cx="57048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0" dirty="0">
                <a:solidFill>
                  <a:srgbClr val="FFFFFF"/>
                </a:solidFill>
                <a:latin typeface="Tahoma"/>
                <a:cs typeface="Tahoma"/>
              </a:rPr>
              <a:t>От</a:t>
            </a:r>
            <a:r>
              <a:rPr sz="18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85" dirty="0">
                <a:solidFill>
                  <a:srgbClr val="FFFFFF"/>
                </a:solidFill>
                <a:latin typeface="Tahoma"/>
                <a:cs typeface="Tahoma"/>
              </a:rPr>
              <a:t>греческих</a:t>
            </a:r>
            <a:r>
              <a:rPr sz="18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100" dirty="0">
                <a:solidFill>
                  <a:srgbClr val="FFFFFF"/>
                </a:solidFill>
                <a:latin typeface="Tahoma"/>
                <a:cs typeface="Tahoma"/>
              </a:rPr>
              <a:t>слов</a:t>
            </a:r>
            <a:r>
              <a:rPr sz="18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ahoma"/>
                <a:cs typeface="Tahoma"/>
              </a:rPr>
              <a:t>«диа»</a:t>
            </a:r>
            <a:r>
              <a:rPr sz="18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(через)</a:t>
            </a:r>
            <a:r>
              <a:rPr sz="18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9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8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«логос»</a:t>
            </a:r>
            <a:r>
              <a:rPr sz="18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Tahoma"/>
                <a:cs typeface="Tahoma"/>
              </a:rPr>
              <a:t>(слово,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800" spc="45" dirty="0">
                <a:solidFill>
                  <a:srgbClr val="FFFFFF"/>
                </a:solidFill>
                <a:latin typeface="Tahoma"/>
                <a:cs typeface="Tahoma"/>
              </a:rPr>
              <a:t>значение).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4481" y="1977898"/>
            <a:ext cx="7063105" cy="4599940"/>
            <a:chOff x="554481" y="1977898"/>
            <a:chExt cx="7063105" cy="4599940"/>
          </a:xfrm>
        </p:grpSpPr>
        <p:sp>
          <p:nvSpPr>
            <p:cNvPr id="5" name="object 5"/>
            <p:cNvSpPr/>
            <p:nvPr/>
          </p:nvSpPr>
          <p:spPr>
            <a:xfrm>
              <a:off x="560831" y="1984248"/>
              <a:ext cx="7050405" cy="2106295"/>
            </a:xfrm>
            <a:custGeom>
              <a:avLst/>
              <a:gdLst/>
              <a:ahLst/>
              <a:cxnLst/>
              <a:rect l="l" t="t" r="r" b="b"/>
              <a:pathLst>
                <a:path w="7050405" h="2106295">
                  <a:moveTo>
                    <a:pt x="0" y="185419"/>
                  </a:moveTo>
                  <a:lnTo>
                    <a:pt x="6624" y="136142"/>
                  </a:lnTo>
                  <a:lnTo>
                    <a:pt x="25320" y="91853"/>
                  </a:lnTo>
                  <a:lnTo>
                    <a:pt x="54321" y="54324"/>
                  </a:lnTo>
                  <a:lnTo>
                    <a:pt x="91857" y="25324"/>
                  </a:lnTo>
                  <a:lnTo>
                    <a:pt x="136163" y="6626"/>
                  </a:lnTo>
                  <a:lnTo>
                    <a:pt x="185470" y="0"/>
                  </a:lnTo>
                  <a:lnTo>
                    <a:pt x="6864604" y="0"/>
                  </a:lnTo>
                  <a:lnTo>
                    <a:pt x="6913881" y="6626"/>
                  </a:lnTo>
                  <a:lnTo>
                    <a:pt x="6958170" y="25324"/>
                  </a:lnTo>
                  <a:lnTo>
                    <a:pt x="6995699" y="54324"/>
                  </a:lnTo>
                  <a:lnTo>
                    <a:pt x="7024699" y="91853"/>
                  </a:lnTo>
                  <a:lnTo>
                    <a:pt x="7043397" y="136142"/>
                  </a:lnTo>
                  <a:lnTo>
                    <a:pt x="7050024" y="185419"/>
                  </a:lnTo>
                  <a:lnTo>
                    <a:pt x="7050024" y="1920747"/>
                  </a:lnTo>
                  <a:lnTo>
                    <a:pt x="7043397" y="1970025"/>
                  </a:lnTo>
                  <a:lnTo>
                    <a:pt x="7024699" y="2014314"/>
                  </a:lnTo>
                  <a:lnTo>
                    <a:pt x="6995699" y="2051843"/>
                  </a:lnTo>
                  <a:lnTo>
                    <a:pt x="6958170" y="2080843"/>
                  </a:lnTo>
                  <a:lnTo>
                    <a:pt x="6913881" y="2099541"/>
                  </a:lnTo>
                  <a:lnTo>
                    <a:pt x="6864604" y="2106168"/>
                  </a:lnTo>
                  <a:lnTo>
                    <a:pt x="185470" y="2106168"/>
                  </a:lnTo>
                  <a:lnTo>
                    <a:pt x="136163" y="2099541"/>
                  </a:lnTo>
                  <a:lnTo>
                    <a:pt x="91857" y="2080843"/>
                  </a:lnTo>
                  <a:lnTo>
                    <a:pt x="54321" y="2051843"/>
                  </a:lnTo>
                  <a:lnTo>
                    <a:pt x="25320" y="2014314"/>
                  </a:lnTo>
                  <a:lnTo>
                    <a:pt x="6624" y="1970025"/>
                  </a:lnTo>
                  <a:lnTo>
                    <a:pt x="0" y="1920747"/>
                  </a:lnTo>
                  <a:lnTo>
                    <a:pt x="0" y="18541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295" y="2234184"/>
              <a:ext cx="185928" cy="192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0327" y="2234184"/>
              <a:ext cx="182880" cy="192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3312" y="2234184"/>
              <a:ext cx="182880" cy="1920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60831" y="4267200"/>
              <a:ext cx="7050405" cy="2304415"/>
            </a:xfrm>
            <a:custGeom>
              <a:avLst/>
              <a:gdLst/>
              <a:ahLst/>
              <a:cxnLst/>
              <a:rect l="l" t="t" r="r" b="b"/>
              <a:pathLst>
                <a:path w="7050405" h="2304415">
                  <a:moveTo>
                    <a:pt x="0" y="202945"/>
                  </a:moveTo>
                  <a:lnTo>
                    <a:pt x="5358" y="156394"/>
                  </a:lnTo>
                  <a:lnTo>
                    <a:pt x="20623" y="113670"/>
                  </a:lnTo>
                  <a:lnTo>
                    <a:pt x="44576" y="75989"/>
                  </a:lnTo>
                  <a:lnTo>
                    <a:pt x="75998" y="44567"/>
                  </a:lnTo>
                  <a:lnTo>
                    <a:pt x="113673" y="20617"/>
                  </a:lnTo>
                  <a:lnTo>
                    <a:pt x="156382" y="5356"/>
                  </a:lnTo>
                  <a:lnTo>
                    <a:pt x="202907" y="0"/>
                  </a:lnTo>
                  <a:lnTo>
                    <a:pt x="6847078" y="0"/>
                  </a:lnTo>
                  <a:lnTo>
                    <a:pt x="6893629" y="5356"/>
                  </a:lnTo>
                  <a:lnTo>
                    <a:pt x="6936353" y="20617"/>
                  </a:lnTo>
                  <a:lnTo>
                    <a:pt x="6974034" y="44567"/>
                  </a:lnTo>
                  <a:lnTo>
                    <a:pt x="7005456" y="75989"/>
                  </a:lnTo>
                  <a:lnTo>
                    <a:pt x="7029406" y="113670"/>
                  </a:lnTo>
                  <a:lnTo>
                    <a:pt x="7044667" y="156394"/>
                  </a:lnTo>
                  <a:lnTo>
                    <a:pt x="7050024" y="202945"/>
                  </a:lnTo>
                  <a:lnTo>
                    <a:pt x="7050024" y="2101380"/>
                  </a:lnTo>
                  <a:lnTo>
                    <a:pt x="7044667" y="2147905"/>
                  </a:lnTo>
                  <a:lnTo>
                    <a:pt x="7029406" y="2190614"/>
                  </a:lnTo>
                  <a:lnTo>
                    <a:pt x="7005456" y="2228289"/>
                  </a:lnTo>
                  <a:lnTo>
                    <a:pt x="6974034" y="2259711"/>
                  </a:lnTo>
                  <a:lnTo>
                    <a:pt x="6936353" y="2283664"/>
                  </a:lnTo>
                  <a:lnTo>
                    <a:pt x="6893629" y="2298929"/>
                  </a:lnTo>
                  <a:lnTo>
                    <a:pt x="6847078" y="2304288"/>
                  </a:lnTo>
                  <a:lnTo>
                    <a:pt x="202907" y="2304288"/>
                  </a:lnTo>
                  <a:lnTo>
                    <a:pt x="156382" y="2298929"/>
                  </a:lnTo>
                  <a:lnTo>
                    <a:pt x="113673" y="2283664"/>
                  </a:lnTo>
                  <a:lnTo>
                    <a:pt x="75998" y="2259711"/>
                  </a:lnTo>
                  <a:lnTo>
                    <a:pt x="44576" y="2228289"/>
                  </a:lnTo>
                  <a:lnTo>
                    <a:pt x="20623" y="2190614"/>
                  </a:lnTo>
                  <a:lnTo>
                    <a:pt x="5358" y="2147905"/>
                  </a:lnTo>
                  <a:lnTo>
                    <a:pt x="0" y="2101380"/>
                  </a:lnTo>
                  <a:lnTo>
                    <a:pt x="0" y="20294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8995" y="2545841"/>
            <a:ext cx="5738495" cy="3959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Суть</a:t>
            </a:r>
            <a:r>
              <a:rPr sz="2400" b="1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диалога:</a:t>
            </a:r>
            <a:endParaRPr sz="2400">
              <a:latin typeface="Tahoma"/>
              <a:cs typeface="Tahoma"/>
            </a:endParaRPr>
          </a:p>
          <a:p>
            <a:pPr marL="210185" indent="-197485">
              <a:lnSpc>
                <a:spcPct val="100000"/>
              </a:lnSpc>
              <a:spcBef>
                <a:spcPts val="2415"/>
              </a:spcBef>
              <a:buChar char="–"/>
              <a:tabLst>
                <a:tab pos="210185" algn="l"/>
              </a:tabLst>
            </a:pP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Свободный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ahoma"/>
                <a:cs typeface="Tahoma"/>
              </a:rPr>
              <a:t>поток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смыслов.</a:t>
            </a:r>
            <a:endParaRPr sz="2000">
              <a:latin typeface="Tahoma"/>
              <a:cs typeface="Tahoma"/>
            </a:endParaRPr>
          </a:p>
          <a:p>
            <a:pPr marL="210185" indent="-197485">
              <a:lnSpc>
                <a:spcPct val="100000"/>
              </a:lnSpc>
              <a:buChar char="–"/>
              <a:tabLst>
                <a:tab pos="210185" algn="l"/>
              </a:tabLst>
            </a:pP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Доступ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65" dirty="0">
                <a:solidFill>
                  <a:srgbClr val="FFFFFF"/>
                </a:solidFill>
                <a:latin typeface="Tahoma"/>
                <a:cs typeface="Tahoma"/>
              </a:rPr>
              <a:t>общему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резервуару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смыслов.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110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000" b="1" spc="-70" dirty="0">
                <a:solidFill>
                  <a:srgbClr val="FFFFFF"/>
                </a:solidFill>
                <a:latin typeface="Tahoma"/>
                <a:cs typeface="Tahoma"/>
              </a:rPr>
              <a:t>Цели</a:t>
            </a:r>
            <a:r>
              <a:rPr sz="20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диалога</a:t>
            </a:r>
            <a:endParaRPr sz="2000">
              <a:latin typeface="Tahoma"/>
              <a:cs typeface="Tahoma"/>
            </a:endParaRPr>
          </a:p>
          <a:p>
            <a:pPr marL="167640" indent="-154940">
              <a:lnSpc>
                <a:spcPct val="100000"/>
              </a:lnSpc>
              <a:spcBef>
                <a:spcPts val="745"/>
              </a:spcBef>
              <a:buChar char="-"/>
              <a:tabLst>
                <a:tab pos="167640" algn="l"/>
              </a:tabLst>
            </a:pP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Преодоление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ahoma"/>
                <a:cs typeface="Tahoma"/>
              </a:rPr>
              <a:t>индивидуального</a:t>
            </a:r>
            <a:r>
              <a:rPr sz="20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понимания</a:t>
            </a:r>
            <a:endParaRPr sz="2000">
              <a:latin typeface="Tahoma"/>
              <a:cs typeface="Tahoma"/>
            </a:endParaRPr>
          </a:p>
          <a:p>
            <a:pPr marL="167640" indent="-154940">
              <a:lnSpc>
                <a:spcPct val="100000"/>
              </a:lnSpc>
              <a:spcBef>
                <a:spcPts val="1200"/>
              </a:spcBef>
              <a:buChar char="-"/>
              <a:tabLst>
                <a:tab pos="167640" algn="l"/>
              </a:tabLst>
            </a:pPr>
            <a:r>
              <a:rPr sz="2000" spc="165" dirty="0">
                <a:solidFill>
                  <a:srgbClr val="FFFFFF"/>
                </a:solidFill>
                <a:latin typeface="Tahoma"/>
                <a:cs typeface="Tahoma"/>
              </a:rPr>
              <a:t>Создание</a:t>
            </a: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ahoma"/>
                <a:cs typeface="Tahoma"/>
              </a:rPr>
              <a:t>нового</a:t>
            </a:r>
            <a:r>
              <a:rPr sz="20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поля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Tahoma"/>
                <a:cs typeface="Tahoma"/>
              </a:rPr>
              <a:t>смыслов</a:t>
            </a:r>
            <a:endParaRPr sz="2000">
              <a:latin typeface="Tahoma"/>
              <a:cs typeface="Tahoma"/>
            </a:endParaRPr>
          </a:p>
          <a:p>
            <a:pPr marL="12700" marR="243204" indent="154940">
              <a:lnSpc>
                <a:spcPct val="150100"/>
              </a:lnSpc>
              <a:spcBef>
                <a:spcPts val="5"/>
              </a:spcBef>
              <a:buChar char="-"/>
              <a:tabLst>
                <a:tab pos="167640" algn="l"/>
                <a:tab pos="3954145" algn="l"/>
              </a:tabLst>
            </a:pP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Совместное</a:t>
            </a:r>
            <a:r>
              <a:rPr sz="20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исследование: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устранение 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противостояния</a:t>
            </a: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между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участниками.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59168" y="731519"/>
            <a:ext cx="5132832" cy="59618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962" y="455752"/>
            <a:ext cx="539877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4" dirty="0"/>
              <a:t>Роль</a:t>
            </a:r>
            <a:r>
              <a:rPr spc="-30" dirty="0"/>
              <a:t> </a:t>
            </a:r>
            <a:r>
              <a:rPr spc="-40" dirty="0"/>
              <a:t>диалога</a:t>
            </a:r>
            <a:r>
              <a:rPr spc="-170" dirty="0"/>
              <a:t> </a:t>
            </a:r>
            <a:r>
              <a:rPr spc="-254" dirty="0"/>
              <a:t>в</a:t>
            </a:r>
            <a:r>
              <a:rPr spc="-15" dirty="0"/>
              <a:t> </a:t>
            </a:r>
            <a:r>
              <a:rPr spc="-10" dirty="0"/>
              <a:t>осознании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54736" y="1484375"/>
            <a:ext cx="8025765" cy="3550920"/>
            <a:chOff x="554736" y="1484375"/>
            <a:chExt cx="8025765" cy="3550920"/>
          </a:xfrm>
        </p:grpSpPr>
        <p:sp>
          <p:nvSpPr>
            <p:cNvPr id="4" name="object 4"/>
            <p:cNvSpPr/>
            <p:nvPr/>
          </p:nvSpPr>
          <p:spPr>
            <a:xfrm>
              <a:off x="560832" y="1490471"/>
              <a:ext cx="8013700" cy="3538854"/>
            </a:xfrm>
            <a:custGeom>
              <a:avLst/>
              <a:gdLst/>
              <a:ahLst/>
              <a:cxnLst/>
              <a:rect l="l" t="t" r="r" b="b"/>
              <a:pathLst>
                <a:path w="8013700" h="3538854">
                  <a:moveTo>
                    <a:pt x="0" y="311657"/>
                  </a:moveTo>
                  <a:lnTo>
                    <a:pt x="3378" y="265612"/>
                  </a:lnTo>
                  <a:lnTo>
                    <a:pt x="13194" y="221661"/>
                  </a:lnTo>
                  <a:lnTo>
                    <a:pt x="28963" y="180287"/>
                  </a:lnTo>
                  <a:lnTo>
                    <a:pt x="50205" y="141974"/>
                  </a:lnTo>
                  <a:lnTo>
                    <a:pt x="76436" y="107203"/>
                  </a:lnTo>
                  <a:lnTo>
                    <a:pt x="107176" y="76457"/>
                  </a:lnTo>
                  <a:lnTo>
                    <a:pt x="141941" y="50219"/>
                  </a:lnTo>
                  <a:lnTo>
                    <a:pt x="180251" y="28972"/>
                  </a:lnTo>
                  <a:lnTo>
                    <a:pt x="221621" y="13198"/>
                  </a:lnTo>
                  <a:lnTo>
                    <a:pt x="265572" y="3380"/>
                  </a:lnTo>
                  <a:lnTo>
                    <a:pt x="311619" y="0"/>
                  </a:lnTo>
                  <a:lnTo>
                    <a:pt x="7701534" y="0"/>
                  </a:lnTo>
                  <a:lnTo>
                    <a:pt x="7747579" y="3380"/>
                  </a:lnTo>
                  <a:lnTo>
                    <a:pt x="7791530" y="13198"/>
                  </a:lnTo>
                  <a:lnTo>
                    <a:pt x="7832904" y="28972"/>
                  </a:lnTo>
                  <a:lnTo>
                    <a:pt x="7871217" y="50219"/>
                  </a:lnTo>
                  <a:lnTo>
                    <a:pt x="7905988" y="76457"/>
                  </a:lnTo>
                  <a:lnTo>
                    <a:pt x="7936734" y="107203"/>
                  </a:lnTo>
                  <a:lnTo>
                    <a:pt x="7962972" y="141974"/>
                  </a:lnTo>
                  <a:lnTo>
                    <a:pt x="7984219" y="180287"/>
                  </a:lnTo>
                  <a:lnTo>
                    <a:pt x="7999993" y="221661"/>
                  </a:lnTo>
                  <a:lnTo>
                    <a:pt x="8009811" y="265612"/>
                  </a:lnTo>
                  <a:lnTo>
                    <a:pt x="8013192" y="311657"/>
                  </a:lnTo>
                  <a:lnTo>
                    <a:pt x="8013192" y="3227070"/>
                  </a:lnTo>
                  <a:lnTo>
                    <a:pt x="8009811" y="3273115"/>
                  </a:lnTo>
                  <a:lnTo>
                    <a:pt x="7999993" y="3317066"/>
                  </a:lnTo>
                  <a:lnTo>
                    <a:pt x="7984219" y="3358440"/>
                  </a:lnTo>
                  <a:lnTo>
                    <a:pt x="7962972" y="3396753"/>
                  </a:lnTo>
                  <a:lnTo>
                    <a:pt x="7936734" y="3431524"/>
                  </a:lnTo>
                  <a:lnTo>
                    <a:pt x="7905988" y="3462270"/>
                  </a:lnTo>
                  <a:lnTo>
                    <a:pt x="7871217" y="3488508"/>
                  </a:lnTo>
                  <a:lnTo>
                    <a:pt x="7832904" y="3509755"/>
                  </a:lnTo>
                  <a:lnTo>
                    <a:pt x="7791530" y="3525529"/>
                  </a:lnTo>
                  <a:lnTo>
                    <a:pt x="7747579" y="3535347"/>
                  </a:lnTo>
                  <a:lnTo>
                    <a:pt x="7701534" y="3538728"/>
                  </a:lnTo>
                  <a:lnTo>
                    <a:pt x="311619" y="3538728"/>
                  </a:lnTo>
                  <a:lnTo>
                    <a:pt x="265572" y="3535347"/>
                  </a:lnTo>
                  <a:lnTo>
                    <a:pt x="221621" y="3525529"/>
                  </a:lnTo>
                  <a:lnTo>
                    <a:pt x="180251" y="3509755"/>
                  </a:lnTo>
                  <a:lnTo>
                    <a:pt x="141941" y="3488508"/>
                  </a:lnTo>
                  <a:lnTo>
                    <a:pt x="107176" y="3462270"/>
                  </a:lnTo>
                  <a:lnTo>
                    <a:pt x="76436" y="3431524"/>
                  </a:lnTo>
                  <a:lnTo>
                    <a:pt x="50205" y="3396753"/>
                  </a:lnTo>
                  <a:lnTo>
                    <a:pt x="28963" y="3358440"/>
                  </a:lnTo>
                  <a:lnTo>
                    <a:pt x="13194" y="3317066"/>
                  </a:lnTo>
                  <a:lnTo>
                    <a:pt x="3378" y="3273115"/>
                  </a:lnTo>
                  <a:lnTo>
                    <a:pt x="0" y="3227070"/>
                  </a:lnTo>
                  <a:lnTo>
                    <a:pt x="0" y="31165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295" y="1737359"/>
              <a:ext cx="185928" cy="1920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0327" y="1737359"/>
              <a:ext cx="182880" cy="192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3312" y="1737359"/>
              <a:ext cx="182880" cy="1920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38962" y="1995678"/>
            <a:ext cx="7843520" cy="429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804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Суть</a:t>
            </a:r>
            <a:r>
              <a:rPr sz="2400" b="1" spc="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диалога: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400">
              <a:latin typeface="Tahoma"/>
              <a:cs typeface="Tahoma"/>
            </a:endParaRPr>
          </a:p>
          <a:p>
            <a:pPr marL="561975" indent="-344170">
              <a:lnSpc>
                <a:spcPct val="100000"/>
              </a:lnSpc>
              <a:buChar char="-"/>
              <a:tabLst>
                <a:tab pos="561975" algn="l"/>
              </a:tabLst>
            </a:pPr>
            <a:r>
              <a:rPr sz="2000" spc="200" dirty="0">
                <a:solidFill>
                  <a:srgbClr val="FFFFFF"/>
                </a:solidFill>
                <a:latin typeface="Tahoma"/>
                <a:cs typeface="Tahoma"/>
              </a:rPr>
              <a:t>Помощь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Tahoma"/>
                <a:cs typeface="Tahoma"/>
              </a:rPr>
              <a:t>понимании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несогласованности.</a:t>
            </a:r>
            <a:endParaRPr sz="2000">
              <a:latin typeface="Tahoma"/>
              <a:cs typeface="Tahoma"/>
            </a:endParaRPr>
          </a:p>
          <a:p>
            <a:pPr marL="561975" indent="-344170">
              <a:lnSpc>
                <a:spcPct val="100000"/>
              </a:lnSpc>
              <a:spcBef>
                <a:spcPts val="600"/>
              </a:spcBef>
              <a:buChar char="-"/>
              <a:tabLst>
                <a:tab pos="561975" algn="l"/>
              </a:tabLst>
            </a:pP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Диалог</a:t>
            </a:r>
            <a:r>
              <a:rPr sz="20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позволяет</a:t>
            </a:r>
            <a:r>
              <a:rPr sz="2000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увидеть</a:t>
            </a:r>
            <a:r>
              <a:rPr sz="20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Tahoma"/>
                <a:cs typeface="Tahoma"/>
              </a:rPr>
              <a:t>противоречия</a:t>
            </a:r>
            <a:endParaRPr sz="2000">
              <a:latin typeface="Tahoma"/>
              <a:cs typeface="Tahoma"/>
            </a:endParaRPr>
          </a:p>
          <a:p>
            <a:pPr marL="217804">
              <a:lnSpc>
                <a:spcPct val="100000"/>
              </a:lnSpc>
              <a:spcBef>
                <a:spcPts val="600"/>
              </a:spcBef>
            </a:pPr>
            <a:r>
              <a:rPr sz="2000" spc="-13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мышлении.</a:t>
            </a:r>
            <a:endParaRPr sz="2000">
              <a:latin typeface="Tahoma"/>
              <a:cs typeface="Tahoma"/>
            </a:endParaRPr>
          </a:p>
          <a:p>
            <a:pPr marL="561975" indent="-344170">
              <a:lnSpc>
                <a:spcPct val="100000"/>
              </a:lnSpc>
              <a:spcBef>
                <a:spcPts val="600"/>
              </a:spcBef>
              <a:buChar char="-"/>
              <a:tabLst>
                <a:tab pos="561975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Влияние</a:t>
            </a:r>
            <a:r>
              <a:rPr sz="20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Tahoma"/>
                <a:cs typeface="Tahoma"/>
              </a:rPr>
              <a:t>восприятие</a:t>
            </a:r>
            <a:r>
              <a:rPr sz="2000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реальности: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Tahoma"/>
                <a:cs typeface="Tahoma"/>
              </a:rPr>
              <a:t>участники</a:t>
            </a:r>
            <a:r>
              <a:rPr sz="20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осознают</a:t>
            </a:r>
            <a:endParaRPr sz="2000">
              <a:latin typeface="Tahoma"/>
              <a:cs typeface="Tahoma"/>
            </a:endParaRPr>
          </a:p>
          <a:p>
            <a:pPr marL="561975">
              <a:lnSpc>
                <a:spcPct val="100000"/>
              </a:lnSpc>
              <a:spcBef>
                <a:spcPts val="5"/>
              </a:spcBef>
            </a:pP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свои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мысли</a:t>
            </a: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их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влияние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Tahoma"/>
                <a:cs typeface="Tahoma"/>
              </a:rPr>
              <a:t>восприятие.</a:t>
            </a:r>
            <a:endParaRPr sz="2000">
              <a:latin typeface="Tahoma"/>
              <a:cs typeface="Tahoma"/>
            </a:endParaRPr>
          </a:p>
          <a:p>
            <a:pPr marL="561975" indent="-344170">
              <a:lnSpc>
                <a:spcPct val="100000"/>
              </a:lnSpc>
              <a:spcBef>
                <a:spcPts val="600"/>
              </a:spcBef>
              <a:buChar char="-"/>
              <a:tabLst>
                <a:tab pos="561975" algn="l"/>
              </a:tabLst>
            </a:pPr>
            <a:r>
              <a:rPr sz="2000" spc="155" dirty="0">
                <a:solidFill>
                  <a:srgbClr val="FFFFFF"/>
                </a:solidFill>
                <a:latin typeface="Tahoma"/>
                <a:cs typeface="Tahoma"/>
              </a:rPr>
              <a:t>Работа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36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замкнутым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Tahoma"/>
                <a:cs typeface="Tahoma"/>
              </a:rPr>
              <a:t>кругом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200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buChar char="*"/>
              <a:tabLst>
                <a:tab pos="195580" algn="l"/>
              </a:tabLst>
            </a:pPr>
            <a:r>
              <a:rPr sz="2000" b="1" spc="-60" dirty="0">
                <a:solidFill>
                  <a:srgbClr val="FFFFFF"/>
                </a:solidFill>
                <a:latin typeface="Tahoma"/>
                <a:cs typeface="Tahoma"/>
              </a:rPr>
              <a:t>Замкнутый</a:t>
            </a:r>
            <a:r>
              <a:rPr sz="20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Tahoma"/>
                <a:cs typeface="Tahoma"/>
              </a:rPr>
              <a:t>круг:</a:t>
            </a:r>
            <a:endParaRPr sz="2000">
              <a:latin typeface="Tahoma"/>
              <a:cs typeface="Tahoma"/>
            </a:endParaRPr>
          </a:p>
          <a:p>
            <a:pPr marL="280035" lvl="1" indent="-197485">
              <a:lnSpc>
                <a:spcPct val="100000"/>
              </a:lnSpc>
              <a:spcBef>
                <a:spcPts val="605"/>
              </a:spcBef>
              <a:buChar char="–"/>
              <a:tabLst>
                <a:tab pos="280035" algn="l"/>
              </a:tabLst>
            </a:pP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Каждая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сторона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уверена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3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5" dirty="0">
                <a:solidFill>
                  <a:srgbClr val="FFFFFF"/>
                </a:solidFill>
                <a:latin typeface="Tahoma"/>
                <a:cs typeface="Tahoma"/>
              </a:rPr>
              <a:t>своей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Tahoma"/>
                <a:cs typeface="Tahoma"/>
              </a:rPr>
              <a:t>правоте.</a:t>
            </a:r>
            <a:endParaRPr sz="2000">
              <a:latin typeface="Tahoma"/>
              <a:cs typeface="Tahoma"/>
            </a:endParaRPr>
          </a:p>
          <a:p>
            <a:pPr marL="280035" lvl="1" indent="-197485">
              <a:lnSpc>
                <a:spcPct val="100000"/>
              </a:lnSpc>
              <a:spcBef>
                <a:spcPts val="600"/>
              </a:spcBef>
              <a:buChar char="–"/>
              <a:tabLst>
                <a:tab pos="280035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Говорят,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но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20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Tahoma"/>
                <a:cs typeface="Tahoma"/>
              </a:rPr>
              <a:t>слышат;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защищаются,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но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Tahoma"/>
                <a:cs typeface="Tahoma"/>
              </a:rPr>
              <a:t>понимают.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98892" y="1184224"/>
            <a:ext cx="4793107" cy="55849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962" y="455752"/>
            <a:ext cx="3423920" cy="512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4" dirty="0"/>
              <a:t>Роль</a:t>
            </a:r>
            <a:r>
              <a:rPr spc="-10" dirty="0"/>
              <a:t> </a:t>
            </a:r>
            <a:r>
              <a:rPr spc="50" dirty="0"/>
              <a:t>медиатора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8962" y="1251966"/>
            <a:ext cx="5944235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spc="120" dirty="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20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арбитр,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30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проводник</a:t>
            </a:r>
            <a:r>
              <a:rPr sz="20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взаимопониманию.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4736" y="1840992"/>
            <a:ext cx="8025765" cy="4852670"/>
            <a:chOff x="554736" y="1840992"/>
            <a:chExt cx="8025765" cy="4852670"/>
          </a:xfrm>
        </p:grpSpPr>
        <p:sp>
          <p:nvSpPr>
            <p:cNvPr id="5" name="object 5"/>
            <p:cNvSpPr/>
            <p:nvPr/>
          </p:nvSpPr>
          <p:spPr>
            <a:xfrm>
              <a:off x="560832" y="1847088"/>
              <a:ext cx="8013700" cy="4840605"/>
            </a:xfrm>
            <a:custGeom>
              <a:avLst/>
              <a:gdLst/>
              <a:ahLst/>
              <a:cxnLst/>
              <a:rect l="l" t="t" r="r" b="b"/>
              <a:pathLst>
                <a:path w="8013700" h="4840605">
                  <a:moveTo>
                    <a:pt x="0" y="426212"/>
                  </a:moveTo>
                  <a:lnTo>
                    <a:pt x="2501" y="379781"/>
                  </a:lnTo>
                  <a:lnTo>
                    <a:pt x="9830" y="334797"/>
                  </a:lnTo>
                  <a:lnTo>
                    <a:pt x="21729" y="291518"/>
                  </a:lnTo>
                  <a:lnTo>
                    <a:pt x="37936" y="250206"/>
                  </a:lnTo>
                  <a:lnTo>
                    <a:pt x="58192" y="211121"/>
                  </a:lnTo>
                  <a:lnTo>
                    <a:pt x="82237" y="174522"/>
                  </a:lnTo>
                  <a:lnTo>
                    <a:pt x="109810" y="140670"/>
                  </a:lnTo>
                  <a:lnTo>
                    <a:pt x="140652" y="109827"/>
                  </a:lnTo>
                  <a:lnTo>
                    <a:pt x="174503" y="82251"/>
                  </a:lnTo>
                  <a:lnTo>
                    <a:pt x="211102" y="58203"/>
                  </a:lnTo>
                  <a:lnTo>
                    <a:pt x="250189" y="37944"/>
                  </a:lnTo>
                  <a:lnTo>
                    <a:pt x="291505" y="21734"/>
                  </a:lnTo>
                  <a:lnTo>
                    <a:pt x="334790" y="9833"/>
                  </a:lnTo>
                  <a:lnTo>
                    <a:pt x="379783" y="2501"/>
                  </a:lnTo>
                  <a:lnTo>
                    <a:pt x="426224" y="0"/>
                  </a:lnTo>
                  <a:lnTo>
                    <a:pt x="7586980" y="0"/>
                  </a:lnTo>
                  <a:lnTo>
                    <a:pt x="7633410" y="2501"/>
                  </a:lnTo>
                  <a:lnTo>
                    <a:pt x="7678394" y="9833"/>
                  </a:lnTo>
                  <a:lnTo>
                    <a:pt x="7721673" y="21734"/>
                  </a:lnTo>
                  <a:lnTo>
                    <a:pt x="7762985" y="37944"/>
                  </a:lnTo>
                  <a:lnTo>
                    <a:pt x="7802070" y="58203"/>
                  </a:lnTo>
                  <a:lnTo>
                    <a:pt x="7838669" y="82251"/>
                  </a:lnTo>
                  <a:lnTo>
                    <a:pt x="7872521" y="109827"/>
                  </a:lnTo>
                  <a:lnTo>
                    <a:pt x="7903364" y="140670"/>
                  </a:lnTo>
                  <a:lnTo>
                    <a:pt x="7930940" y="174522"/>
                  </a:lnTo>
                  <a:lnTo>
                    <a:pt x="7954988" y="211121"/>
                  </a:lnTo>
                  <a:lnTo>
                    <a:pt x="7975247" y="250206"/>
                  </a:lnTo>
                  <a:lnTo>
                    <a:pt x="7991457" y="291518"/>
                  </a:lnTo>
                  <a:lnTo>
                    <a:pt x="8003358" y="334797"/>
                  </a:lnTo>
                  <a:lnTo>
                    <a:pt x="8010690" y="379781"/>
                  </a:lnTo>
                  <a:lnTo>
                    <a:pt x="8013192" y="426212"/>
                  </a:lnTo>
                  <a:lnTo>
                    <a:pt x="8013192" y="4413986"/>
                  </a:lnTo>
                  <a:lnTo>
                    <a:pt x="8010690" y="4460430"/>
                  </a:lnTo>
                  <a:lnTo>
                    <a:pt x="8003358" y="4505425"/>
                  </a:lnTo>
                  <a:lnTo>
                    <a:pt x="7991457" y="4548711"/>
                  </a:lnTo>
                  <a:lnTo>
                    <a:pt x="7975247" y="4590029"/>
                  </a:lnTo>
                  <a:lnTo>
                    <a:pt x="7954988" y="4629118"/>
                  </a:lnTo>
                  <a:lnTo>
                    <a:pt x="7930940" y="4665718"/>
                  </a:lnTo>
                  <a:lnTo>
                    <a:pt x="7903364" y="4699569"/>
                  </a:lnTo>
                  <a:lnTo>
                    <a:pt x="7872521" y="4730411"/>
                  </a:lnTo>
                  <a:lnTo>
                    <a:pt x="7838669" y="4757985"/>
                  </a:lnTo>
                  <a:lnTo>
                    <a:pt x="7802070" y="4782030"/>
                  </a:lnTo>
                  <a:lnTo>
                    <a:pt x="7762985" y="4802286"/>
                  </a:lnTo>
                  <a:lnTo>
                    <a:pt x="7721673" y="4818494"/>
                  </a:lnTo>
                  <a:lnTo>
                    <a:pt x="7678394" y="4830393"/>
                  </a:lnTo>
                  <a:lnTo>
                    <a:pt x="7633410" y="4837722"/>
                  </a:lnTo>
                  <a:lnTo>
                    <a:pt x="7586980" y="4840224"/>
                  </a:lnTo>
                  <a:lnTo>
                    <a:pt x="426224" y="4840224"/>
                  </a:lnTo>
                  <a:lnTo>
                    <a:pt x="379783" y="4837722"/>
                  </a:lnTo>
                  <a:lnTo>
                    <a:pt x="334790" y="4830393"/>
                  </a:lnTo>
                  <a:lnTo>
                    <a:pt x="291505" y="4818494"/>
                  </a:lnTo>
                  <a:lnTo>
                    <a:pt x="250189" y="4802286"/>
                  </a:lnTo>
                  <a:lnTo>
                    <a:pt x="211102" y="4782030"/>
                  </a:lnTo>
                  <a:lnTo>
                    <a:pt x="174503" y="4757985"/>
                  </a:lnTo>
                  <a:lnTo>
                    <a:pt x="140652" y="4730411"/>
                  </a:lnTo>
                  <a:lnTo>
                    <a:pt x="109810" y="4699569"/>
                  </a:lnTo>
                  <a:lnTo>
                    <a:pt x="82237" y="4665718"/>
                  </a:lnTo>
                  <a:lnTo>
                    <a:pt x="58192" y="4629118"/>
                  </a:lnTo>
                  <a:lnTo>
                    <a:pt x="37936" y="4590029"/>
                  </a:lnTo>
                  <a:lnTo>
                    <a:pt x="21729" y="4548711"/>
                  </a:lnTo>
                  <a:lnTo>
                    <a:pt x="9830" y="4505425"/>
                  </a:lnTo>
                  <a:lnTo>
                    <a:pt x="2501" y="4460430"/>
                  </a:lnTo>
                  <a:lnTo>
                    <a:pt x="0" y="4413986"/>
                  </a:lnTo>
                  <a:lnTo>
                    <a:pt x="0" y="4262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295" y="2161032"/>
              <a:ext cx="185928" cy="192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0327" y="2161032"/>
              <a:ext cx="182880" cy="192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3312" y="2161032"/>
              <a:ext cx="182880" cy="19202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30351" y="2482087"/>
            <a:ext cx="7320915" cy="396621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2400" b="1" spc="-120" dirty="0">
                <a:solidFill>
                  <a:srgbClr val="FFFFFF"/>
                </a:solidFill>
                <a:latin typeface="Tahoma"/>
                <a:cs typeface="Tahoma"/>
              </a:rPr>
              <a:t>Ключевой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инструмент:</a:t>
            </a:r>
            <a:endParaRPr sz="2400">
              <a:latin typeface="Tahoma"/>
              <a:cs typeface="Tahoma"/>
            </a:endParaRPr>
          </a:p>
          <a:p>
            <a:pPr marL="12700" marR="5080">
              <a:lnSpc>
                <a:spcPct val="125099"/>
              </a:lnSpc>
              <a:spcBef>
                <a:spcPts val="20"/>
              </a:spcBef>
            </a:pP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Вопросы,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Tahoma"/>
                <a:cs typeface="Tahoma"/>
              </a:rPr>
              <a:t>которые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помогают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Tahoma"/>
                <a:cs typeface="Tahoma"/>
              </a:rPr>
              <a:t>раскрыть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80" dirty="0">
                <a:solidFill>
                  <a:srgbClr val="FFFFFF"/>
                </a:solidFill>
                <a:latin typeface="Tahoma"/>
                <a:cs typeface="Tahoma"/>
              </a:rPr>
              <a:t>скрытые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Tahoma"/>
                <a:cs typeface="Tahoma"/>
              </a:rPr>
              <a:t>мотивы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Tahoma"/>
                <a:cs typeface="Tahoma"/>
              </a:rPr>
              <a:t>найти</a:t>
            </a:r>
            <a:r>
              <a:rPr sz="20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5" dirty="0">
                <a:solidFill>
                  <a:srgbClr val="FFFFFF"/>
                </a:solidFill>
                <a:latin typeface="Tahoma"/>
                <a:cs typeface="Tahoma"/>
              </a:rPr>
              <a:t>компромиссы.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Баланс</a:t>
            </a:r>
            <a:r>
              <a:rPr sz="2400" b="1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75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4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медиаторов:</a:t>
            </a:r>
            <a:endParaRPr sz="2400">
              <a:latin typeface="Tahoma"/>
              <a:cs typeface="Tahoma"/>
            </a:endParaRPr>
          </a:p>
          <a:p>
            <a:pPr marL="82550">
              <a:lnSpc>
                <a:spcPct val="100000"/>
              </a:lnSpc>
              <a:spcBef>
                <a:spcPts val="615"/>
              </a:spcBef>
            </a:pP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0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Теория,</a:t>
            </a:r>
            <a:r>
              <a:rPr sz="20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эмпатия</a:t>
            </a:r>
            <a:r>
              <a:rPr sz="20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0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FFFFFF"/>
                </a:solidFill>
                <a:latin typeface="Tahoma"/>
                <a:cs typeface="Tahoma"/>
              </a:rPr>
              <a:t>стратегия.</a:t>
            </a:r>
            <a:endParaRPr sz="2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75"/>
              </a:spcBef>
            </a:pP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b="1" spc="-175" dirty="0">
                <a:solidFill>
                  <a:srgbClr val="FFFFFF"/>
                </a:solidFill>
                <a:latin typeface="Tahoma"/>
                <a:cs typeface="Tahoma"/>
              </a:rPr>
              <a:t>Цикл</a:t>
            </a: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Tahoma"/>
                <a:cs typeface="Tahoma"/>
              </a:rPr>
              <a:t>«атака/защита»:</a:t>
            </a:r>
            <a:endParaRPr sz="2400">
              <a:latin typeface="Tahoma"/>
              <a:cs typeface="Tahoma"/>
            </a:endParaRPr>
          </a:p>
          <a:p>
            <a:pPr marL="152400">
              <a:lnSpc>
                <a:spcPct val="100000"/>
              </a:lnSpc>
              <a:spcBef>
                <a:spcPts val="615"/>
              </a:spcBef>
            </a:pP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Tahoma"/>
                <a:cs typeface="Tahoma"/>
              </a:rPr>
              <a:t>Каждая</a:t>
            </a:r>
            <a:r>
              <a:rPr sz="20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Tahoma"/>
                <a:cs typeface="Tahoma"/>
              </a:rPr>
              <a:t>сторона</a:t>
            </a:r>
            <a:r>
              <a:rPr sz="20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0" dirty="0">
                <a:solidFill>
                  <a:srgbClr val="FFFFFF"/>
                </a:solidFill>
                <a:latin typeface="Tahoma"/>
                <a:cs typeface="Tahoma"/>
              </a:rPr>
              <a:t>защищает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45" dirty="0">
                <a:solidFill>
                  <a:srgbClr val="FFFFFF"/>
                </a:solidFill>
                <a:latin typeface="Tahoma"/>
                <a:cs typeface="Tahoma"/>
              </a:rPr>
              <a:t>свою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Tahoma"/>
                <a:cs typeface="Tahoma"/>
              </a:rPr>
              <a:t>позицию,</a:t>
            </a:r>
            <a:r>
              <a:rPr sz="20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20" dirty="0">
                <a:solidFill>
                  <a:srgbClr val="FFFFFF"/>
                </a:solidFill>
                <a:latin typeface="Tahoma"/>
                <a:cs typeface="Tahoma"/>
              </a:rPr>
              <a:t>мешая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130" dirty="0">
                <a:solidFill>
                  <a:srgbClr val="FFFFFF"/>
                </a:solidFill>
                <a:latin typeface="Tahoma"/>
                <a:cs typeface="Tahoma"/>
              </a:rPr>
              <a:t>взаимопониманию.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5992" y="819911"/>
            <a:ext cx="4636008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95" dirty="0"/>
              <a:t>Мастерство</a:t>
            </a:r>
            <a:r>
              <a:rPr spc="40" dirty="0"/>
              <a:t> </a:t>
            </a:r>
            <a:r>
              <a:rPr spc="-60" dirty="0"/>
              <a:t>вопрошания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8962" y="968120"/>
            <a:ext cx="620268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308350" algn="l"/>
              </a:tabLst>
            </a:pPr>
            <a:r>
              <a:rPr sz="2000" spc="170" dirty="0">
                <a:solidFill>
                  <a:srgbClr val="FFFFFF"/>
                </a:solidFill>
                <a:latin typeface="Tahoma"/>
                <a:cs typeface="Tahoma"/>
              </a:rPr>
              <a:t>Вопрос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95" dirty="0">
                <a:solidFill>
                  <a:srgbClr val="FFFFFF"/>
                </a:solidFill>
                <a:latin typeface="Tahoma"/>
                <a:cs typeface="Tahoma"/>
              </a:rPr>
              <a:t>медиатора</a:t>
            </a:r>
            <a:r>
              <a:rPr sz="2000" spc="-50" dirty="0">
                <a:solidFill>
                  <a:srgbClr val="FFFFFF"/>
                </a:solidFill>
                <a:latin typeface="Tahoma"/>
                <a:cs typeface="Tahoma"/>
              </a:rPr>
              <a:t> -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000" spc="114" dirty="0">
                <a:solidFill>
                  <a:srgbClr val="FFFFFF"/>
                </a:solidFill>
                <a:latin typeface="Tahoma"/>
                <a:cs typeface="Tahoma"/>
              </a:rPr>
              <a:t>Пауза</a:t>
            </a:r>
            <a:r>
              <a:rPr sz="20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3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"матче":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Tahoma"/>
                <a:cs typeface="Tahoma"/>
              </a:rPr>
              <a:t>Переключение</a:t>
            </a:r>
            <a:r>
              <a:rPr sz="20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36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235" dirty="0">
                <a:solidFill>
                  <a:srgbClr val="FFFFFF"/>
                </a:solidFill>
                <a:latin typeface="Tahoma"/>
                <a:cs typeface="Tahoma"/>
              </a:rPr>
              <a:t>режима</a:t>
            </a:r>
            <a:r>
              <a:rPr sz="20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«атака»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180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Tahoma"/>
                <a:cs typeface="Tahoma"/>
              </a:rPr>
              <a:t>«анализ».</a:t>
            </a:r>
            <a:endParaRPr sz="2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4736" y="1840992"/>
            <a:ext cx="8025765" cy="4852670"/>
            <a:chOff x="554736" y="1840992"/>
            <a:chExt cx="8025765" cy="4852670"/>
          </a:xfrm>
        </p:grpSpPr>
        <p:sp>
          <p:nvSpPr>
            <p:cNvPr id="5" name="object 5"/>
            <p:cNvSpPr/>
            <p:nvPr/>
          </p:nvSpPr>
          <p:spPr>
            <a:xfrm>
              <a:off x="560832" y="1847088"/>
              <a:ext cx="8013700" cy="4840605"/>
            </a:xfrm>
            <a:custGeom>
              <a:avLst/>
              <a:gdLst/>
              <a:ahLst/>
              <a:cxnLst/>
              <a:rect l="l" t="t" r="r" b="b"/>
              <a:pathLst>
                <a:path w="8013700" h="4840605">
                  <a:moveTo>
                    <a:pt x="0" y="426212"/>
                  </a:moveTo>
                  <a:lnTo>
                    <a:pt x="2501" y="379781"/>
                  </a:lnTo>
                  <a:lnTo>
                    <a:pt x="9830" y="334797"/>
                  </a:lnTo>
                  <a:lnTo>
                    <a:pt x="21729" y="291518"/>
                  </a:lnTo>
                  <a:lnTo>
                    <a:pt x="37936" y="250206"/>
                  </a:lnTo>
                  <a:lnTo>
                    <a:pt x="58192" y="211121"/>
                  </a:lnTo>
                  <a:lnTo>
                    <a:pt x="82237" y="174522"/>
                  </a:lnTo>
                  <a:lnTo>
                    <a:pt x="109810" y="140670"/>
                  </a:lnTo>
                  <a:lnTo>
                    <a:pt x="140652" y="109827"/>
                  </a:lnTo>
                  <a:lnTo>
                    <a:pt x="174503" y="82251"/>
                  </a:lnTo>
                  <a:lnTo>
                    <a:pt x="211102" y="58203"/>
                  </a:lnTo>
                  <a:lnTo>
                    <a:pt x="250189" y="37944"/>
                  </a:lnTo>
                  <a:lnTo>
                    <a:pt x="291505" y="21734"/>
                  </a:lnTo>
                  <a:lnTo>
                    <a:pt x="334790" y="9833"/>
                  </a:lnTo>
                  <a:lnTo>
                    <a:pt x="379783" y="2501"/>
                  </a:lnTo>
                  <a:lnTo>
                    <a:pt x="426224" y="0"/>
                  </a:lnTo>
                  <a:lnTo>
                    <a:pt x="7586980" y="0"/>
                  </a:lnTo>
                  <a:lnTo>
                    <a:pt x="7633410" y="2501"/>
                  </a:lnTo>
                  <a:lnTo>
                    <a:pt x="7678394" y="9833"/>
                  </a:lnTo>
                  <a:lnTo>
                    <a:pt x="7721673" y="21734"/>
                  </a:lnTo>
                  <a:lnTo>
                    <a:pt x="7762985" y="37944"/>
                  </a:lnTo>
                  <a:lnTo>
                    <a:pt x="7802070" y="58203"/>
                  </a:lnTo>
                  <a:lnTo>
                    <a:pt x="7838669" y="82251"/>
                  </a:lnTo>
                  <a:lnTo>
                    <a:pt x="7872521" y="109827"/>
                  </a:lnTo>
                  <a:lnTo>
                    <a:pt x="7903364" y="140670"/>
                  </a:lnTo>
                  <a:lnTo>
                    <a:pt x="7930940" y="174522"/>
                  </a:lnTo>
                  <a:lnTo>
                    <a:pt x="7954988" y="211121"/>
                  </a:lnTo>
                  <a:lnTo>
                    <a:pt x="7975247" y="250206"/>
                  </a:lnTo>
                  <a:lnTo>
                    <a:pt x="7991457" y="291518"/>
                  </a:lnTo>
                  <a:lnTo>
                    <a:pt x="8003358" y="334797"/>
                  </a:lnTo>
                  <a:lnTo>
                    <a:pt x="8010690" y="379781"/>
                  </a:lnTo>
                  <a:lnTo>
                    <a:pt x="8013192" y="426212"/>
                  </a:lnTo>
                  <a:lnTo>
                    <a:pt x="8013192" y="4413986"/>
                  </a:lnTo>
                  <a:lnTo>
                    <a:pt x="8010690" y="4460430"/>
                  </a:lnTo>
                  <a:lnTo>
                    <a:pt x="8003358" y="4505425"/>
                  </a:lnTo>
                  <a:lnTo>
                    <a:pt x="7991457" y="4548711"/>
                  </a:lnTo>
                  <a:lnTo>
                    <a:pt x="7975247" y="4590029"/>
                  </a:lnTo>
                  <a:lnTo>
                    <a:pt x="7954988" y="4629118"/>
                  </a:lnTo>
                  <a:lnTo>
                    <a:pt x="7930940" y="4665718"/>
                  </a:lnTo>
                  <a:lnTo>
                    <a:pt x="7903364" y="4699569"/>
                  </a:lnTo>
                  <a:lnTo>
                    <a:pt x="7872521" y="4730411"/>
                  </a:lnTo>
                  <a:lnTo>
                    <a:pt x="7838669" y="4757985"/>
                  </a:lnTo>
                  <a:lnTo>
                    <a:pt x="7802070" y="4782030"/>
                  </a:lnTo>
                  <a:lnTo>
                    <a:pt x="7762985" y="4802286"/>
                  </a:lnTo>
                  <a:lnTo>
                    <a:pt x="7721673" y="4818494"/>
                  </a:lnTo>
                  <a:lnTo>
                    <a:pt x="7678394" y="4830393"/>
                  </a:lnTo>
                  <a:lnTo>
                    <a:pt x="7633410" y="4837722"/>
                  </a:lnTo>
                  <a:lnTo>
                    <a:pt x="7586980" y="4840224"/>
                  </a:lnTo>
                  <a:lnTo>
                    <a:pt x="426224" y="4840224"/>
                  </a:lnTo>
                  <a:lnTo>
                    <a:pt x="379783" y="4837722"/>
                  </a:lnTo>
                  <a:lnTo>
                    <a:pt x="334790" y="4830393"/>
                  </a:lnTo>
                  <a:lnTo>
                    <a:pt x="291505" y="4818494"/>
                  </a:lnTo>
                  <a:lnTo>
                    <a:pt x="250189" y="4802286"/>
                  </a:lnTo>
                  <a:lnTo>
                    <a:pt x="211102" y="4782030"/>
                  </a:lnTo>
                  <a:lnTo>
                    <a:pt x="174503" y="4757985"/>
                  </a:lnTo>
                  <a:lnTo>
                    <a:pt x="140652" y="4730411"/>
                  </a:lnTo>
                  <a:lnTo>
                    <a:pt x="109810" y="4699569"/>
                  </a:lnTo>
                  <a:lnTo>
                    <a:pt x="82237" y="4665718"/>
                  </a:lnTo>
                  <a:lnTo>
                    <a:pt x="58192" y="4629118"/>
                  </a:lnTo>
                  <a:lnTo>
                    <a:pt x="37936" y="4590029"/>
                  </a:lnTo>
                  <a:lnTo>
                    <a:pt x="21729" y="4548711"/>
                  </a:lnTo>
                  <a:lnTo>
                    <a:pt x="9830" y="4505425"/>
                  </a:lnTo>
                  <a:lnTo>
                    <a:pt x="2501" y="4460430"/>
                  </a:lnTo>
                  <a:lnTo>
                    <a:pt x="0" y="4413986"/>
                  </a:lnTo>
                  <a:lnTo>
                    <a:pt x="0" y="42621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295" y="2161032"/>
              <a:ext cx="185928" cy="1920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0327" y="2161032"/>
              <a:ext cx="182880" cy="1920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3312" y="2161032"/>
              <a:ext cx="182880" cy="19202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930351" y="2516886"/>
            <a:ext cx="6912609" cy="3974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Tahoma"/>
                <a:cs typeface="Tahoma"/>
              </a:rPr>
              <a:t>Преимущества</a:t>
            </a:r>
            <a:r>
              <a:rPr sz="2800" b="1" spc="3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вопросов:</a:t>
            </a:r>
            <a:endParaRPr sz="2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75"/>
              </a:spcBef>
            </a:pPr>
            <a:endParaRPr sz="2800">
              <a:latin typeface="Tahoma"/>
              <a:cs typeface="Tahoma"/>
            </a:endParaRPr>
          </a:p>
          <a:p>
            <a:pPr marL="346075" indent="-333375">
              <a:lnSpc>
                <a:spcPct val="100000"/>
              </a:lnSpc>
              <a:buAutoNum type="arabicPeriod"/>
              <a:tabLst>
                <a:tab pos="346075" algn="l"/>
              </a:tabLst>
            </a:pPr>
            <a:r>
              <a:rPr sz="2400" spc="190" dirty="0">
                <a:solidFill>
                  <a:srgbClr val="FFFFFF"/>
                </a:solidFill>
                <a:latin typeface="Tahoma"/>
                <a:cs typeface="Tahoma"/>
              </a:rPr>
              <a:t>Снижение</a:t>
            </a:r>
            <a:r>
              <a:rPr sz="2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Tahoma"/>
                <a:cs typeface="Tahoma"/>
              </a:rPr>
              <a:t>эмоционального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Tahoma"/>
                <a:cs typeface="Tahoma"/>
              </a:rPr>
              <a:t>напряжения.</a:t>
            </a:r>
            <a:endParaRPr sz="2400">
              <a:latin typeface="Tahoma"/>
              <a:cs typeface="Tahoma"/>
            </a:endParaRPr>
          </a:p>
          <a:p>
            <a:pPr marL="345440" indent="-332740">
              <a:lnSpc>
                <a:spcPct val="100000"/>
              </a:lnSpc>
              <a:spcBef>
                <a:spcPts val="605"/>
              </a:spcBef>
              <a:buAutoNum type="arabicPeriod"/>
              <a:tabLst>
                <a:tab pos="345440" algn="l"/>
              </a:tabLst>
            </a:pPr>
            <a:r>
              <a:rPr sz="2400" spc="70" dirty="0">
                <a:solidFill>
                  <a:srgbClr val="FFFFFF"/>
                </a:solidFill>
                <a:latin typeface="Tahoma"/>
                <a:cs typeface="Tahoma"/>
              </a:rPr>
              <a:t>Появление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Tahoma"/>
                <a:cs typeface="Tahoma"/>
              </a:rPr>
              <a:t>самосознания.</a:t>
            </a:r>
            <a:endParaRPr sz="2400">
              <a:latin typeface="Tahoma"/>
              <a:cs typeface="Tahoma"/>
            </a:endParaRPr>
          </a:p>
          <a:p>
            <a:pPr marL="346075" indent="-33337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346075" algn="l"/>
              </a:tabLst>
            </a:pPr>
            <a:r>
              <a:rPr sz="2400" spc="95" dirty="0">
                <a:solidFill>
                  <a:srgbClr val="FFFFFF"/>
                </a:solidFill>
                <a:latin typeface="Tahoma"/>
                <a:cs typeface="Tahoma"/>
              </a:rPr>
              <a:t>Возникновение</a:t>
            </a:r>
            <a:r>
              <a:rPr sz="24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чувства</a:t>
            </a:r>
            <a:r>
              <a:rPr sz="24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Tahoma"/>
                <a:cs typeface="Tahoma"/>
              </a:rPr>
              <a:t>взаимопонимания.</a:t>
            </a:r>
            <a:endParaRPr sz="2400">
              <a:latin typeface="Tahoma"/>
              <a:cs typeface="Tahoma"/>
            </a:endParaRPr>
          </a:p>
          <a:p>
            <a:pPr marL="346075" indent="-333375">
              <a:lnSpc>
                <a:spcPct val="100000"/>
              </a:lnSpc>
              <a:spcBef>
                <a:spcPts val="600"/>
              </a:spcBef>
              <a:buAutoNum type="arabicPeriod"/>
              <a:tabLst>
                <a:tab pos="346075" algn="l"/>
              </a:tabLst>
            </a:pPr>
            <a:r>
              <a:rPr sz="2400" spc="165" dirty="0">
                <a:solidFill>
                  <a:srgbClr val="FFFFFF"/>
                </a:solidFill>
                <a:latin typeface="Tahoma"/>
                <a:cs typeface="Tahoma"/>
              </a:rPr>
              <a:t>Переход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Tahoma"/>
                <a:cs typeface="Tahoma"/>
              </a:rPr>
              <a:t>конструктивному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Tahoma"/>
                <a:cs typeface="Tahoma"/>
              </a:rPr>
              <a:t>диалогу</a:t>
            </a:r>
            <a:endParaRPr sz="24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2400">
              <a:latin typeface="Tahoma"/>
              <a:cs typeface="Tahoma"/>
            </a:endParaRPr>
          </a:p>
          <a:p>
            <a:pPr marL="180340">
              <a:lnSpc>
                <a:spcPct val="100000"/>
              </a:lnSpc>
            </a:pPr>
            <a:r>
              <a:rPr sz="2400" spc="-120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2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Tahoma"/>
                <a:cs typeface="Tahoma"/>
              </a:rPr>
              <a:t>Вместо</a:t>
            </a:r>
            <a:r>
              <a:rPr sz="24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Tahoma"/>
                <a:cs typeface="Tahoma"/>
              </a:rPr>
              <a:t>упреков</a:t>
            </a:r>
            <a:r>
              <a:rPr sz="2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95" dirty="0">
                <a:solidFill>
                  <a:srgbClr val="FFFFFF"/>
                </a:solidFill>
                <a:latin typeface="Tahoma"/>
                <a:cs typeface="Tahoma"/>
              </a:rPr>
              <a:t>—</a:t>
            </a:r>
            <a:r>
              <a:rPr sz="24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Tahoma"/>
                <a:cs typeface="Tahoma"/>
              </a:rPr>
              <a:t>совместный</a:t>
            </a:r>
            <a:r>
              <a:rPr sz="2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70" dirty="0">
                <a:solidFill>
                  <a:srgbClr val="FFFFFF"/>
                </a:solidFill>
                <a:latin typeface="Tahoma"/>
                <a:cs typeface="Tahoma"/>
              </a:rPr>
              <a:t>поиск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решения.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38288" y="1353311"/>
            <a:ext cx="4553711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962" y="321386"/>
            <a:ext cx="8778240" cy="1003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37894" algn="l"/>
              </a:tabLst>
            </a:pPr>
            <a:r>
              <a:rPr b="0" spc="-25" dirty="0">
                <a:latin typeface="Tahoma"/>
                <a:cs typeface="Tahoma"/>
              </a:rPr>
              <a:t>Три</a:t>
            </a:r>
            <a:r>
              <a:rPr b="0" dirty="0">
                <a:latin typeface="Tahoma"/>
                <a:cs typeface="Tahoma"/>
              </a:rPr>
              <a:t>	</a:t>
            </a:r>
            <a:r>
              <a:rPr b="0" spc="140" dirty="0">
                <a:latin typeface="Tahoma"/>
                <a:cs typeface="Tahoma"/>
              </a:rPr>
              <a:t>основных</a:t>
            </a:r>
            <a:r>
              <a:rPr b="0" spc="-65" dirty="0">
                <a:latin typeface="Tahoma"/>
                <a:cs typeface="Tahoma"/>
              </a:rPr>
              <a:t> </a:t>
            </a:r>
            <a:r>
              <a:rPr b="0" spc="120" dirty="0">
                <a:latin typeface="Tahoma"/>
                <a:cs typeface="Tahoma"/>
              </a:rPr>
              <a:t>типа</a:t>
            </a:r>
            <a:r>
              <a:rPr b="0" spc="-110" dirty="0">
                <a:latin typeface="Tahoma"/>
                <a:cs typeface="Tahoma"/>
              </a:rPr>
              <a:t> </a:t>
            </a:r>
            <a:r>
              <a:rPr b="0" spc="220" dirty="0">
                <a:latin typeface="Tahoma"/>
                <a:cs typeface="Tahoma"/>
              </a:rPr>
              <a:t>вопросов</a:t>
            </a:r>
            <a:r>
              <a:rPr b="0" spc="-45" dirty="0">
                <a:latin typeface="Tahoma"/>
                <a:cs typeface="Tahoma"/>
              </a:rPr>
              <a:t> </a:t>
            </a:r>
            <a:r>
              <a:rPr b="0" spc="-190" dirty="0">
                <a:latin typeface="Tahoma"/>
                <a:cs typeface="Tahoma"/>
              </a:rPr>
              <a:t>в</a:t>
            </a:r>
            <a:r>
              <a:rPr b="0" spc="-95" dirty="0">
                <a:latin typeface="Tahoma"/>
                <a:cs typeface="Tahoma"/>
              </a:rPr>
              <a:t> </a:t>
            </a:r>
            <a:r>
              <a:rPr b="0" spc="245" dirty="0">
                <a:latin typeface="Tahoma"/>
                <a:cs typeface="Tahoma"/>
              </a:rPr>
              <a:t>медиации.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Открытые</a:t>
            </a:r>
            <a:r>
              <a:rPr spc="-155" dirty="0"/>
              <a:t> </a:t>
            </a:r>
            <a:r>
              <a:rPr spc="-10" dirty="0"/>
              <a:t>вопросы.</a:t>
            </a:r>
            <a:r>
              <a:rPr spc="-114" dirty="0"/>
              <a:t> </a:t>
            </a:r>
            <a:r>
              <a:rPr sz="1800" b="0" spc="45" dirty="0">
                <a:latin typeface="Tahoma"/>
                <a:cs typeface="Tahoma"/>
              </a:rPr>
              <a:t>Открывают</a:t>
            </a:r>
            <a:r>
              <a:rPr sz="1800" b="0" spc="-145" dirty="0">
                <a:latin typeface="Tahoma"/>
                <a:cs typeface="Tahoma"/>
              </a:rPr>
              <a:t> </a:t>
            </a:r>
            <a:r>
              <a:rPr sz="1800" b="0" spc="120" dirty="0">
                <a:latin typeface="Tahoma"/>
                <a:cs typeface="Tahoma"/>
              </a:rPr>
              <a:t>пространство</a:t>
            </a:r>
            <a:r>
              <a:rPr sz="1800" b="0" spc="-140" dirty="0">
                <a:latin typeface="Tahoma"/>
                <a:cs typeface="Tahoma"/>
              </a:rPr>
              <a:t> </a:t>
            </a:r>
            <a:r>
              <a:rPr sz="1800" b="0" dirty="0">
                <a:latin typeface="Tahoma"/>
                <a:cs typeface="Tahoma"/>
              </a:rPr>
              <a:t>для</a:t>
            </a:r>
            <a:r>
              <a:rPr sz="1800" b="0" spc="-120" dirty="0">
                <a:latin typeface="Tahoma"/>
                <a:cs typeface="Tahoma"/>
              </a:rPr>
              <a:t> </a:t>
            </a:r>
            <a:r>
              <a:rPr sz="1800" b="0" spc="80" dirty="0">
                <a:latin typeface="Tahoma"/>
                <a:cs typeface="Tahoma"/>
              </a:rPr>
              <a:t>диалога.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0831" y="1524000"/>
            <a:ext cx="10909300" cy="5163820"/>
          </a:xfrm>
          <a:custGeom>
            <a:avLst/>
            <a:gdLst/>
            <a:ahLst/>
            <a:cxnLst/>
            <a:rect l="l" t="t" r="r" b="b"/>
            <a:pathLst>
              <a:path w="10909300" h="5163820">
                <a:moveTo>
                  <a:pt x="0" y="454660"/>
                </a:moveTo>
                <a:lnTo>
                  <a:pt x="2347" y="408177"/>
                </a:lnTo>
                <a:lnTo>
                  <a:pt x="9237" y="363036"/>
                </a:lnTo>
                <a:lnTo>
                  <a:pt x="20441" y="319466"/>
                </a:lnTo>
                <a:lnTo>
                  <a:pt x="35731" y="277695"/>
                </a:lnTo>
                <a:lnTo>
                  <a:pt x="54877" y="237952"/>
                </a:lnTo>
                <a:lnTo>
                  <a:pt x="77652" y="200465"/>
                </a:lnTo>
                <a:lnTo>
                  <a:pt x="103826" y="165463"/>
                </a:lnTo>
                <a:lnTo>
                  <a:pt x="133172" y="133175"/>
                </a:lnTo>
                <a:lnTo>
                  <a:pt x="165460" y="103829"/>
                </a:lnTo>
                <a:lnTo>
                  <a:pt x="200462" y="77654"/>
                </a:lnTo>
                <a:lnTo>
                  <a:pt x="237950" y="54879"/>
                </a:lnTo>
                <a:lnTo>
                  <a:pt x="277695" y="35732"/>
                </a:lnTo>
                <a:lnTo>
                  <a:pt x="319468" y="20442"/>
                </a:lnTo>
                <a:lnTo>
                  <a:pt x="363041" y="9238"/>
                </a:lnTo>
                <a:lnTo>
                  <a:pt x="408185" y="2347"/>
                </a:lnTo>
                <a:lnTo>
                  <a:pt x="454672" y="0"/>
                </a:lnTo>
                <a:lnTo>
                  <a:pt x="10454132" y="0"/>
                </a:lnTo>
                <a:lnTo>
                  <a:pt x="10500614" y="2347"/>
                </a:lnTo>
                <a:lnTo>
                  <a:pt x="10545755" y="9238"/>
                </a:lnTo>
                <a:lnTo>
                  <a:pt x="10589325" y="20442"/>
                </a:lnTo>
                <a:lnTo>
                  <a:pt x="10631096" y="35732"/>
                </a:lnTo>
                <a:lnTo>
                  <a:pt x="10670839" y="54879"/>
                </a:lnTo>
                <a:lnTo>
                  <a:pt x="10708326" y="77654"/>
                </a:lnTo>
                <a:lnTo>
                  <a:pt x="10743328" y="103829"/>
                </a:lnTo>
                <a:lnTo>
                  <a:pt x="10775616" y="133175"/>
                </a:lnTo>
                <a:lnTo>
                  <a:pt x="10804962" y="165463"/>
                </a:lnTo>
                <a:lnTo>
                  <a:pt x="10831137" y="200465"/>
                </a:lnTo>
                <a:lnTo>
                  <a:pt x="10853912" y="237952"/>
                </a:lnTo>
                <a:lnTo>
                  <a:pt x="10873059" y="277695"/>
                </a:lnTo>
                <a:lnTo>
                  <a:pt x="10888349" y="319466"/>
                </a:lnTo>
                <a:lnTo>
                  <a:pt x="10899553" y="363036"/>
                </a:lnTo>
                <a:lnTo>
                  <a:pt x="10906444" y="408177"/>
                </a:lnTo>
                <a:lnTo>
                  <a:pt x="10908792" y="454660"/>
                </a:lnTo>
                <a:lnTo>
                  <a:pt x="10908792" y="4708639"/>
                </a:lnTo>
                <a:lnTo>
                  <a:pt x="10906444" y="4755126"/>
                </a:lnTo>
                <a:lnTo>
                  <a:pt x="10899553" y="4800270"/>
                </a:lnTo>
                <a:lnTo>
                  <a:pt x="10888349" y="4843843"/>
                </a:lnTo>
                <a:lnTo>
                  <a:pt x="10873059" y="4885616"/>
                </a:lnTo>
                <a:lnTo>
                  <a:pt x="10853912" y="4925361"/>
                </a:lnTo>
                <a:lnTo>
                  <a:pt x="10831137" y="4962849"/>
                </a:lnTo>
                <a:lnTo>
                  <a:pt x="10804962" y="4997851"/>
                </a:lnTo>
                <a:lnTo>
                  <a:pt x="10775616" y="5030139"/>
                </a:lnTo>
                <a:lnTo>
                  <a:pt x="10743328" y="5059485"/>
                </a:lnTo>
                <a:lnTo>
                  <a:pt x="10708326" y="5085659"/>
                </a:lnTo>
                <a:lnTo>
                  <a:pt x="10670839" y="5108434"/>
                </a:lnTo>
                <a:lnTo>
                  <a:pt x="10631096" y="5127580"/>
                </a:lnTo>
                <a:lnTo>
                  <a:pt x="10589325" y="5142870"/>
                </a:lnTo>
                <a:lnTo>
                  <a:pt x="10545755" y="5154074"/>
                </a:lnTo>
                <a:lnTo>
                  <a:pt x="10500614" y="5160964"/>
                </a:lnTo>
                <a:lnTo>
                  <a:pt x="10454132" y="5163312"/>
                </a:lnTo>
                <a:lnTo>
                  <a:pt x="454672" y="5163312"/>
                </a:lnTo>
                <a:lnTo>
                  <a:pt x="408185" y="5160964"/>
                </a:lnTo>
                <a:lnTo>
                  <a:pt x="363041" y="5154074"/>
                </a:lnTo>
                <a:lnTo>
                  <a:pt x="319468" y="5142870"/>
                </a:lnTo>
                <a:lnTo>
                  <a:pt x="277695" y="5127580"/>
                </a:lnTo>
                <a:lnTo>
                  <a:pt x="237950" y="5108434"/>
                </a:lnTo>
                <a:lnTo>
                  <a:pt x="200462" y="5085659"/>
                </a:lnTo>
                <a:lnTo>
                  <a:pt x="165460" y="5059485"/>
                </a:lnTo>
                <a:lnTo>
                  <a:pt x="133172" y="5030139"/>
                </a:lnTo>
                <a:lnTo>
                  <a:pt x="103826" y="4997851"/>
                </a:lnTo>
                <a:lnTo>
                  <a:pt x="77652" y="4962849"/>
                </a:lnTo>
                <a:lnTo>
                  <a:pt x="54877" y="4925361"/>
                </a:lnTo>
                <a:lnTo>
                  <a:pt x="35731" y="4885616"/>
                </a:lnTo>
                <a:lnTo>
                  <a:pt x="20441" y="4843843"/>
                </a:lnTo>
                <a:lnTo>
                  <a:pt x="9237" y="4800270"/>
                </a:lnTo>
                <a:lnTo>
                  <a:pt x="2347" y="4755126"/>
                </a:lnTo>
                <a:lnTo>
                  <a:pt x="0" y="4708639"/>
                </a:lnTo>
                <a:lnTo>
                  <a:pt x="0" y="45466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1908" y="1525076"/>
            <a:ext cx="9943465" cy="505904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400" b="1" spc="-114" dirty="0">
                <a:solidFill>
                  <a:srgbClr val="FFFFFF"/>
                </a:solidFill>
                <a:latin typeface="Tahoma"/>
                <a:cs typeface="Tahoma"/>
              </a:rPr>
              <a:t>Цель:</a:t>
            </a:r>
            <a:r>
              <a:rPr sz="2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Tahoma"/>
                <a:cs typeface="Tahoma"/>
              </a:rPr>
              <a:t>заставить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40" dirty="0">
                <a:solidFill>
                  <a:srgbClr val="FFFFFF"/>
                </a:solidFill>
                <a:latin typeface="Tahoma"/>
                <a:cs typeface="Tahoma"/>
              </a:rPr>
              <a:t>собеседника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говорить,</a:t>
            </a:r>
            <a:r>
              <a:rPr sz="24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365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Tahoma"/>
                <a:cs typeface="Tahoma"/>
              </a:rPr>
              <a:t>не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кивать.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400" i="1" spc="-10" dirty="0">
                <a:solidFill>
                  <a:srgbClr val="FFFFFF"/>
                </a:solidFill>
                <a:latin typeface="Verdana"/>
                <a:cs typeface="Verdana"/>
              </a:rPr>
              <a:t>Примеры:</a:t>
            </a:r>
            <a:endParaRPr sz="2400">
              <a:latin typeface="Verdana"/>
              <a:cs typeface="Verdana"/>
            </a:endParaRPr>
          </a:p>
          <a:p>
            <a:pPr marL="383540" indent="-215900">
              <a:lnSpc>
                <a:spcPct val="100000"/>
              </a:lnSpc>
              <a:spcBef>
                <a:spcPts val="610"/>
              </a:spcBef>
              <a:buChar char="–"/>
              <a:tabLst>
                <a:tab pos="383540" algn="l"/>
              </a:tabLst>
            </a:pPr>
            <a:r>
              <a:rPr sz="2200" spc="110" dirty="0">
                <a:solidFill>
                  <a:srgbClr val="FFFFFF"/>
                </a:solidFill>
                <a:latin typeface="Tahoma"/>
                <a:cs typeface="Tahoma"/>
              </a:rPr>
              <a:t>«Расскажите…»</a:t>
            </a:r>
            <a:endParaRPr sz="2200">
              <a:latin typeface="Tahoma"/>
              <a:cs typeface="Tahoma"/>
            </a:endParaRPr>
          </a:p>
          <a:p>
            <a:pPr marL="383540" indent="-215900">
              <a:lnSpc>
                <a:spcPct val="100000"/>
              </a:lnSpc>
              <a:spcBef>
                <a:spcPts val="600"/>
              </a:spcBef>
              <a:buChar char="–"/>
              <a:tabLst>
                <a:tab pos="383540" algn="l"/>
              </a:tabLst>
            </a:pP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«Как</a:t>
            </a:r>
            <a:r>
              <a:rPr sz="22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80" dirty="0">
                <a:solidFill>
                  <a:srgbClr val="FFFFFF"/>
                </a:solidFill>
                <a:latin typeface="Tahoma"/>
                <a:cs typeface="Tahoma"/>
              </a:rPr>
              <a:t>вы</a:t>
            </a:r>
            <a:r>
              <a:rPr sz="22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35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200" spc="-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видите?»</a:t>
            </a:r>
            <a:endParaRPr sz="2200">
              <a:latin typeface="Tahoma"/>
              <a:cs typeface="Tahoma"/>
            </a:endParaRPr>
          </a:p>
          <a:p>
            <a:pPr marL="383540" indent="-215900">
              <a:lnSpc>
                <a:spcPct val="100000"/>
              </a:lnSpc>
              <a:spcBef>
                <a:spcPts val="605"/>
              </a:spcBef>
              <a:buChar char="–"/>
              <a:tabLst>
                <a:tab pos="383540" algn="l"/>
              </a:tabLst>
            </a:pPr>
            <a:r>
              <a:rPr sz="2200" spc="-135" dirty="0">
                <a:solidFill>
                  <a:srgbClr val="FFFFFF"/>
                </a:solidFill>
                <a:latin typeface="Tahoma"/>
                <a:cs typeface="Tahoma"/>
              </a:rPr>
              <a:t>«Что</a:t>
            </a:r>
            <a:r>
              <a:rPr sz="22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sz="22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04" dirty="0">
                <a:solidFill>
                  <a:srgbClr val="FFFFFF"/>
                </a:solidFill>
                <a:latin typeface="Tahoma"/>
                <a:cs typeface="Tahoma"/>
              </a:rPr>
              <a:t>вас</a:t>
            </a:r>
            <a:r>
              <a:rPr sz="22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65" dirty="0">
                <a:solidFill>
                  <a:srgbClr val="FFFFFF"/>
                </a:solidFill>
                <a:latin typeface="Tahoma"/>
                <a:cs typeface="Tahoma"/>
              </a:rPr>
              <a:t>важно?»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90"/>
              </a:spcBef>
            </a:pPr>
            <a:r>
              <a:rPr sz="2400" b="1" dirty="0">
                <a:solidFill>
                  <a:srgbClr val="FFFFFF"/>
                </a:solidFill>
                <a:latin typeface="Tahoma"/>
                <a:cs typeface="Tahoma"/>
              </a:rPr>
              <a:t>Пример</a:t>
            </a:r>
            <a:r>
              <a:rPr sz="24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вопроса: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2200" spc="60" dirty="0">
                <a:solidFill>
                  <a:srgbClr val="FFFFFF"/>
                </a:solidFill>
                <a:latin typeface="Tahoma"/>
                <a:cs typeface="Tahoma"/>
              </a:rPr>
              <a:t>«Какие</a:t>
            </a:r>
            <a:r>
              <a:rPr sz="22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75" dirty="0">
                <a:solidFill>
                  <a:srgbClr val="FFFFFF"/>
                </a:solidFill>
                <a:latin typeface="Tahoma"/>
                <a:cs typeface="Tahoma"/>
              </a:rPr>
              <a:t>обстоятельства,</a:t>
            </a:r>
            <a:r>
              <a:rPr sz="2200" spc="-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55" dirty="0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sz="22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235" dirty="0">
                <a:solidFill>
                  <a:srgbClr val="FFFFFF"/>
                </a:solidFill>
                <a:latin typeface="Tahoma"/>
                <a:cs typeface="Tahoma"/>
              </a:rPr>
              <a:t>вашему</a:t>
            </a:r>
            <a:r>
              <a:rPr sz="22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65" dirty="0">
                <a:solidFill>
                  <a:srgbClr val="FFFFFF"/>
                </a:solidFill>
                <a:latin typeface="Tahoma"/>
                <a:cs typeface="Tahoma"/>
              </a:rPr>
              <a:t>мнению,</a:t>
            </a:r>
            <a:r>
              <a:rPr sz="22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95" dirty="0">
                <a:solidFill>
                  <a:srgbClr val="FFFFFF"/>
                </a:solidFill>
                <a:latin typeface="Tahoma"/>
                <a:cs typeface="Tahoma"/>
              </a:rPr>
              <a:t>привели</a:t>
            </a:r>
            <a:r>
              <a:rPr sz="22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22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FFFFFF"/>
                </a:solidFill>
                <a:latin typeface="Tahoma"/>
                <a:cs typeface="Tahoma"/>
              </a:rPr>
              <a:t>сегодняшнему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200" spc="70" dirty="0">
                <a:solidFill>
                  <a:srgbClr val="FFFFFF"/>
                </a:solidFill>
                <a:latin typeface="Tahoma"/>
                <a:cs typeface="Tahoma"/>
              </a:rPr>
              <a:t>конфликту?»</a:t>
            </a:r>
            <a:endParaRPr sz="2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390"/>
              </a:spcBef>
            </a:pPr>
            <a:r>
              <a:rPr sz="2400" b="1" spc="-20" dirty="0">
                <a:solidFill>
                  <a:srgbClr val="FFFFFF"/>
                </a:solidFill>
                <a:latin typeface="Tahoma"/>
                <a:cs typeface="Tahoma"/>
              </a:rPr>
              <a:t>Почему</a:t>
            </a:r>
            <a:r>
              <a:rPr sz="2400" b="1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90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4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ahoma"/>
                <a:cs typeface="Tahoma"/>
              </a:rPr>
              <a:t>работает:</a:t>
            </a:r>
            <a:endParaRPr sz="2400">
              <a:latin typeface="Tahoma"/>
              <a:cs typeface="Tahoma"/>
            </a:endParaRPr>
          </a:p>
          <a:p>
            <a:pPr marL="383540" indent="-215900">
              <a:lnSpc>
                <a:spcPct val="100000"/>
              </a:lnSpc>
              <a:spcBef>
                <a:spcPts val="615"/>
              </a:spcBef>
              <a:buChar char="–"/>
              <a:tabLst>
                <a:tab pos="383540" algn="l"/>
              </a:tabLst>
            </a:pPr>
            <a:r>
              <a:rPr sz="2200" spc="150" dirty="0">
                <a:solidFill>
                  <a:srgbClr val="FFFFFF"/>
                </a:solidFill>
                <a:latin typeface="Tahoma"/>
                <a:cs typeface="Tahoma"/>
              </a:rPr>
              <a:t>Снижают</a:t>
            </a:r>
            <a:r>
              <a:rPr sz="22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60" dirty="0">
                <a:solidFill>
                  <a:srgbClr val="FFFFFF"/>
                </a:solidFill>
                <a:latin typeface="Tahoma"/>
                <a:cs typeface="Tahoma"/>
              </a:rPr>
              <a:t>оборону.</a:t>
            </a:r>
            <a:endParaRPr sz="2200">
              <a:latin typeface="Tahoma"/>
              <a:cs typeface="Tahoma"/>
            </a:endParaRPr>
          </a:p>
          <a:p>
            <a:pPr marL="383540" indent="-215900">
              <a:lnSpc>
                <a:spcPct val="100000"/>
              </a:lnSpc>
              <a:spcBef>
                <a:spcPts val="600"/>
              </a:spcBef>
              <a:buChar char="–"/>
              <a:tabLst>
                <a:tab pos="383540" algn="l"/>
              </a:tabLst>
            </a:pPr>
            <a:r>
              <a:rPr sz="2200" spc="145" dirty="0">
                <a:solidFill>
                  <a:srgbClr val="FFFFFF"/>
                </a:solidFill>
                <a:latin typeface="Tahoma"/>
                <a:cs typeface="Tahoma"/>
              </a:rPr>
              <a:t>Даёт</a:t>
            </a:r>
            <a:r>
              <a:rPr sz="22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70" dirty="0">
                <a:solidFill>
                  <a:srgbClr val="FFFFFF"/>
                </a:solidFill>
                <a:latin typeface="Tahoma"/>
                <a:cs typeface="Tahoma"/>
              </a:rPr>
              <a:t>контроль</a:t>
            </a:r>
            <a:r>
              <a:rPr sz="22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80" dirty="0">
                <a:solidFill>
                  <a:srgbClr val="FFFFFF"/>
                </a:solidFill>
                <a:latin typeface="Tahoma"/>
                <a:cs typeface="Tahoma"/>
              </a:rPr>
              <a:t>над</a:t>
            </a:r>
            <a:r>
              <a:rPr sz="22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114" dirty="0">
                <a:solidFill>
                  <a:srgbClr val="FFFFFF"/>
                </a:solidFill>
                <a:latin typeface="Tahoma"/>
                <a:cs typeface="Tahoma"/>
              </a:rPr>
              <a:t>повествованием.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962" y="321386"/>
            <a:ext cx="8694420" cy="1003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37894" algn="l"/>
              </a:tabLst>
            </a:pPr>
            <a:r>
              <a:rPr b="0" spc="-25" dirty="0">
                <a:latin typeface="Tahoma"/>
                <a:cs typeface="Tahoma"/>
              </a:rPr>
              <a:t>Три</a:t>
            </a:r>
            <a:r>
              <a:rPr b="0" dirty="0">
                <a:latin typeface="Tahoma"/>
                <a:cs typeface="Tahoma"/>
              </a:rPr>
              <a:t>	</a:t>
            </a:r>
            <a:r>
              <a:rPr b="0" spc="140" dirty="0">
                <a:latin typeface="Tahoma"/>
                <a:cs typeface="Tahoma"/>
              </a:rPr>
              <a:t>основных</a:t>
            </a:r>
            <a:r>
              <a:rPr b="0" spc="-65" dirty="0">
                <a:latin typeface="Tahoma"/>
                <a:cs typeface="Tahoma"/>
              </a:rPr>
              <a:t> </a:t>
            </a:r>
            <a:r>
              <a:rPr b="0" spc="120" dirty="0">
                <a:latin typeface="Tahoma"/>
                <a:cs typeface="Tahoma"/>
              </a:rPr>
              <a:t>типа</a:t>
            </a:r>
            <a:r>
              <a:rPr b="0" spc="-110" dirty="0">
                <a:latin typeface="Tahoma"/>
                <a:cs typeface="Tahoma"/>
              </a:rPr>
              <a:t> </a:t>
            </a:r>
            <a:r>
              <a:rPr b="0" spc="220" dirty="0">
                <a:latin typeface="Tahoma"/>
                <a:cs typeface="Tahoma"/>
              </a:rPr>
              <a:t>вопросов</a:t>
            </a:r>
            <a:r>
              <a:rPr b="0" spc="-45" dirty="0">
                <a:latin typeface="Tahoma"/>
                <a:cs typeface="Tahoma"/>
              </a:rPr>
              <a:t> </a:t>
            </a:r>
            <a:r>
              <a:rPr b="0" spc="-190" dirty="0">
                <a:latin typeface="Tahoma"/>
                <a:cs typeface="Tahoma"/>
              </a:rPr>
              <a:t>в</a:t>
            </a:r>
            <a:r>
              <a:rPr b="0" spc="-95" dirty="0">
                <a:latin typeface="Tahoma"/>
                <a:cs typeface="Tahoma"/>
              </a:rPr>
              <a:t> </a:t>
            </a:r>
            <a:r>
              <a:rPr b="0" spc="245" dirty="0">
                <a:latin typeface="Tahoma"/>
                <a:cs typeface="Tahoma"/>
              </a:rPr>
              <a:t>медиации.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65" dirty="0"/>
              <a:t>Уточняющие</a:t>
            </a:r>
            <a:r>
              <a:rPr spc="-125" dirty="0"/>
              <a:t> </a:t>
            </a:r>
            <a:r>
              <a:rPr spc="-10" dirty="0"/>
              <a:t>вопросы.</a:t>
            </a:r>
            <a:r>
              <a:rPr spc="-100" dirty="0"/>
              <a:t> </a:t>
            </a:r>
            <a:r>
              <a:rPr sz="1800" b="0" spc="165" dirty="0">
                <a:latin typeface="Tahoma"/>
                <a:cs typeface="Tahoma"/>
              </a:rPr>
              <a:t>Снимают</a:t>
            </a:r>
            <a:r>
              <a:rPr sz="1800" b="0" spc="-140" dirty="0">
                <a:latin typeface="Tahoma"/>
                <a:cs typeface="Tahoma"/>
              </a:rPr>
              <a:t> </a:t>
            </a:r>
            <a:r>
              <a:rPr sz="1800" b="0" spc="100" dirty="0">
                <a:latin typeface="Tahoma"/>
                <a:cs typeface="Tahoma"/>
              </a:rPr>
              <a:t>неопределённость.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0831" y="1524000"/>
            <a:ext cx="10909300" cy="5163820"/>
          </a:xfrm>
          <a:custGeom>
            <a:avLst/>
            <a:gdLst/>
            <a:ahLst/>
            <a:cxnLst/>
            <a:rect l="l" t="t" r="r" b="b"/>
            <a:pathLst>
              <a:path w="10909300" h="5163820">
                <a:moveTo>
                  <a:pt x="0" y="454660"/>
                </a:moveTo>
                <a:lnTo>
                  <a:pt x="2347" y="408177"/>
                </a:lnTo>
                <a:lnTo>
                  <a:pt x="9237" y="363036"/>
                </a:lnTo>
                <a:lnTo>
                  <a:pt x="20441" y="319466"/>
                </a:lnTo>
                <a:lnTo>
                  <a:pt x="35731" y="277695"/>
                </a:lnTo>
                <a:lnTo>
                  <a:pt x="54877" y="237952"/>
                </a:lnTo>
                <a:lnTo>
                  <a:pt x="77652" y="200465"/>
                </a:lnTo>
                <a:lnTo>
                  <a:pt x="103826" y="165463"/>
                </a:lnTo>
                <a:lnTo>
                  <a:pt x="133172" y="133175"/>
                </a:lnTo>
                <a:lnTo>
                  <a:pt x="165460" y="103829"/>
                </a:lnTo>
                <a:lnTo>
                  <a:pt x="200462" y="77654"/>
                </a:lnTo>
                <a:lnTo>
                  <a:pt x="237950" y="54879"/>
                </a:lnTo>
                <a:lnTo>
                  <a:pt x="277695" y="35732"/>
                </a:lnTo>
                <a:lnTo>
                  <a:pt x="319468" y="20442"/>
                </a:lnTo>
                <a:lnTo>
                  <a:pt x="363041" y="9238"/>
                </a:lnTo>
                <a:lnTo>
                  <a:pt x="408185" y="2347"/>
                </a:lnTo>
                <a:lnTo>
                  <a:pt x="454672" y="0"/>
                </a:lnTo>
                <a:lnTo>
                  <a:pt x="10454132" y="0"/>
                </a:lnTo>
                <a:lnTo>
                  <a:pt x="10500614" y="2347"/>
                </a:lnTo>
                <a:lnTo>
                  <a:pt x="10545755" y="9238"/>
                </a:lnTo>
                <a:lnTo>
                  <a:pt x="10589325" y="20442"/>
                </a:lnTo>
                <a:lnTo>
                  <a:pt x="10631096" y="35732"/>
                </a:lnTo>
                <a:lnTo>
                  <a:pt x="10670839" y="54879"/>
                </a:lnTo>
                <a:lnTo>
                  <a:pt x="10708326" y="77654"/>
                </a:lnTo>
                <a:lnTo>
                  <a:pt x="10743328" y="103829"/>
                </a:lnTo>
                <a:lnTo>
                  <a:pt x="10775616" y="133175"/>
                </a:lnTo>
                <a:lnTo>
                  <a:pt x="10804962" y="165463"/>
                </a:lnTo>
                <a:lnTo>
                  <a:pt x="10831137" y="200465"/>
                </a:lnTo>
                <a:lnTo>
                  <a:pt x="10853912" y="237952"/>
                </a:lnTo>
                <a:lnTo>
                  <a:pt x="10873059" y="277695"/>
                </a:lnTo>
                <a:lnTo>
                  <a:pt x="10888349" y="319466"/>
                </a:lnTo>
                <a:lnTo>
                  <a:pt x="10899553" y="363036"/>
                </a:lnTo>
                <a:lnTo>
                  <a:pt x="10906444" y="408177"/>
                </a:lnTo>
                <a:lnTo>
                  <a:pt x="10908792" y="454660"/>
                </a:lnTo>
                <a:lnTo>
                  <a:pt x="10908792" y="4708639"/>
                </a:lnTo>
                <a:lnTo>
                  <a:pt x="10906444" y="4755126"/>
                </a:lnTo>
                <a:lnTo>
                  <a:pt x="10899553" y="4800270"/>
                </a:lnTo>
                <a:lnTo>
                  <a:pt x="10888349" y="4843843"/>
                </a:lnTo>
                <a:lnTo>
                  <a:pt x="10873059" y="4885616"/>
                </a:lnTo>
                <a:lnTo>
                  <a:pt x="10853912" y="4925361"/>
                </a:lnTo>
                <a:lnTo>
                  <a:pt x="10831137" y="4962849"/>
                </a:lnTo>
                <a:lnTo>
                  <a:pt x="10804962" y="4997851"/>
                </a:lnTo>
                <a:lnTo>
                  <a:pt x="10775616" y="5030139"/>
                </a:lnTo>
                <a:lnTo>
                  <a:pt x="10743328" y="5059485"/>
                </a:lnTo>
                <a:lnTo>
                  <a:pt x="10708326" y="5085659"/>
                </a:lnTo>
                <a:lnTo>
                  <a:pt x="10670839" y="5108434"/>
                </a:lnTo>
                <a:lnTo>
                  <a:pt x="10631096" y="5127580"/>
                </a:lnTo>
                <a:lnTo>
                  <a:pt x="10589325" y="5142870"/>
                </a:lnTo>
                <a:lnTo>
                  <a:pt x="10545755" y="5154074"/>
                </a:lnTo>
                <a:lnTo>
                  <a:pt x="10500614" y="5160964"/>
                </a:lnTo>
                <a:lnTo>
                  <a:pt x="10454132" y="5163312"/>
                </a:lnTo>
                <a:lnTo>
                  <a:pt x="454672" y="5163312"/>
                </a:lnTo>
                <a:lnTo>
                  <a:pt x="408185" y="5160964"/>
                </a:lnTo>
                <a:lnTo>
                  <a:pt x="363041" y="5154074"/>
                </a:lnTo>
                <a:lnTo>
                  <a:pt x="319468" y="5142870"/>
                </a:lnTo>
                <a:lnTo>
                  <a:pt x="277695" y="5127580"/>
                </a:lnTo>
                <a:lnTo>
                  <a:pt x="237950" y="5108434"/>
                </a:lnTo>
                <a:lnTo>
                  <a:pt x="200462" y="5085659"/>
                </a:lnTo>
                <a:lnTo>
                  <a:pt x="165460" y="5059485"/>
                </a:lnTo>
                <a:lnTo>
                  <a:pt x="133172" y="5030139"/>
                </a:lnTo>
                <a:lnTo>
                  <a:pt x="103826" y="4997851"/>
                </a:lnTo>
                <a:lnTo>
                  <a:pt x="77652" y="4962849"/>
                </a:lnTo>
                <a:lnTo>
                  <a:pt x="54877" y="4925361"/>
                </a:lnTo>
                <a:lnTo>
                  <a:pt x="35731" y="4885616"/>
                </a:lnTo>
                <a:lnTo>
                  <a:pt x="20441" y="4843843"/>
                </a:lnTo>
                <a:lnTo>
                  <a:pt x="9237" y="4800270"/>
                </a:lnTo>
                <a:lnTo>
                  <a:pt x="2347" y="4755126"/>
                </a:lnTo>
                <a:lnTo>
                  <a:pt x="0" y="4708639"/>
                </a:lnTo>
                <a:lnTo>
                  <a:pt x="0" y="45466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1908" y="2017852"/>
            <a:ext cx="8997950" cy="4053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735965">
              <a:lnSpc>
                <a:spcPct val="100000"/>
              </a:lnSpc>
              <a:spcBef>
                <a:spcPts val="110"/>
              </a:spcBef>
            </a:pPr>
            <a:r>
              <a:rPr sz="2800" b="1" spc="-130" dirty="0">
                <a:solidFill>
                  <a:srgbClr val="FFFFFF"/>
                </a:solidFill>
                <a:latin typeface="Tahoma"/>
                <a:cs typeface="Tahoma"/>
              </a:rPr>
              <a:t>Цель:</a:t>
            </a:r>
            <a:r>
              <a:rPr sz="28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04" dirty="0">
                <a:solidFill>
                  <a:srgbClr val="FFFFFF"/>
                </a:solidFill>
                <a:latin typeface="Tahoma"/>
                <a:cs typeface="Tahoma"/>
              </a:rPr>
              <a:t>помогают</a:t>
            </a:r>
            <a:r>
              <a:rPr sz="28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Tahoma"/>
                <a:cs typeface="Tahoma"/>
              </a:rPr>
              <a:t>выйти</a:t>
            </a:r>
            <a:r>
              <a:rPr sz="2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из</a:t>
            </a:r>
            <a:r>
              <a:rPr sz="28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50" dirty="0">
                <a:solidFill>
                  <a:srgbClr val="FFFFFF"/>
                </a:solidFill>
                <a:latin typeface="Tahoma"/>
                <a:cs typeface="Tahoma"/>
              </a:rPr>
              <a:t>тумана</a:t>
            </a:r>
            <a:r>
              <a:rPr sz="28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95" dirty="0">
                <a:solidFill>
                  <a:srgbClr val="FFFFFF"/>
                </a:solidFill>
                <a:latin typeface="Tahoma"/>
                <a:cs typeface="Tahoma"/>
              </a:rPr>
              <a:t>абстракций, </a:t>
            </a:r>
            <a:r>
              <a:rPr sz="2800" spc="204" dirty="0">
                <a:solidFill>
                  <a:srgbClr val="FFFFFF"/>
                </a:solidFill>
                <a:latin typeface="Tahoma"/>
                <a:cs typeface="Tahoma"/>
              </a:rPr>
              <a:t>неопределенности</a:t>
            </a:r>
            <a:r>
              <a:rPr sz="2800" spc="-1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14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28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240" dirty="0">
                <a:solidFill>
                  <a:srgbClr val="FFFFFF"/>
                </a:solidFill>
                <a:latin typeface="Tahoma"/>
                <a:cs typeface="Tahoma"/>
              </a:rPr>
              <a:t>обобщений.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75"/>
              </a:spcBef>
            </a:pPr>
            <a:r>
              <a:rPr sz="2800" b="1" dirty="0">
                <a:solidFill>
                  <a:srgbClr val="FFFFFF"/>
                </a:solidFill>
                <a:latin typeface="Tahoma"/>
                <a:cs typeface="Tahoma"/>
              </a:rPr>
              <a:t>Пример</a:t>
            </a:r>
            <a:r>
              <a:rPr sz="2800" b="1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вопроса:</a:t>
            </a:r>
            <a:endParaRPr sz="2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00" spc="-180" dirty="0">
                <a:solidFill>
                  <a:srgbClr val="FFFFFF"/>
                </a:solidFill>
                <a:latin typeface="Tahoma"/>
                <a:cs typeface="Tahoma"/>
              </a:rPr>
              <a:t>«Вы</a:t>
            </a:r>
            <a:r>
              <a:rPr sz="24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сказали,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Tahoma"/>
                <a:cs typeface="Tahoma"/>
              </a:rPr>
              <a:t>что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чувствовали</a:t>
            </a:r>
            <a:r>
              <a:rPr sz="2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04" dirty="0">
                <a:solidFill>
                  <a:srgbClr val="FFFFFF"/>
                </a:solidFill>
                <a:latin typeface="Tahoma"/>
                <a:cs typeface="Tahoma"/>
              </a:rPr>
              <a:t>себя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Tahoma"/>
                <a:cs typeface="Tahoma"/>
              </a:rPr>
              <a:t>игнорируемым.</a:t>
            </a:r>
            <a:r>
              <a:rPr sz="24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35" dirty="0">
                <a:solidFill>
                  <a:srgbClr val="FFFFFF"/>
                </a:solidFill>
                <a:latin typeface="Tahoma"/>
                <a:cs typeface="Tahoma"/>
              </a:rPr>
              <a:t>какой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254" dirty="0">
                <a:solidFill>
                  <a:srgbClr val="FFFFFF"/>
                </a:solidFill>
                <a:latin typeface="Tahoma"/>
                <a:cs typeface="Tahoma"/>
              </a:rPr>
              <a:t>момент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Tahoma"/>
                <a:cs typeface="Tahoma"/>
              </a:rPr>
              <a:t>произошло?»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485"/>
              </a:spcBef>
            </a:pP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Почему</a:t>
            </a:r>
            <a:r>
              <a:rPr sz="2800" b="1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120" dirty="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sz="28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Tahoma"/>
                <a:cs typeface="Tahoma"/>
              </a:rPr>
              <a:t>работает:</a:t>
            </a:r>
            <a:endParaRPr sz="2800">
              <a:latin typeface="Tahoma"/>
              <a:cs typeface="Tahoma"/>
            </a:endParaRPr>
          </a:p>
          <a:p>
            <a:pPr marL="250190" indent="-237490">
              <a:lnSpc>
                <a:spcPct val="100000"/>
              </a:lnSpc>
              <a:spcBef>
                <a:spcPts val="590"/>
              </a:spcBef>
              <a:buChar char="–"/>
              <a:tabLst>
                <a:tab pos="250190" algn="l"/>
              </a:tabLst>
            </a:pPr>
            <a:r>
              <a:rPr sz="2400" spc="145" dirty="0">
                <a:solidFill>
                  <a:srgbClr val="FFFFFF"/>
                </a:solidFill>
                <a:latin typeface="Tahoma"/>
                <a:cs typeface="Tahoma"/>
              </a:rPr>
              <a:t>Фокусируют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85" dirty="0">
                <a:solidFill>
                  <a:srgbClr val="FFFFFF"/>
                </a:solidFill>
                <a:latin typeface="Tahoma"/>
                <a:cs typeface="Tahoma"/>
              </a:rPr>
              <a:t>внимание</a:t>
            </a:r>
            <a:r>
              <a:rPr sz="24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215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24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Tahoma"/>
                <a:cs typeface="Tahoma"/>
              </a:rPr>
              <a:t>фактах.</a:t>
            </a:r>
            <a:endParaRPr sz="2400">
              <a:latin typeface="Tahoma"/>
              <a:cs typeface="Tahoma"/>
            </a:endParaRPr>
          </a:p>
          <a:p>
            <a:pPr marL="250190" indent="-237490">
              <a:lnSpc>
                <a:spcPct val="100000"/>
              </a:lnSpc>
              <a:spcBef>
                <a:spcPts val="600"/>
              </a:spcBef>
              <a:buChar char="–"/>
              <a:tabLst>
                <a:tab pos="250190" algn="l"/>
                <a:tab pos="3921125" algn="l"/>
              </a:tabLst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Отделяют</a:t>
            </a:r>
            <a:r>
              <a:rPr sz="2400" spc="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35" dirty="0">
                <a:solidFill>
                  <a:srgbClr val="FFFFFF"/>
                </a:solidFill>
                <a:latin typeface="Tahoma"/>
                <a:cs typeface="Tahoma"/>
              </a:rPr>
              <a:t>«что</a:t>
            </a:r>
            <a:r>
              <a:rPr sz="24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было»</a:t>
            </a:r>
            <a:r>
              <a:rPr sz="24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Tahoma"/>
                <a:cs typeface="Tahoma"/>
              </a:rPr>
              <a:t>от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2400" spc="-135" dirty="0">
                <a:solidFill>
                  <a:srgbClr val="FFFFFF"/>
                </a:solidFill>
                <a:latin typeface="Tahoma"/>
                <a:cs typeface="Tahoma"/>
              </a:rPr>
              <a:t>«что</a:t>
            </a:r>
            <a:r>
              <a:rPr sz="24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21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24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Tahoma"/>
                <a:cs typeface="Tahoma"/>
              </a:rPr>
              <a:t>почувствовал».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962" y="321386"/>
            <a:ext cx="8849360" cy="1003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37894" algn="l"/>
              </a:tabLst>
            </a:pPr>
            <a:r>
              <a:rPr b="0" spc="-25" dirty="0">
                <a:latin typeface="Tahoma"/>
                <a:cs typeface="Tahoma"/>
              </a:rPr>
              <a:t>Три</a:t>
            </a:r>
            <a:r>
              <a:rPr b="0" dirty="0">
                <a:latin typeface="Tahoma"/>
                <a:cs typeface="Tahoma"/>
              </a:rPr>
              <a:t>	</a:t>
            </a:r>
            <a:r>
              <a:rPr b="0" spc="140" dirty="0">
                <a:latin typeface="Tahoma"/>
                <a:cs typeface="Tahoma"/>
              </a:rPr>
              <a:t>основных</a:t>
            </a:r>
            <a:r>
              <a:rPr b="0" spc="-65" dirty="0">
                <a:latin typeface="Tahoma"/>
                <a:cs typeface="Tahoma"/>
              </a:rPr>
              <a:t> </a:t>
            </a:r>
            <a:r>
              <a:rPr b="0" spc="120" dirty="0">
                <a:latin typeface="Tahoma"/>
                <a:cs typeface="Tahoma"/>
              </a:rPr>
              <a:t>типа</a:t>
            </a:r>
            <a:r>
              <a:rPr b="0" spc="-110" dirty="0">
                <a:latin typeface="Tahoma"/>
                <a:cs typeface="Tahoma"/>
              </a:rPr>
              <a:t> </a:t>
            </a:r>
            <a:r>
              <a:rPr b="0" spc="220" dirty="0">
                <a:latin typeface="Tahoma"/>
                <a:cs typeface="Tahoma"/>
              </a:rPr>
              <a:t>вопросов</a:t>
            </a:r>
            <a:r>
              <a:rPr b="0" spc="-45" dirty="0">
                <a:latin typeface="Tahoma"/>
                <a:cs typeface="Tahoma"/>
              </a:rPr>
              <a:t> </a:t>
            </a:r>
            <a:r>
              <a:rPr b="0" spc="-190" dirty="0">
                <a:latin typeface="Tahoma"/>
                <a:cs typeface="Tahoma"/>
              </a:rPr>
              <a:t>в</a:t>
            </a:r>
            <a:r>
              <a:rPr b="0" spc="-95" dirty="0">
                <a:latin typeface="Tahoma"/>
                <a:cs typeface="Tahoma"/>
              </a:rPr>
              <a:t> </a:t>
            </a:r>
            <a:r>
              <a:rPr b="0" spc="245" dirty="0">
                <a:latin typeface="Tahoma"/>
                <a:cs typeface="Tahoma"/>
              </a:rPr>
              <a:t>медиации.</a:t>
            </a: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3378835" algn="l"/>
              </a:tabLst>
            </a:pPr>
            <a:r>
              <a:rPr spc="-10" dirty="0"/>
              <a:t>Рефлексивные</a:t>
            </a:r>
            <a:r>
              <a:rPr dirty="0"/>
              <a:t>	</a:t>
            </a:r>
            <a:r>
              <a:rPr spc="-10" dirty="0"/>
              <a:t>вопросы.</a:t>
            </a:r>
            <a:r>
              <a:rPr spc="-85" dirty="0"/>
              <a:t> </a:t>
            </a:r>
            <a:r>
              <a:rPr sz="1800" b="0" spc="120" dirty="0">
                <a:latin typeface="Tahoma"/>
                <a:cs typeface="Tahoma"/>
              </a:rPr>
              <a:t>Помогают</a:t>
            </a:r>
            <a:r>
              <a:rPr sz="1800" b="0" spc="-125" dirty="0">
                <a:latin typeface="Tahoma"/>
                <a:cs typeface="Tahoma"/>
              </a:rPr>
              <a:t> </a:t>
            </a:r>
            <a:r>
              <a:rPr sz="1800" b="0" spc="100" dirty="0">
                <a:latin typeface="Tahoma"/>
                <a:cs typeface="Tahoma"/>
              </a:rPr>
              <a:t>осознать</a:t>
            </a:r>
            <a:r>
              <a:rPr sz="1800" b="0" spc="-135" dirty="0">
                <a:latin typeface="Tahoma"/>
                <a:cs typeface="Tahoma"/>
              </a:rPr>
              <a:t> </a:t>
            </a:r>
            <a:r>
              <a:rPr sz="1800" b="0" spc="60" dirty="0">
                <a:latin typeface="Tahoma"/>
                <a:cs typeface="Tahoma"/>
              </a:rPr>
              <a:t>позицию.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0831" y="1524000"/>
            <a:ext cx="10909300" cy="5163820"/>
          </a:xfrm>
          <a:custGeom>
            <a:avLst/>
            <a:gdLst/>
            <a:ahLst/>
            <a:cxnLst/>
            <a:rect l="l" t="t" r="r" b="b"/>
            <a:pathLst>
              <a:path w="10909300" h="5163820">
                <a:moveTo>
                  <a:pt x="0" y="454660"/>
                </a:moveTo>
                <a:lnTo>
                  <a:pt x="2347" y="408177"/>
                </a:lnTo>
                <a:lnTo>
                  <a:pt x="9237" y="363036"/>
                </a:lnTo>
                <a:lnTo>
                  <a:pt x="20441" y="319466"/>
                </a:lnTo>
                <a:lnTo>
                  <a:pt x="35731" y="277695"/>
                </a:lnTo>
                <a:lnTo>
                  <a:pt x="54877" y="237952"/>
                </a:lnTo>
                <a:lnTo>
                  <a:pt x="77652" y="200465"/>
                </a:lnTo>
                <a:lnTo>
                  <a:pt x="103826" y="165463"/>
                </a:lnTo>
                <a:lnTo>
                  <a:pt x="133172" y="133175"/>
                </a:lnTo>
                <a:lnTo>
                  <a:pt x="165460" y="103829"/>
                </a:lnTo>
                <a:lnTo>
                  <a:pt x="200462" y="77654"/>
                </a:lnTo>
                <a:lnTo>
                  <a:pt x="237950" y="54879"/>
                </a:lnTo>
                <a:lnTo>
                  <a:pt x="277695" y="35732"/>
                </a:lnTo>
                <a:lnTo>
                  <a:pt x="319468" y="20442"/>
                </a:lnTo>
                <a:lnTo>
                  <a:pt x="363041" y="9238"/>
                </a:lnTo>
                <a:lnTo>
                  <a:pt x="408185" y="2347"/>
                </a:lnTo>
                <a:lnTo>
                  <a:pt x="454672" y="0"/>
                </a:lnTo>
                <a:lnTo>
                  <a:pt x="10454132" y="0"/>
                </a:lnTo>
                <a:lnTo>
                  <a:pt x="10500614" y="2347"/>
                </a:lnTo>
                <a:lnTo>
                  <a:pt x="10545755" y="9238"/>
                </a:lnTo>
                <a:lnTo>
                  <a:pt x="10589325" y="20442"/>
                </a:lnTo>
                <a:lnTo>
                  <a:pt x="10631096" y="35732"/>
                </a:lnTo>
                <a:lnTo>
                  <a:pt x="10670839" y="54879"/>
                </a:lnTo>
                <a:lnTo>
                  <a:pt x="10708326" y="77654"/>
                </a:lnTo>
                <a:lnTo>
                  <a:pt x="10743328" y="103829"/>
                </a:lnTo>
                <a:lnTo>
                  <a:pt x="10775616" y="133175"/>
                </a:lnTo>
                <a:lnTo>
                  <a:pt x="10804962" y="165463"/>
                </a:lnTo>
                <a:lnTo>
                  <a:pt x="10831137" y="200465"/>
                </a:lnTo>
                <a:lnTo>
                  <a:pt x="10853912" y="237952"/>
                </a:lnTo>
                <a:lnTo>
                  <a:pt x="10873059" y="277695"/>
                </a:lnTo>
                <a:lnTo>
                  <a:pt x="10888349" y="319466"/>
                </a:lnTo>
                <a:lnTo>
                  <a:pt x="10899553" y="363036"/>
                </a:lnTo>
                <a:lnTo>
                  <a:pt x="10906444" y="408177"/>
                </a:lnTo>
                <a:lnTo>
                  <a:pt x="10908792" y="454660"/>
                </a:lnTo>
                <a:lnTo>
                  <a:pt x="10908792" y="4708639"/>
                </a:lnTo>
                <a:lnTo>
                  <a:pt x="10906444" y="4755126"/>
                </a:lnTo>
                <a:lnTo>
                  <a:pt x="10899553" y="4800270"/>
                </a:lnTo>
                <a:lnTo>
                  <a:pt x="10888349" y="4843843"/>
                </a:lnTo>
                <a:lnTo>
                  <a:pt x="10873059" y="4885616"/>
                </a:lnTo>
                <a:lnTo>
                  <a:pt x="10853912" y="4925361"/>
                </a:lnTo>
                <a:lnTo>
                  <a:pt x="10831137" y="4962849"/>
                </a:lnTo>
                <a:lnTo>
                  <a:pt x="10804962" y="4997851"/>
                </a:lnTo>
                <a:lnTo>
                  <a:pt x="10775616" y="5030139"/>
                </a:lnTo>
                <a:lnTo>
                  <a:pt x="10743328" y="5059485"/>
                </a:lnTo>
                <a:lnTo>
                  <a:pt x="10708326" y="5085659"/>
                </a:lnTo>
                <a:lnTo>
                  <a:pt x="10670839" y="5108434"/>
                </a:lnTo>
                <a:lnTo>
                  <a:pt x="10631096" y="5127580"/>
                </a:lnTo>
                <a:lnTo>
                  <a:pt x="10589325" y="5142870"/>
                </a:lnTo>
                <a:lnTo>
                  <a:pt x="10545755" y="5154074"/>
                </a:lnTo>
                <a:lnTo>
                  <a:pt x="10500614" y="5160964"/>
                </a:lnTo>
                <a:lnTo>
                  <a:pt x="10454132" y="5163312"/>
                </a:lnTo>
                <a:lnTo>
                  <a:pt x="454672" y="5163312"/>
                </a:lnTo>
                <a:lnTo>
                  <a:pt x="408185" y="5160964"/>
                </a:lnTo>
                <a:lnTo>
                  <a:pt x="363041" y="5154074"/>
                </a:lnTo>
                <a:lnTo>
                  <a:pt x="319468" y="5142870"/>
                </a:lnTo>
                <a:lnTo>
                  <a:pt x="277695" y="5127580"/>
                </a:lnTo>
                <a:lnTo>
                  <a:pt x="237950" y="5108434"/>
                </a:lnTo>
                <a:lnTo>
                  <a:pt x="200462" y="5085659"/>
                </a:lnTo>
                <a:lnTo>
                  <a:pt x="165460" y="5059485"/>
                </a:lnTo>
                <a:lnTo>
                  <a:pt x="133172" y="5030139"/>
                </a:lnTo>
                <a:lnTo>
                  <a:pt x="103826" y="4997851"/>
                </a:lnTo>
                <a:lnTo>
                  <a:pt x="77652" y="4962849"/>
                </a:lnTo>
                <a:lnTo>
                  <a:pt x="54877" y="4925361"/>
                </a:lnTo>
                <a:lnTo>
                  <a:pt x="35731" y="4885616"/>
                </a:lnTo>
                <a:lnTo>
                  <a:pt x="20441" y="4843843"/>
                </a:lnTo>
                <a:lnTo>
                  <a:pt x="9237" y="4800270"/>
                </a:lnTo>
                <a:lnTo>
                  <a:pt x="2347" y="4755126"/>
                </a:lnTo>
                <a:lnTo>
                  <a:pt x="0" y="4708639"/>
                </a:lnTo>
                <a:lnTo>
                  <a:pt x="0" y="45466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7025">
              <a:lnSpc>
                <a:spcPct val="117900"/>
              </a:lnSpc>
              <a:spcBef>
                <a:spcPts val="100"/>
              </a:spcBef>
            </a:pPr>
            <a:r>
              <a:rPr b="1" spc="-130" dirty="0">
                <a:latin typeface="Tahoma"/>
                <a:cs typeface="Tahoma"/>
              </a:rPr>
              <a:t>Цель:</a:t>
            </a:r>
            <a:r>
              <a:rPr b="1" spc="-55" dirty="0">
                <a:latin typeface="Tahoma"/>
                <a:cs typeface="Tahoma"/>
              </a:rPr>
              <a:t> </a:t>
            </a:r>
            <a:r>
              <a:rPr spc="60" dirty="0"/>
              <a:t>заставляют</a:t>
            </a:r>
            <a:r>
              <a:rPr spc="-130" dirty="0"/>
              <a:t> </a:t>
            </a:r>
            <a:r>
              <a:rPr spc="160" dirty="0"/>
              <a:t>задуматься</a:t>
            </a:r>
            <a:r>
              <a:rPr spc="-140" dirty="0"/>
              <a:t> </a:t>
            </a:r>
            <a:r>
              <a:rPr spc="305" dirty="0"/>
              <a:t>о</a:t>
            </a:r>
            <a:r>
              <a:rPr spc="-90" dirty="0"/>
              <a:t> </a:t>
            </a:r>
            <a:r>
              <a:rPr spc="160" dirty="0"/>
              <a:t>собственных</a:t>
            </a:r>
            <a:r>
              <a:rPr spc="-130" dirty="0"/>
              <a:t> </a:t>
            </a:r>
            <a:r>
              <a:rPr spc="40" dirty="0"/>
              <a:t>целях </a:t>
            </a:r>
            <a:r>
              <a:rPr spc="140" dirty="0"/>
              <a:t>и</a:t>
            </a:r>
            <a:r>
              <a:rPr spc="-110" dirty="0"/>
              <a:t> </a:t>
            </a:r>
            <a:r>
              <a:rPr spc="125" dirty="0"/>
              <a:t>возможных</a:t>
            </a:r>
            <a:r>
              <a:rPr spc="-135" dirty="0"/>
              <a:t> </a:t>
            </a:r>
            <a:r>
              <a:rPr spc="150" dirty="0"/>
              <a:t>решениях.</a:t>
            </a:r>
          </a:p>
          <a:p>
            <a:pPr marL="12700">
              <a:lnSpc>
                <a:spcPct val="100000"/>
              </a:lnSpc>
              <a:spcBef>
                <a:spcPts val="2425"/>
              </a:spcBef>
            </a:pPr>
            <a:r>
              <a:rPr b="1" dirty="0">
                <a:latin typeface="Tahoma"/>
                <a:cs typeface="Tahoma"/>
              </a:rPr>
              <a:t>Пример</a:t>
            </a:r>
            <a:r>
              <a:rPr b="1" spc="-130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вопроса:</a:t>
            </a: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2400" dirty="0"/>
              <a:t>«Если</a:t>
            </a:r>
            <a:r>
              <a:rPr sz="2400" spc="-60" dirty="0"/>
              <a:t> </a:t>
            </a:r>
            <a:r>
              <a:rPr sz="2400" spc="100" dirty="0"/>
              <a:t>бы</a:t>
            </a:r>
            <a:r>
              <a:rPr sz="2400" spc="-65" dirty="0"/>
              <a:t> </a:t>
            </a:r>
            <a:r>
              <a:rPr sz="2400" spc="-110" dirty="0"/>
              <a:t>вы</a:t>
            </a:r>
            <a:r>
              <a:rPr sz="2400" spc="-85" dirty="0"/>
              <a:t> </a:t>
            </a:r>
            <a:r>
              <a:rPr sz="2400" spc="150" dirty="0"/>
              <a:t>могли</a:t>
            </a:r>
            <a:r>
              <a:rPr sz="2400" spc="-65" dirty="0"/>
              <a:t> </a:t>
            </a:r>
            <a:r>
              <a:rPr sz="2400" spc="95" dirty="0"/>
              <a:t>изменить</a:t>
            </a:r>
            <a:r>
              <a:rPr sz="2400" spc="-90" dirty="0"/>
              <a:t> </a:t>
            </a:r>
            <a:r>
              <a:rPr sz="2400" spc="175" dirty="0"/>
              <a:t>одно</a:t>
            </a:r>
            <a:r>
              <a:rPr sz="2400" spc="-45" dirty="0"/>
              <a:t> </a:t>
            </a:r>
            <a:r>
              <a:rPr sz="2400" spc="80" dirty="0"/>
              <a:t>обстоятельство</a:t>
            </a:r>
            <a:r>
              <a:rPr sz="2400" spc="-25" dirty="0"/>
              <a:t> </a:t>
            </a:r>
            <a:r>
              <a:rPr sz="2400" spc="-145" dirty="0"/>
              <a:t>в</a:t>
            </a:r>
            <a:r>
              <a:rPr sz="2400" spc="-80" dirty="0"/>
              <a:t> </a:t>
            </a:r>
            <a:r>
              <a:rPr sz="2400" spc="120" dirty="0"/>
              <a:t>этой</a:t>
            </a:r>
            <a:endParaRPr sz="2400"/>
          </a:p>
          <a:p>
            <a:pPr marL="12700">
              <a:lnSpc>
                <a:spcPct val="100000"/>
              </a:lnSpc>
            </a:pPr>
            <a:r>
              <a:rPr sz="2400" spc="125" dirty="0"/>
              <a:t>ситуации,</a:t>
            </a:r>
            <a:r>
              <a:rPr sz="2400" spc="-110" dirty="0"/>
              <a:t> </a:t>
            </a:r>
            <a:r>
              <a:rPr sz="2400" spc="-40" dirty="0"/>
              <a:t>что</a:t>
            </a:r>
            <a:r>
              <a:rPr sz="2400" spc="-110" dirty="0"/>
              <a:t> </a:t>
            </a:r>
            <a:r>
              <a:rPr sz="2400" spc="105" dirty="0"/>
              <a:t>бы</a:t>
            </a:r>
            <a:r>
              <a:rPr sz="2400" spc="-90" dirty="0"/>
              <a:t> </a:t>
            </a:r>
            <a:r>
              <a:rPr sz="2400" spc="150" dirty="0"/>
              <a:t>это</a:t>
            </a:r>
            <a:r>
              <a:rPr sz="2400" spc="-85" dirty="0"/>
              <a:t> </a:t>
            </a:r>
            <a:r>
              <a:rPr sz="2400" spc="50" dirty="0"/>
              <a:t>было?»</a:t>
            </a:r>
            <a:endParaRPr sz="2400"/>
          </a:p>
          <a:p>
            <a:pPr marL="12700">
              <a:lnSpc>
                <a:spcPct val="100000"/>
              </a:lnSpc>
              <a:spcBef>
                <a:spcPts val="2460"/>
              </a:spcBef>
            </a:pPr>
            <a:r>
              <a:rPr b="1" spc="-10" dirty="0">
                <a:latin typeface="Tahoma"/>
                <a:cs typeface="Tahoma"/>
              </a:rPr>
              <a:t>Почему</a:t>
            </a:r>
            <a:r>
              <a:rPr b="1" spc="-140" dirty="0">
                <a:latin typeface="Tahoma"/>
                <a:cs typeface="Tahoma"/>
              </a:rPr>
              <a:t> </a:t>
            </a:r>
            <a:r>
              <a:rPr b="1" spc="120" dirty="0">
                <a:latin typeface="Tahoma"/>
                <a:cs typeface="Tahoma"/>
              </a:rPr>
              <a:t>это</a:t>
            </a:r>
            <a:r>
              <a:rPr b="1" spc="-95" dirty="0">
                <a:latin typeface="Tahoma"/>
                <a:cs typeface="Tahoma"/>
              </a:rPr>
              <a:t> </a:t>
            </a:r>
            <a:r>
              <a:rPr b="1" spc="-10" dirty="0">
                <a:latin typeface="Tahoma"/>
                <a:cs typeface="Tahoma"/>
              </a:rPr>
              <a:t>работает:</a:t>
            </a:r>
          </a:p>
          <a:p>
            <a:pPr marL="97790">
              <a:lnSpc>
                <a:spcPct val="100000"/>
              </a:lnSpc>
              <a:spcBef>
                <a:spcPts val="595"/>
              </a:spcBef>
            </a:pPr>
            <a:r>
              <a:rPr sz="2400" spc="-125" dirty="0"/>
              <a:t>–</a:t>
            </a:r>
            <a:r>
              <a:rPr sz="2400" spc="-95" dirty="0"/>
              <a:t> </a:t>
            </a:r>
            <a:r>
              <a:rPr sz="2400" spc="75" dirty="0"/>
              <a:t>Переводят</a:t>
            </a:r>
            <a:r>
              <a:rPr sz="2400" spc="-50" dirty="0"/>
              <a:t> </a:t>
            </a:r>
            <a:r>
              <a:rPr sz="2400" spc="110" dirty="0"/>
              <a:t>акцент</a:t>
            </a:r>
            <a:r>
              <a:rPr sz="2400" spc="-50" dirty="0"/>
              <a:t> </a:t>
            </a:r>
            <a:r>
              <a:rPr sz="2400" spc="430" dirty="0"/>
              <a:t>с</a:t>
            </a:r>
            <a:r>
              <a:rPr sz="2400" spc="-85" dirty="0"/>
              <a:t> </a:t>
            </a:r>
            <a:r>
              <a:rPr sz="2400" spc="125" dirty="0"/>
              <a:t>обвинений</a:t>
            </a:r>
            <a:r>
              <a:rPr sz="2400" spc="-110" dirty="0"/>
              <a:t> </a:t>
            </a:r>
            <a:r>
              <a:rPr sz="2400" spc="215" dirty="0"/>
              <a:t>на</a:t>
            </a:r>
            <a:r>
              <a:rPr sz="2400" spc="-75" dirty="0"/>
              <a:t> </a:t>
            </a:r>
            <a:r>
              <a:rPr sz="2400" spc="175" dirty="0"/>
              <a:t>поиск</a:t>
            </a:r>
            <a:r>
              <a:rPr sz="2400" spc="-100" dirty="0"/>
              <a:t> </a:t>
            </a:r>
            <a:r>
              <a:rPr sz="2400" spc="180" dirty="0"/>
              <a:t>решений.</a:t>
            </a:r>
            <a:endParaRPr sz="2400"/>
          </a:p>
          <a:p>
            <a:pPr marL="179705">
              <a:lnSpc>
                <a:spcPct val="100000"/>
              </a:lnSpc>
              <a:spcBef>
                <a:spcPts val="600"/>
              </a:spcBef>
            </a:pPr>
            <a:r>
              <a:rPr sz="2400" spc="-120" dirty="0"/>
              <a:t>–</a:t>
            </a:r>
            <a:r>
              <a:rPr sz="2400" spc="-60" dirty="0"/>
              <a:t> </a:t>
            </a:r>
            <a:r>
              <a:rPr sz="2400" spc="155" dirty="0"/>
              <a:t>Способствуют</a:t>
            </a:r>
            <a:r>
              <a:rPr sz="2400" spc="-45" dirty="0"/>
              <a:t> </a:t>
            </a:r>
            <a:r>
              <a:rPr sz="2400" spc="90" dirty="0"/>
              <a:t>восприятию</a:t>
            </a:r>
            <a:r>
              <a:rPr sz="2400" spc="-60" dirty="0"/>
              <a:t> </a:t>
            </a:r>
            <a:r>
              <a:rPr sz="2400" spc="204" dirty="0"/>
              <a:t>себя</a:t>
            </a:r>
            <a:r>
              <a:rPr sz="2400" spc="-95" dirty="0"/>
              <a:t> </a:t>
            </a:r>
            <a:r>
              <a:rPr sz="2400" spc="114" dirty="0"/>
              <a:t>как</a:t>
            </a:r>
            <a:r>
              <a:rPr sz="2400" spc="-60" dirty="0"/>
              <a:t> </a:t>
            </a:r>
            <a:r>
              <a:rPr sz="2400" spc="135" dirty="0"/>
              <a:t>субъекта</a:t>
            </a:r>
            <a:r>
              <a:rPr sz="2400" spc="-65" dirty="0"/>
              <a:t> </a:t>
            </a:r>
            <a:r>
              <a:rPr sz="2400" spc="145" dirty="0"/>
              <a:t>изменений.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617</Words>
  <Application>Microsoft Office PowerPoint</Application>
  <PresentationFormat>Широкоэкранный</PresentationFormat>
  <Paragraphs>123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 Black</vt:lpstr>
      <vt:lpstr>Sitka Subheading</vt:lpstr>
      <vt:lpstr>Tahoma</vt:lpstr>
      <vt:lpstr>Verdana</vt:lpstr>
      <vt:lpstr>Office Theme</vt:lpstr>
      <vt:lpstr>Презентация PowerPoint</vt:lpstr>
      <vt:lpstr>Медиатор – архитектор перемирия?</vt:lpstr>
      <vt:lpstr>Медиация это диалог?</vt:lpstr>
      <vt:lpstr>Роль диалога в осознании</vt:lpstr>
      <vt:lpstr>Роль медиатора</vt:lpstr>
      <vt:lpstr>Мастерство вопрошания</vt:lpstr>
      <vt:lpstr>Три основных типа вопросов в медиации. Открытые вопросы. Открывают пространство для диалога.</vt:lpstr>
      <vt:lpstr>Три основных типа вопросов в медиации. Уточняющие вопросы. Снимают неопределённость.</vt:lpstr>
      <vt:lpstr>Три основных типа вопросов в медиации. Рефлексивные вопросы. Помогают осознать позицию.</vt:lpstr>
      <vt:lpstr>Применение вопросов в реальных конфликтах</vt:lpstr>
      <vt:lpstr>Применение вопросов в реальных конфликтах</vt:lpstr>
      <vt:lpstr>Применение вопросов в реальных конфликтах</vt:lpstr>
      <vt:lpstr>Работа с залом по карточкам</vt:lpstr>
      <vt:lpstr>Искусство баланса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Куликова</dc:creator>
  <cp:lastModifiedBy>Елена Алексеевна</cp:lastModifiedBy>
  <cp:revision>3</cp:revision>
  <dcterms:created xsi:type="dcterms:W3CDTF">2025-10-21T09:34:39Z</dcterms:created>
  <dcterms:modified xsi:type="dcterms:W3CDTF">2025-10-22T08:19:07Z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2025-10-15T00:00:00Z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2025-10-21T00:00:00Z</vt:filetime>
  </property>
  <property fmtid="{D5CDD505-2E9C-101B-9397-08002B2CF9AE}" pid="5" name="Producer">
    <vt:lpwstr>Microsoft® PowerPoint® 2016</vt:lpwstr>
  </property>
</Properties>
</file>