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65" r:id="rId11"/>
    <p:sldId id="267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29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Результат </a:t>
            </a:r>
            <a:r>
              <a:rPr lang="ru-RU" baseline="0" dirty="0" smtClean="0"/>
              <a:t>роботы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3921788422280502E-2"/>
          <c:y val="0.123563758696216"/>
          <c:w val="0.95987450787401596"/>
          <c:h val="0.72162565182260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школьники прошедшие программу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2022-2023 у.г.</c:v>
                </c:pt>
                <c:pt idx="1">
                  <c:v>2023-2024 у.г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к-во обращений в службу медиации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2022-2023 у.г.</c:v>
                </c:pt>
                <c:pt idx="1">
                  <c:v>2023-2024 у.г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проведение примирительных программ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2022-2023 у.г.</c:v>
                </c:pt>
                <c:pt idx="1">
                  <c:v>2023-2024 у.г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301872"/>
        <c:axId val="-4299696"/>
      </c:barChart>
      <c:catAx>
        <c:axId val="-430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299696"/>
        <c:crosses val="autoZero"/>
        <c:auto val="1"/>
        <c:lblAlgn val="ctr"/>
        <c:lblOffset val="100"/>
        <c:noMultiLvlLbl val="0"/>
      </c:catAx>
      <c:valAx>
        <c:axId val="-429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30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5a3315f6-944f-4c1d-a9f3-c46e1e137d4f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8C29C-291C-4EF2-8676-290C696B6F8E}" type="doc">
      <dgm:prSet loTypeId="urn:microsoft.com/office/officeart/2005/8/layout/vList2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C5A18F7-6C90-4D99-9FB4-5A3B8F901CDE}">
      <dgm:prSet/>
      <dgm:spPr>
        <a:solidFill>
          <a:schemeClr val="bg1"/>
        </a:solidFill>
      </dgm:spPr>
      <dgm:t>
        <a:bodyPr/>
        <a:lstStyle/>
        <a:p>
          <a:pPr algn="ctr" rtl="0"/>
          <a:r>
            <a: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школьной службы медиации (примирения)</a:t>
          </a:r>
        </a:p>
        <a:p>
          <a:pPr algn="ctr" rtl="0"/>
          <a:r>
            <a:rPr lang="ru-RU" b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«Мы вместе»</a:t>
          </a:r>
          <a:endParaRPr lang="ru-RU" dirty="0">
            <a:solidFill>
              <a:srgbClr val="FF99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3B1B5C-7DB6-44A8-83DD-DB1C8F29ED44}" type="parTrans" cxnId="{C864A522-7579-404C-9298-C71CB2C4EBC6}">
      <dgm:prSet/>
      <dgm:spPr/>
      <dgm:t>
        <a:bodyPr/>
        <a:lstStyle/>
        <a:p>
          <a:endParaRPr lang="ru-RU"/>
        </a:p>
      </dgm:t>
    </dgm:pt>
    <dgm:pt modelId="{6A4A97EF-2ACE-4B4E-B960-A0624B37190A}" type="sibTrans" cxnId="{C864A522-7579-404C-9298-C71CB2C4EBC6}">
      <dgm:prSet/>
      <dgm:spPr/>
      <dgm:t>
        <a:bodyPr/>
        <a:lstStyle/>
        <a:p>
          <a:endParaRPr lang="ru-RU"/>
        </a:p>
      </dgm:t>
    </dgm:pt>
    <dgm:pt modelId="{0F7B95A0-A243-4425-951C-B704E9705C00}" type="pres">
      <dgm:prSet presAssocID="{D6C8C29C-291C-4EF2-8676-290C696B6F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5C351A-9EA2-4C7F-B1F4-6A9EB2D612D3}" type="pres">
      <dgm:prSet presAssocID="{AC5A18F7-6C90-4D99-9FB4-5A3B8F901CDE}" presName="parentText" presStyleLbl="node1" presStyleIdx="0" presStyleCnt="1" custLinFactNeighborX="641" custLinFactNeighborY="45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64A522-7579-404C-9298-C71CB2C4EBC6}" srcId="{D6C8C29C-291C-4EF2-8676-290C696B6F8E}" destId="{AC5A18F7-6C90-4D99-9FB4-5A3B8F901CDE}" srcOrd="0" destOrd="0" parTransId="{873B1B5C-7DB6-44A8-83DD-DB1C8F29ED44}" sibTransId="{6A4A97EF-2ACE-4B4E-B960-A0624B37190A}"/>
    <dgm:cxn modelId="{47378D4D-348D-43ED-BA92-093754B037EE}" type="presOf" srcId="{D6C8C29C-291C-4EF2-8676-290C696B6F8E}" destId="{0F7B95A0-A243-4425-951C-B704E9705C00}" srcOrd="0" destOrd="0" presId="urn:microsoft.com/office/officeart/2005/8/layout/vList2#1"/>
    <dgm:cxn modelId="{7EA88CB5-77F7-4FA0-AA41-2D80D2D2D169}" type="presOf" srcId="{AC5A18F7-6C90-4D99-9FB4-5A3B8F901CDE}" destId="{D85C351A-9EA2-4C7F-B1F4-6A9EB2D612D3}" srcOrd="0" destOrd="0" presId="urn:microsoft.com/office/officeart/2005/8/layout/vList2#1"/>
    <dgm:cxn modelId="{58329928-E179-43B5-BC33-EE96B6A38CAE}" type="presParOf" srcId="{0F7B95A0-A243-4425-951C-B704E9705C00}" destId="{D85C351A-9EA2-4C7F-B1F4-6A9EB2D612D3}" srcOrd="0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4A0DD9-FFEA-44F7-8B05-B9189EE783B4}" type="doc">
      <dgm:prSet loTypeId="urn:microsoft.com/office/officeart/2005/8/layout/cycle2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F3FE98CF-C4C7-44B6-A6FA-7B7E83519FAB}">
      <dgm:prSet custT="1"/>
      <dgm:spPr/>
      <dgm:t>
        <a:bodyPr/>
        <a:lstStyle/>
        <a:p>
          <a:pPr rtl="0"/>
          <a:r>
            <a:rPr lang="ru-RU" sz="1400" b="1" dirty="0" smtClean="0"/>
            <a:t>1</a:t>
          </a:r>
          <a:r>
            <a:rPr lang="ru-RU" sz="1600" b="1" dirty="0" smtClean="0"/>
            <a:t>. Вводная часть (10 минут)</a:t>
          </a:r>
          <a:endParaRPr lang="ru-RU" sz="1600" dirty="0"/>
        </a:p>
      </dgm:t>
    </dgm:pt>
    <dgm:pt modelId="{45BBC9B9-A424-4AEF-AE7C-91A53FDBBA2C}" type="parTrans" cxnId="{3A7CE6B5-89EE-4FDC-BE8A-8F1110063557}">
      <dgm:prSet/>
      <dgm:spPr/>
      <dgm:t>
        <a:bodyPr/>
        <a:lstStyle/>
        <a:p>
          <a:endParaRPr lang="ru-RU"/>
        </a:p>
      </dgm:t>
    </dgm:pt>
    <dgm:pt modelId="{DDD4589B-C94D-4FFF-8A5F-61C8A975C8F4}" type="sibTrans" cxnId="{3A7CE6B5-89EE-4FDC-BE8A-8F1110063557}">
      <dgm:prSet/>
      <dgm:spPr/>
      <dgm:t>
        <a:bodyPr/>
        <a:lstStyle/>
        <a:p>
          <a:endParaRPr lang="ru-RU"/>
        </a:p>
      </dgm:t>
    </dgm:pt>
    <dgm:pt modelId="{BF33C656-9A9B-4926-ADF7-AE26677E1DA0}">
      <dgm:prSet custT="1"/>
      <dgm:spPr/>
      <dgm:t>
        <a:bodyPr/>
        <a:lstStyle/>
        <a:p>
          <a:pPr rtl="0"/>
          <a:r>
            <a:rPr lang="ru-RU" sz="1400" b="1" dirty="0" smtClean="0"/>
            <a:t>2. Теоретический блок «Что такое конфликт и зачем он нужен?» (15 минут)</a:t>
          </a:r>
          <a:endParaRPr lang="ru-RU" sz="1400" dirty="0"/>
        </a:p>
      </dgm:t>
    </dgm:pt>
    <dgm:pt modelId="{C42A4DC9-3BF3-4381-B82E-80116EC28B4B}" type="parTrans" cxnId="{CCC18DAE-9054-445F-8C74-F8BF95162891}">
      <dgm:prSet/>
      <dgm:spPr/>
      <dgm:t>
        <a:bodyPr/>
        <a:lstStyle/>
        <a:p>
          <a:endParaRPr lang="ru-RU"/>
        </a:p>
      </dgm:t>
    </dgm:pt>
    <dgm:pt modelId="{72F487D1-B9D9-4C2E-8FE3-6F768DF3B280}" type="sibTrans" cxnId="{CCC18DAE-9054-445F-8C74-F8BF95162891}">
      <dgm:prSet/>
      <dgm:spPr/>
      <dgm:t>
        <a:bodyPr/>
        <a:lstStyle/>
        <a:p>
          <a:endParaRPr lang="ru-RU"/>
        </a:p>
      </dgm:t>
    </dgm:pt>
    <dgm:pt modelId="{95DB10D4-EE94-4281-8692-64353606D8A2}">
      <dgm:prSet custT="1"/>
      <dgm:spPr/>
      <dgm:t>
        <a:bodyPr/>
        <a:lstStyle/>
        <a:p>
          <a:pPr rtl="0"/>
          <a:r>
            <a:rPr lang="ru-RU" sz="1400" b="1" dirty="0" smtClean="0"/>
            <a:t>3. Практический блок «Смотрим в корень» (20 минут)</a:t>
          </a:r>
          <a:endParaRPr lang="ru-RU" sz="1400" dirty="0"/>
        </a:p>
      </dgm:t>
    </dgm:pt>
    <dgm:pt modelId="{8701D3BB-E53E-4A0F-A59F-9EA8586F891D}" type="parTrans" cxnId="{B37E02B4-69DF-404B-A607-0788143F3A43}">
      <dgm:prSet/>
      <dgm:spPr/>
      <dgm:t>
        <a:bodyPr/>
        <a:lstStyle/>
        <a:p>
          <a:endParaRPr lang="ru-RU"/>
        </a:p>
      </dgm:t>
    </dgm:pt>
    <dgm:pt modelId="{2E271693-9CD2-4C55-B005-7AB3C15A91EA}" type="sibTrans" cxnId="{B37E02B4-69DF-404B-A607-0788143F3A43}">
      <dgm:prSet/>
      <dgm:spPr/>
      <dgm:t>
        <a:bodyPr/>
        <a:lstStyle/>
        <a:p>
          <a:endParaRPr lang="ru-RU"/>
        </a:p>
      </dgm:t>
    </dgm:pt>
    <dgm:pt modelId="{C45C2833-9524-42C9-8BF1-F7F5541FFED0}">
      <dgm:prSet custT="1"/>
      <dgm:spPr/>
      <dgm:t>
        <a:bodyPr/>
        <a:lstStyle/>
        <a:p>
          <a:pPr rtl="0"/>
          <a:r>
            <a:rPr lang="ru-RU" sz="1400" b="1" dirty="0" smtClean="0"/>
            <a:t>4. Практический блок «Стратегии поведения в конфликте» (25 минут)</a:t>
          </a:r>
          <a:endParaRPr lang="ru-RU" sz="1300" dirty="0"/>
        </a:p>
      </dgm:t>
    </dgm:pt>
    <dgm:pt modelId="{A92E2A2D-48FF-46D7-9427-5D0E981AE3D0}" type="parTrans" cxnId="{B012AE2E-3053-41CB-AB69-351BF56D2E48}">
      <dgm:prSet/>
      <dgm:spPr/>
      <dgm:t>
        <a:bodyPr/>
        <a:lstStyle/>
        <a:p>
          <a:endParaRPr lang="ru-RU"/>
        </a:p>
      </dgm:t>
    </dgm:pt>
    <dgm:pt modelId="{D12813BF-2346-4CF5-B706-A9D0D3322213}" type="sibTrans" cxnId="{B012AE2E-3053-41CB-AB69-351BF56D2E48}">
      <dgm:prSet/>
      <dgm:spPr/>
      <dgm:t>
        <a:bodyPr/>
        <a:lstStyle/>
        <a:p>
          <a:endParaRPr lang="ru-RU"/>
        </a:p>
      </dgm:t>
    </dgm:pt>
    <dgm:pt modelId="{ABD6C2CD-C64D-48B5-8BC5-6278836B4ADE}">
      <dgm:prSet custT="1"/>
      <dgm:spPr/>
      <dgm:t>
        <a:bodyPr/>
        <a:lstStyle/>
        <a:p>
          <a:pPr rtl="0"/>
          <a:r>
            <a:rPr lang="ru-RU" sz="1400" b="1" dirty="0" smtClean="0"/>
            <a:t>5. Заключительная часть «Я — тренер» (15 минут)</a:t>
          </a:r>
          <a:endParaRPr lang="ru-RU" sz="1400" dirty="0"/>
        </a:p>
      </dgm:t>
    </dgm:pt>
    <dgm:pt modelId="{E6E01806-FF17-4DD5-9600-E9A0489F0C55}" type="parTrans" cxnId="{6BA39869-9DCD-47AE-B7A6-A530FB17CDA2}">
      <dgm:prSet/>
      <dgm:spPr/>
      <dgm:t>
        <a:bodyPr/>
        <a:lstStyle/>
        <a:p>
          <a:endParaRPr lang="ru-RU"/>
        </a:p>
      </dgm:t>
    </dgm:pt>
    <dgm:pt modelId="{1964C707-53AA-4B59-A1CF-A2BA2E39AA68}" type="sibTrans" cxnId="{6BA39869-9DCD-47AE-B7A6-A530FB17CDA2}">
      <dgm:prSet/>
      <dgm:spPr/>
      <dgm:t>
        <a:bodyPr/>
        <a:lstStyle/>
        <a:p>
          <a:endParaRPr lang="ru-RU"/>
        </a:p>
      </dgm:t>
    </dgm:pt>
    <dgm:pt modelId="{D1DBA11E-7353-4222-AD54-4D90C744C72C}" type="pres">
      <dgm:prSet presAssocID="{D84A0DD9-FFEA-44F7-8B05-B9189EE783B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9EF244-F147-4EC7-A971-CBD935074039}" type="pres">
      <dgm:prSet presAssocID="{F3FE98CF-C4C7-44B6-A6FA-7B7E83519FAB}" presName="node" presStyleLbl="node1" presStyleIdx="0" presStyleCnt="5" custRadScaleRad="98110" custRadScaleInc="-3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FD6A6-AA1A-480C-A829-99C352DE98DC}" type="pres">
      <dgm:prSet presAssocID="{DDD4589B-C94D-4FFF-8A5F-61C8A975C8F4}" presName="sibTrans" presStyleLbl="sibTrans2D1" presStyleIdx="0" presStyleCnt="5"/>
      <dgm:spPr/>
      <dgm:t>
        <a:bodyPr/>
        <a:lstStyle/>
        <a:p>
          <a:endParaRPr lang="ru-RU"/>
        </a:p>
      </dgm:t>
    </dgm:pt>
    <dgm:pt modelId="{A7DD6A94-E963-47E7-92FF-D094679BC129}" type="pres">
      <dgm:prSet presAssocID="{DDD4589B-C94D-4FFF-8A5F-61C8A975C8F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A6EA1E9-DAEE-4AE4-A726-20ABC631F1C3}" type="pres">
      <dgm:prSet presAssocID="{BF33C656-9A9B-4926-ADF7-AE26677E1DA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78148-102E-4454-A36F-F16CBD5806E3}" type="pres">
      <dgm:prSet presAssocID="{72F487D1-B9D9-4C2E-8FE3-6F768DF3B28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3FBAF83-7747-4F7F-BE05-C4EE18751179}" type="pres">
      <dgm:prSet presAssocID="{72F487D1-B9D9-4C2E-8FE3-6F768DF3B28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C642163-F1A7-4D67-93F6-FB5271D33ABC}" type="pres">
      <dgm:prSet presAssocID="{95DB10D4-EE94-4281-8692-64353606D8A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DE33D-4410-4F11-9EE2-B0D7CBD735E5}" type="pres">
      <dgm:prSet presAssocID="{2E271693-9CD2-4C55-B005-7AB3C15A91EA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17A46D0-9075-4A1C-9E57-D222845D46C7}" type="pres">
      <dgm:prSet presAssocID="{2E271693-9CD2-4C55-B005-7AB3C15A91E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9D49D5D-86D7-4EEB-BE54-1034A8DCA64F}" type="pres">
      <dgm:prSet presAssocID="{C45C2833-9524-42C9-8BF1-F7F5541FFED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F5D05-3DAD-4B3C-B1ED-D090894F8E05}" type="pres">
      <dgm:prSet presAssocID="{D12813BF-2346-4CF5-B706-A9D0D332221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E74F918-AB0A-4F8C-B4FD-40603EBD9934}" type="pres">
      <dgm:prSet presAssocID="{D12813BF-2346-4CF5-B706-A9D0D332221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EF2F667-464F-4F25-9684-8D58DCED2DDC}" type="pres">
      <dgm:prSet presAssocID="{ABD6C2CD-C64D-48B5-8BC5-6278836B4A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2CCF2-B111-4F3B-A0E4-E3B471EB12A7}" type="pres">
      <dgm:prSet presAssocID="{1964C707-53AA-4B59-A1CF-A2BA2E39AA68}" presName="sibTrans" presStyleLbl="sibTrans2D1" presStyleIdx="4" presStyleCnt="5" custFlipVert="1" custScaleY="61367" custLinFactX="200000" custLinFactNeighborX="266772" custLinFactNeighborY="0"/>
      <dgm:spPr/>
      <dgm:t>
        <a:bodyPr/>
        <a:lstStyle/>
        <a:p>
          <a:endParaRPr lang="ru-RU"/>
        </a:p>
      </dgm:t>
    </dgm:pt>
    <dgm:pt modelId="{BF296757-01FC-468D-B79D-8E03307C8987}" type="pres">
      <dgm:prSet presAssocID="{1964C707-53AA-4B59-A1CF-A2BA2E39AA68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624EB33A-6F89-40D2-97B7-04DD9C7B7B49}" type="presOf" srcId="{95DB10D4-EE94-4281-8692-64353606D8A2}" destId="{7C642163-F1A7-4D67-93F6-FB5271D33ABC}" srcOrd="0" destOrd="0" presId="urn:microsoft.com/office/officeart/2005/8/layout/cycle2"/>
    <dgm:cxn modelId="{54237553-FE89-405E-A711-8D31FA64A938}" type="presOf" srcId="{1964C707-53AA-4B59-A1CF-A2BA2E39AA68}" destId="{BF296757-01FC-468D-B79D-8E03307C8987}" srcOrd="1" destOrd="0" presId="urn:microsoft.com/office/officeart/2005/8/layout/cycle2"/>
    <dgm:cxn modelId="{259E265F-8186-4DAE-8C17-1064C8381271}" type="presOf" srcId="{DDD4589B-C94D-4FFF-8A5F-61C8A975C8F4}" destId="{A7DD6A94-E963-47E7-92FF-D094679BC129}" srcOrd="1" destOrd="0" presId="urn:microsoft.com/office/officeart/2005/8/layout/cycle2"/>
    <dgm:cxn modelId="{3A7CE6B5-89EE-4FDC-BE8A-8F1110063557}" srcId="{D84A0DD9-FFEA-44F7-8B05-B9189EE783B4}" destId="{F3FE98CF-C4C7-44B6-A6FA-7B7E83519FAB}" srcOrd="0" destOrd="0" parTransId="{45BBC9B9-A424-4AEF-AE7C-91A53FDBBA2C}" sibTransId="{DDD4589B-C94D-4FFF-8A5F-61C8A975C8F4}"/>
    <dgm:cxn modelId="{01D86936-69B1-4A76-A58B-BE8FA941471C}" type="presOf" srcId="{2E271693-9CD2-4C55-B005-7AB3C15A91EA}" destId="{117A46D0-9075-4A1C-9E57-D222845D46C7}" srcOrd="1" destOrd="0" presId="urn:microsoft.com/office/officeart/2005/8/layout/cycle2"/>
    <dgm:cxn modelId="{02D1E2A3-8611-4E49-BA42-1C6139F4398F}" type="presOf" srcId="{C45C2833-9524-42C9-8BF1-F7F5541FFED0}" destId="{F9D49D5D-86D7-4EEB-BE54-1034A8DCA64F}" srcOrd="0" destOrd="0" presId="urn:microsoft.com/office/officeart/2005/8/layout/cycle2"/>
    <dgm:cxn modelId="{996D951B-BDD2-424E-8328-C1F41CEA220D}" type="presOf" srcId="{DDD4589B-C94D-4FFF-8A5F-61C8A975C8F4}" destId="{8E6FD6A6-AA1A-480C-A829-99C352DE98DC}" srcOrd="0" destOrd="0" presId="urn:microsoft.com/office/officeart/2005/8/layout/cycle2"/>
    <dgm:cxn modelId="{F1880981-B573-434B-9412-0DE9D2EDEA47}" type="presOf" srcId="{ABD6C2CD-C64D-48B5-8BC5-6278836B4ADE}" destId="{FEF2F667-464F-4F25-9684-8D58DCED2DDC}" srcOrd="0" destOrd="0" presId="urn:microsoft.com/office/officeart/2005/8/layout/cycle2"/>
    <dgm:cxn modelId="{49480395-F76F-413C-BD4F-28584720E550}" type="presOf" srcId="{BF33C656-9A9B-4926-ADF7-AE26677E1DA0}" destId="{BA6EA1E9-DAEE-4AE4-A726-20ABC631F1C3}" srcOrd="0" destOrd="0" presId="urn:microsoft.com/office/officeart/2005/8/layout/cycle2"/>
    <dgm:cxn modelId="{5996D758-1950-484E-B474-B72E29A8D444}" type="presOf" srcId="{D84A0DD9-FFEA-44F7-8B05-B9189EE783B4}" destId="{D1DBA11E-7353-4222-AD54-4D90C744C72C}" srcOrd="0" destOrd="0" presId="urn:microsoft.com/office/officeart/2005/8/layout/cycle2"/>
    <dgm:cxn modelId="{8A95E82E-02C0-40A0-94BA-68A624F05CB2}" type="presOf" srcId="{72F487D1-B9D9-4C2E-8FE3-6F768DF3B280}" destId="{13FBAF83-7747-4F7F-BE05-C4EE18751179}" srcOrd="1" destOrd="0" presId="urn:microsoft.com/office/officeart/2005/8/layout/cycle2"/>
    <dgm:cxn modelId="{CCC18DAE-9054-445F-8C74-F8BF95162891}" srcId="{D84A0DD9-FFEA-44F7-8B05-B9189EE783B4}" destId="{BF33C656-9A9B-4926-ADF7-AE26677E1DA0}" srcOrd="1" destOrd="0" parTransId="{C42A4DC9-3BF3-4381-B82E-80116EC28B4B}" sibTransId="{72F487D1-B9D9-4C2E-8FE3-6F768DF3B280}"/>
    <dgm:cxn modelId="{18B916A3-6384-437B-B471-64B888741EF5}" type="presOf" srcId="{2E271693-9CD2-4C55-B005-7AB3C15A91EA}" destId="{508DE33D-4410-4F11-9EE2-B0D7CBD735E5}" srcOrd="0" destOrd="0" presId="urn:microsoft.com/office/officeart/2005/8/layout/cycle2"/>
    <dgm:cxn modelId="{B37E02B4-69DF-404B-A607-0788143F3A43}" srcId="{D84A0DD9-FFEA-44F7-8B05-B9189EE783B4}" destId="{95DB10D4-EE94-4281-8692-64353606D8A2}" srcOrd="2" destOrd="0" parTransId="{8701D3BB-E53E-4A0F-A59F-9EA8586F891D}" sibTransId="{2E271693-9CD2-4C55-B005-7AB3C15A91EA}"/>
    <dgm:cxn modelId="{6BA39869-9DCD-47AE-B7A6-A530FB17CDA2}" srcId="{D84A0DD9-FFEA-44F7-8B05-B9189EE783B4}" destId="{ABD6C2CD-C64D-48B5-8BC5-6278836B4ADE}" srcOrd="4" destOrd="0" parTransId="{E6E01806-FF17-4DD5-9600-E9A0489F0C55}" sibTransId="{1964C707-53AA-4B59-A1CF-A2BA2E39AA68}"/>
    <dgm:cxn modelId="{2272DA97-92C2-4101-8178-B2B0745E724D}" type="presOf" srcId="{72F487D1-B9D9-4C2E-8FE3-6F768DF3B280}" destId="{CE178148-102E-4454-A36F-F16CBD5806E3}" srcOrd="0" destOrd="0" presId="urn:microsoft.com/office/officeart/2005/8/layout/cycle2"/>
    <dgm:cxn modelId="{45297384-6BFB-4ABC-829B-390336BD6410}" type="presOf" srcId="{D12813BF-2346-4CF5-B706-A9D0D3322213}" destId="{75FF5D05-3DAD-4B3C-B1ED-D090894F8E05}" srcOrd="0" destOrd="0" presId="urn:microsoft.com/office/officeart/2005/8/layout/cycle2"/>
    <dgm:cxn modelId="{8866067B-4CAB-4773-80AB-1C83783777DE}" type="presOf" srcId="{F3FE98CF-C4C7-44B6-A6FA-7B7E83519FAB}" destId="{6E9EF244-F147-4EC7-A971-CBD935074039}" srcOrd="0" destOrd="0" presId="urn:microsoft.com/office/officeart/2005/8/layout/cycle2"/>
    <dgm:cxn modelId="{4A5B2903-A8DD-4B5C-A344-650C2E9D8257}" type="presOf" srcId="{1964C707-53AA-4B59-A1CF-A2BA2E39AA68}" destId="{2D12CCF2-B111-4F3B-A0E4-E3B471EB12A7}" srcOrd="0" destOrd="0" presId="urn:microsoft.com/office/officeart/2005/8/layout/cycle2"/>
    <dgm:cxn modelId="{77A33840-7F56-431B-8615-F1D1E2FB919A}" type="presOf" srcId="{D12813BF-2346-4CF5-B706-A9D0D3322213}" destId="{3E74F918-AB0A-4F8C-B4FD-40603EBD9934}" srcOrd="1" destOrd="0" presId="urn:microsoft.com/office/officeart/2005/8/layout/cycle2"/>
    <dgm:cxn modelId="{B012AE2E-3053-41CB-AB69-351BF56D2E48}" srcId="{D84A0DD9-FFEA-44F7-8B05-B9189EE783B4}" destId="{C45C2833-9524-42C9-8BF1-F7F5541FFED0}" srcOrd="3" destOrd="0" parTransId="{A92E2A2D-48FF-46D7-9427-5D0E981AE3D0}" sibTransId="{D12813BF-2346-4CF5-B706-A9D0D3322213}"/>
    <dgm:cxn modelId="{24DA2B2C-5441-46EB-A7FF-1492DFB75D0E}" type="presParOf" srcId="{D1DBA11E-7353-4222-AD54-4D90C744C72C}" destId="{6E9EF244-F147-4EC7-A971-CBD935074039}" srcOrd="0" destOrd="0" presId="urn:microsoft.com/office/officeart/2005/8/layout/cycle2"/>
    <dgm:cxn modelId="{993434E0-4002-475E-9995-F6FB82E62726}" type="presParOf" srcId="{D1DBA11E-7353-4222-AD54-4D90C744C72C}" destId="{8E6FD6A6-AA1A-480C-A829-99C352DE98DC}" srcOrd="1" destOrd="0" presId="urn:microsoft.com/office/officeart/2005/8/layout/cycle2"/>
    <dgm:cxn modelId="{2A1174B7-9E92-491E-95E8-1B361564C973}" type="presParOf" srcId="{8E6FD6A6-AA1A-480C-A829-99C352DE98DC}" destId="{A7DD6A94-E963-47E7-92FF-D094679BC129}" srcOrd="0" destOrd="0" presId="urn:microsoft.com/office/officeart/2005/8/layout/cycle2"/>
    <dgm:cxn modelId="{76871E26-76D4-4F04-BDA6-0B0470AB8A3F}" type="presParOf" srcId="{D1DBA11E-7353-4222-AD54-4D90C744C72C}" destId="{BA6EA1E9-DAEE-4AE4-A726-20ABC631F1C3}" srcOrd="2" destOrd="0" presId="urn:microsoft.com/office/officeart/2005/8/layout/cycle2"/>
    <dgm:cxn modelId="{F5E6AFCF-284E-4106-B81F-097D08E1C1FB}" type="presParOf" srcId="{D1DBA11E-7353-4222-AD54-4D90C744C72C}" destId="{CE178148-102E-4454-A36F-F16CBD5806E3}" srcOrd="3" destOrd="0" presId="urn:microsoft.com/office/officeart/2005/8/layout/cycle2"/>
    <dgm:cxn modelId="{DFEE8005-9ADD-4D17-B0F8-889F171071F6}" type="presParOf" srcId="{CE178148-102E-4454-A36F-F16CBD5806E3}" destId="{13FBAF83-7747-4F7F-BE05-C4EE18751179}" srcOrd="0" destOrd="0" presId="urn:microsoft.com/office/officeart/2005/8/layout/cycle2"/>
    <dgm:cxn modelId="{0830F545-1166-46B4-B6FA-78D7044B7EEA}" type="presParOf" srcId="{D1DBA11E-7353-4222-AD54-4D90C744C72C}" destId="{7C642163-F1A7-4D67-93F6-FB5271D33ABC}" srcOrd="4" destOrd="0" presId="urn:microsoft.com/office/officeart/2005/8/layout/cycle2"/>
    <dgm:cxn modelId="{B87E8EC6-B403-4DF6-AF39-C24C4F532436}" type="presParOf" srcId="{D1DBA11E-7353-4222-AD54-4D90C744C72C}" destId="{508DE33D-4410-4F11-9EE2-B0D7CBD735E5}" srcOrd="5" destOrd="0" presId="urn:microsoft.com/office/officeart/2005/8/layout/cycle2"/>
    <dgm:cxn modelId="{27868E0E-3917-48DE-BED6-9419BBABF1D5}" type="presParOf" srcId="{508DE33D-4410-4F11-9EE2-B0D7CBD735E5}" destId="{117A46D0-9075-4A1C-9E57-D222845D46C7}" srcOrd="0" destOrd="0" presId="urn:microsoft.com/office/officeart/2005/8/layout/cycle2"/>
    <dgm:cxn modelId="{B4BBCFC2-1203-44AF-9A23-8C2DBE7198C1}" type="presParOf" srcId="{D1DBA11E-7353-4222-AD54-4D90C744C72C}" destId="{F9D49D5D-86D7-4EEB-BE54-1034A8DCA64F}" srcOrd="6" destOrd="0" presId="urn:microsoft.com/office/officeart/2005/8/layout/cycle2"/>
    <dgm:cxn modelId="{7AFB4D26-5B02-4B82-A6DA-5B40F0F64124}" type="presParOf" srcId="{D1DBA11E-7353-4222-AD54-4D90C744C72C}" destId="{75FF5D05-3DAD-4B3C-B1ED-D090894F8E05}" srcOrd="7" destOrd="0" presId="urn:microsoft.com/office/officeart/2005/8/layout/cycle2"/>
    <dgm:cxn modelId="{AA573D32-7063-4D63-9295-5BB0B93C7B6C}" type="presParOf" srcId="{75FF5D05-3DAD-4B3C-B1ED-D090894F8E05}" destId="{3E74F918-AB0A-4F8C-B4FD-40603EBD9934}" srcOrd="0" destOrd="0" presId="urn:microsoft.com/office/officeart/2005/8/layout/cycle2"/>
    <dgm:cxn modelId="{08733032-DE1E-46A4-8B4A-D4DD2808B98F}" type="presParOf" srcId="{D1DBA11E-7353-4222-AD54-4D90C744C72C}" destId="{FEF2F667-464F-4F25-9684-8D58DCED2DDC}" srcOrd="8" destOrd="0" presId="urn:microsoft.com/office/officeart/2005/8/layout/cycle2"/>
    <dgm:cxn modelId="{2FF67049-772A-467B-80F9-E4CFA99BFAC6}" type="presParOf" srcId="{D1DBA11E-7353-4222-AD54-4D90C744C72C}" destId="{2D12CCF2-B111-4F3B-A0E4-E3B471EB12A7}" srcOrd="9" destOrd="0" presId="urn:microsoft.com/office/officeart/2005/8/layout/cycle2"/>
    <dgm:cxn modelId="{261A12C3-AB7F-43C4-B82A-11C29F6D50C6}" type="presParOf" srcId="{2D12CCF2-B111-4F3B-A0E4-E3B471EB12A7}" destId="{BF296757-01FC-468D-B79D-8E03307C898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C351A-9EA2-4C7F-B1F4-6A9EB2D612D3}">
      <dsp:nvSpPr>
        <dsp:cNvPr id="0" name=""/>
        <dsp:cNvSpPr/>
      </dsp:nvSpPr>
      <dsp:spPr>
        <a:xfrm>
          <a:off x="0" y="128034"/>
          <a:ext cx="10363200" cy="134198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школьной службы медиации (примирения)</a:t>
          </a: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«Мы вместе»</a:t>
          </a:r>
          <a:endParaRPr lang="ru-RU" sz="3100" kern="1200" dirty="0">
            <a:solidFill>
              <a:srgbClr val="FF99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511" y="193545"/>
        <a:ext cx="10232178" cy="1210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EF244-F147-4EC7-A971-CBD935074039}">
      <dsp:nvSpPr>
        <dsp:cNvPr id="0" name=""/>
        <dsp:cNvSpPr/>
      </dsp:nvSpPr>
      <dsp:spPr>
        <a:xfrm>
          <a:off x="2816762" y="36742"/>
          <a:ext cx="1498794" cy="14987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</a:t>
          </a:r>
          <a:r>
            <a:rPr lang="ru-RU" sz="1600" b="1" kern="1200" dirty="0" smtClean="0"/>
            <a:t>. Вводная часть (10 минут)</a:t>
          </a:r>
          <a:endParaRPr lang="ru-RU" sz="1600" kern="1200" dirty="0"/>
        </a:p>
      </dsp:txBody>
      <dsp:txXfrm>
        <a:off x="3036255" y="256235"/>
        <a:ext cx="1059808" cy="1059808"/>
      </dsp:txXfrm>
    </dsp:sp>
    <dsp:sp modelId="{8E6FD6A6-AA1A-480C-A829-99C352DE98DC}">
      <dsp:nvSpPr>
        <dsp:cNvPr id="0" name=""/>
        <dsp:cNvSpPr/>
      </dsp:nvSpPr>
      <dsp:spPr>
        <a:xfrm rot="2082326">
          <a:off x="4284155" y="1170380"/>
          <a:ext cx="403994" cy="505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294936" y="1237047"/>
        <a:ext cx="282796" cy="303505"/>
      </dsp:txXfrm>
    </dsp:sp>
    <dsp:sp modelId="{BA6EA1E9-DAEE-4AE4-A726-20ABC631F1C3}">
      <dsp:nvSpPr>
        <dsp:cNvPr id="0" name=""/>
        <dsp:cNvSpPr/>
      </dsp:nvSpPr>
      <dsp:spPr>
        <a:xfrm>
          <a:off x="4675547" y="1324086"/>
          <a:ext cx="1498794" cy="14987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2. Теоретический блок «Что такое конфликт и зачем он нужен?» (15 минут)</a:t>
          </a:r>
          <a:endParaRPr lang="ru-RU" sz="1400" kern="1200" dirty="0"/>
        </a:p>
      </dsp:txBody>
      <dsp:txXfrm>
        <a:off x="4895040" y="1543579"/>
        <a:ext cx="1059808" cy="1059808"/>
      </dsp:txXfrm>
    </dsp:sp>
    <dsp:sp modelId="{CE178148-102E-4454-A36F-F16CBD5806E3}">
      <dsp:nvSpPr>
        <dsp:cNvPr id="0" name=""/>
        <dsp:cNvSpPr/>
      </dsp:nvSpPr>
      <dsp:spPr>
        <a:xfrm rot="6480000">
          <a:off x="4880728" y="2880879"/>
          <a:ext cx="399397" cy="505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4959151" y="2925071"/>
        <a:ext cx="279578" cy="303505"/>
      </dsp:txXfrm>
    </dsp:sp>
    <dsp:sp modelId="{7C642163-F1A7-4D67-93F6-FB5271D33ABC}">
      <dsp:nvSpPr>
        <dsp:cNvPr id="0" name=""/>
        <dsp:cNvSpPr/>
      </dsp:nvSpPr>
      <dsp:spPr>
        <a:xfrm>
          <a:off x="3979525" y="3466221"/>
          <a:ext cx="1498794" cy="14987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3. Практический блок «Смотрим в корень» (20 минут)</a:t>
          </a:r>
          <a:endParaRPr lang="ru-RU" sz="1400" kern="1200" dirty="0"/>
        </a:p>
      </dsp:txBody>
      <dsp:txXfrm>
        <a:off x="4199018" y="3685714"/>
        <a:ext cx="1059808" cy="1059808"/>
      </dsp:txXfrm>
    </dsp:sp>
    <dsp:sp modelId="{508DE33D-4410-4F11-9EE2-B0D7CBD735E5}">
      <dsp:nvSpPr>
        <dsp:cNvPr id="0" name=""/>
        <dsp:cNvSpPr/>
      </dsp:nvSpPr>
      <dsp:spPr>
        <a:xfrm rot="10800000">
          <a:off x="3414341" y="3962697"/>
          <a:ext cx="399397" cy="505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534160" y="4063866"/>
        <a:ext cx="279578" cy="303505"/>
      </dsp:txXfrm>
    </dsp:sp>
    <dsp:sp modelId="{F9D49D5D-86D7-4EEB-BE54-1034A8DCA64F}">
      <dsp:nvSpPr>
        <dsp:cNvPr id="0" name=""/>
        <dsp:cNvSpPr/>
      </dsp:nvSpPr>
      <dsp:spPr>
        <a:xfrm>
          <a:off x="1727151" y="3466221"/>
          <a:ext cx="1498794" cy="14987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4. Практический блок «Стратегии поведения в конфликте» (25 минут)</a:t>
          </a:r>
          <a:endParaRPr lang="ru-RU" sz="1300" kern="1200" dirty="0"/>
        </a:p>
      </dsp:txBody>
      <dsp:txXfrm>
        <a:off x="1946644" y="3685714"/>
        <a:ext cx="1059808" cy="1059808"/>
      </dsp:txXfrm>
    </dsp:sp>
    <dsp:sp modelId="{75FF5D05-3DAD-4B3C-B1ED-D090894F8E05}">
      <dsp:nvSpPr>
        <dsp:cNvPr id="0" name=""/>
        <dsp:cNvSpPr/>
      </dsp:nvSpPr>
      <dsp:spPr>
        <a:xfrm rot="15120000">
          <a:off x="1932332" y="2902380"/>
          <a:ext cx="399397" cy="5058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010755" y="3060526"/>
        <a:ext cx="279578" cy="303505"/>
      </dsp:txXfrm>
    </dsp:sp>
    <dsp:sp modelId="{FEF2F667-464F-4F25-9684-8D58DCED2DDC}">
      <dsp:nvSpPr>
        <dsp:cNvPr id="0" name=""/>
        <dsp:cNvSpPr/>
      </dsp:nvSpPr>
      <dsp:spPr>
        <a:xfrm>
          <a:off x="1031129" y="1324086"/>
          <a:ext cx="1498794" cy="14987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5. Заключительная часть «Я — тренер» (15 минут)</a:t>
          </a:r>
          <a:endParaRPr lang="ru-RU" sz="1400" kern="1200" dirty="0"/>
        </a:p>
      </dsp:txBody>
      <dsp:txXfrm>
        <a:off x="1250622" y="1543579"/>
        <a:ext cx="1059808" cy="1059808"/>
      </dsp:txXfrm>
    </dsp:sp>
    <dsp:sp modelId="{2D12CCF2-B111-4F3B-A0E4-E3B471EB12A7}">
      <dsp:nvSpPr>
        <dsp:cNvPr id="0" name=""/>
        <dsp:cNvSpPr/>
      </dsp:nvSpPr>
      <dsp:spPr>
        <a:xfrm rot="2147373" flipV="1">
          <a:off x="4216562" y="1280764"/>
          <a:ext cx="372330" cy="31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4225354" y="1315618"/>
        <a:ext cx="279204" cy="186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E249-9731-4FEA-8D8C-911CC2EA641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44F2-E108-4AE2-82C7-BA5EB3139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E249-9731-4FEA-8D8C-911CC2EA641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44F2-E108-4AE2-82C7-BA5EB3139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E249-9731-4FEA-8D8C-911CC2EA641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44F2-E108-4AE2-82C7-BA5EB3139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E249-9731-4FEA-8D8C-911CC2EA641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44F2-E108-4AE2-82C7-BA5EB3139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E249-9731-4FEA-8D8C-911CC2EA641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44F2-E108-4AE2-82C7-BA5EB3139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E249-9731-4FEA-8D8C-911CC2EA641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44F2-E108-4AE2-82C7-BA5EB3139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E249-9731-4FEA-8D8C-911CC2EA641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44F2-E108-4AE2-82C7-BA5EB3139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E249-9731-4FEA-8D8C-911CC2EA641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44F2-E108-4AE2-82C7-BA5EB3139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E249-9731-4FEA-8D8C-911CC2EA641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44F2-E108-4AE2-82C7-BA5EB3139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E249-9731-4FEA-8D8C-911CC2EA641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44F2-E108-4AE2-82C7-BA5EB3139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E249-9731-4FEA-8D8C-911CC2EA641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44F2-E108-4AE2-82C7-BA5EB3139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EE249-9731-4FEA-8D8C-911CC2EA641E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44F2-E108-4AE2-82C7-BA5EB3139FD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9631" y="5034280"/>
            <a:ext cx="8534400" cy="1752600"/>
          </a:xfrm>
        </p:spPr>
        <p:txBody>
          <a:bodyPr>
            <a:normAutofit/>
          </a:bodyPr>
          <a:lstStyle/>
          <a:p>
            <a:pPr algn="r"/>
            <a:endParaRPr lang="ru-RU" dirty="0"/>
          </a:p>
          <a:p>
            <a:pPr algn="r">
              <a:lnSpc>
                <a:spcPct val="100000"/>
              </a:lnSpc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Педагог-психолог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ысшей 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квалификационной категории, </a:t>
            </a:r>
          </a:p>
          <a:p>
            <a:pPr algn="r">
              <a:lnSpc>
                <a:spcPct val="100000"/>
              </a:lnSpc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Людмила Владимировна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Ананина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49" name="Рисунок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7" y="300168"/>
            <a:ext cx="1558587" cy="13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1857" y="900333"/>
            <a:ext cx="132376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66942" y="-62878"/>
            <a:ext cx="70197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образования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администрации округа Муром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Муниципальное бюджетное общеобразовательное учреждение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общеобразовательная школа №12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7" y="4386072"/>
            <a:ext cx="4284393" cy="25054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Схема 16"/>
          <p:cNvGraphicFramePr/>
          <p:nvPr/>
        </p:nvGraphicFramePr>
        <p:xfrm>
          <a:off x="914400" y="2130426"/>
          <a:ext cx="103632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Результативность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Ресурсы: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70000"/>
            <a:ext cx="10972800" cy="5486399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9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Маслоу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А.Г. Дальние пределы человеческой психики. - Санкт-Петербург: Питер, 2006. - 432 с.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Разрешение семейных конфликтов. Руководство по международной семейной медиации - М. Межрегиональный центр управленческого и политического консультирования, 2015 - 104 с.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Стандарты восстановительной медиации. \\ Вестник восстановительной юстиции. Концепция и практика восстановительной медиации. Выпуск 7. – М.: Центр «СПР». 2010.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подготовки медиаторов. 5-9 классы: практические занятия,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тренинговые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занятия / авт. – сост. О. А. Уварова. – Волгоград: Учитель, 2014.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Школьная служба примирения: от идеи к действиям // «Педагогическое обозрение» - Ноябрь 2010 № 10 (107) с. 8-9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Шнейдер Л. Б.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Девиантное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поведение детей и подростков. - М.: Академический Проект, 2005 - 336 с.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Российская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Федерация. Законы. Об образовании в Российской Федерации : Федеральный закон № 273-ФЗ : принят Госдумой 21 декабря 2012 года одобрен Советом Федерации 26 декабря 2012 года. –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 http://www.consultant.ru/document/cons_doc_LAW_140174</a:t>
            </a:r>
            <a:endParaRPr lang="ru-RU"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Школьная медиация как действенный инструмент в защите прав детей. Информационно-правовой портал "Гарант". 30 августа 2013 года. (http://www.garant.ru/ia/opinion/shamlikashvili/7/);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.школьные-службы-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примирения.рф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ru-RU" sz="1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672"/>
            <a:ext cx="10515600" cy="5206291"/>
          </a:xfrm>
        </p:spPr>
        <p:txBody>
          <a:bodyPr>
            <a:normAutofit/>
          </a:bodyPr>
          <a:lstStyle/>
          <a:p>
            <a:pPr marR="3937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МБОУ «Основная общеобразовательная школа №12» в 2025-2026 учебном году обучается в 3 зданиях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686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учащихся в 30 классах, из них: 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937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дети из семей  участников СВО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обучающихся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937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дети с ОВЗ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58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обучающихся в классах ЗПР (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-9 класс);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937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дети-инвалиды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обучающихся; 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937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воспитанники детского дома 2 человек;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937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дети, находящиеся под опекой и в приемных семьях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937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дети «группы риска»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человек;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937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находятся в социальном опасном положении</a:t>
            </a:r>
          </a:p>
          <a:p>
            <a:pPr marR="3937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возникновения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практики</a:t>
            </a:r>
            <a:r>
              <a:rPr lang="ru-RU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 школе атмосферы добра и справедливости, предупреждение агрессивного поведения учащихся, содействие в профилактике правонарушений. </a:t>
            </a:r>
            <a:r>
              <a:rPr lang="ru-RU" sz="3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культуру	общения	и	поведения	всех участников образовательного процесса.</a:t>
            </a:r>
          </a:p>
          <a:p>
            <a:pPr marL="0" lvl="0" indent="0" algn="just">
              <a:buNone/>
            </a:pP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к работе школьной службы медиации обучающихся школы.</a:t>
            </a:r>
          </a:p>
          <a:p>
            <a:pPr marL="0" lvl="0" indent="0" algn="just">
              <a:buNone/>
            </a:pPr>
            <a:r>
              <a:rPr lang="ru-RU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примирительные мероприятия по возникающим конфликтам в школе.</a:t>
            </a:r>
          </a:p>
          <a:p>
            <a:pPr marL="0" indent="0" algn="just">
              <a:buNone/>
            </a:pPr>
            <a:endParaRPr lang="ru-RU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9765"/>
            <a:ext cx="10515600" cy="170282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Ядро практики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3816"/>
            <a:ext cx="10515600" cy="5349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Срок реализации программы: 1 год.</a:t>
            </a:r>
          </a:p>
          <a:p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Формы проведения занятий: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предварительные встречи по подготовке приема может быть индивидуальной, парной и общей групповой.</a:t>
            </a:r>
          </a:p>
          <a:p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Участие в программе возможно только с добровольного согласия участника.</a:t>
            </a:r>
          </a:p>
          <a:p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Режим занятий: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в зависимости от сложности ситуации и возрастных особенностей детей – от 1,5 до 3 часов с перерывом (2-4 урока).  </a:t>
            </a:r>
          </a:p>
          <a:p>
            <a:pPr marL="0" indent="0">
              <a:buNone/>
            </a:pP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6" y="3319272"/>
            <a:ext cx="2238146" cy="3292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661" y="3159760"/>
            <a:ext cx="3474217" cy="34518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816" y="3462761"/>
            <a:ext cx="4115922" cy="2712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-102066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IV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Практическая значимость.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3569208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занятие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«Конфликты в нашей жизни»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Члены школьной службы медиации (подростки 8-9 класс).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Подготовить подростков-медиаторов к проведению аналогичных занятий со сверстниками.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 час 30 минут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Объект 3"/>
          <p:cNvGraphicFramePr/>
          <p:nvPr/>
        </p:nvGraphicFramePr>
        <p:xfrm>
          <a:off x="4443984" y="1600201"/>
          <a:ext cx="7205472" cy="4965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44568" y="1061812"/>
            <a:ext cx="672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занятия для будущих тренеров:</a:t>
            </a:r>
            <a:br>
              <a:rPr lang="ru-RU" sz="28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Айсберг как структура конфликта . Конфликты на работе [Искусство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68" y="274638"/>
            <a:ext cx="7955280" cy="634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 </a:t>
            </a:r>
            <a:r>
              <a:rPr lang="ru-RU" dirty="0">
                <a:solidFill>
                  <a:schemeClr val="tx1"/>
                </a:solidFill>
                <a:effectLst/>
              </a:rPr>
              <a:t>Практический блок «Стратегии поведения в конфликте»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Теория </a:t>
            </a:r>
            <a:r>
              <a:rPr lang="ru-RU" b="1" dirty="0">
                <a:solidFill>
                  <a:schemeClr val="tx1"/>
                </a:solidFill>
              </a:rPr>
              <a:t>«Пять стратегий</a:t>
            </a:r>
            <a:r>
              <a:rPr lang="ru-RU" b="1" dirty="0" smtClean="0">
                <a:solidFill>
                  <a:schemeClr val="tx1"/>
                </a:solidFill>
              </a:rPr>
              <a:t>» </a:t>
            </a:r>
            <a:r>
              <a:rPr lang="ru-RU" b="1" dirty="0">
                <a:solidFill>
                  <a:schemeClr val="tx1"/>
                </a:solidFill>
              </a:rPr>
              <a:t>(в адаптированной для подростков форме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b="1" dirty="0"/>
              <a:t>:</a:t>
            </a:r>
            <a:r>
              <a:rPr lang="ru-RU" dirty="0"/>
              <a:t> Познакомить с моделью Томаса-</a:t>
            </a:r>
            <a:r>
              <a:rPr lang="ru-RU" dirty="0" err="1"/>
              <a:t>Киллмена</a:t>
            </a:r>
            <a:r>
              <a:rPr lang="ru-RU" dirty="0"/>
              <a:t> и отработать ее на практике.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Соперничество </a:t>
            </a:r>
            <a:r>
              <a:rPr lang="ru-RU" b="1" dirty="0">
                <a:solidFill>
                  <a:schemeClr val="tx1"/>
                </a:solidFill>
              </a:rPr>
              <a:t>(Акула)</a:t>
            </a:r>
            <a:r>
              <a:rPr lang="ru-RU" dirty="0">
                <a:solidFill>
                  <a:schemeClr val="tx1"/>
                </a:solidFill>
              </a:rPr>
              <a:t> — «Я выиграю, ты проиграешь». Ценю свои интересы выше чужих.</a:t>
            </a:r>
          </a:p>
          <a:p>
            <a:r>
              <a:rPr lang="ru-RU" b="1" dirty="0">
                <a:solidFill>
                  <a:schemeClr val="tx1"/>
                </a:solidFill>
              </a:rPr>
              <a:t>Приспособление (Плюшевый мишка)</a:t>
            </a:r>
            <a:r>
              <a:rPr lang="ru-RU" dirty="0">
                <a:solidFill>
                  <a:schemeClr val="tx1"/>
                </a:solidFill>
              </a:rPr>
              <a:t> — «Ты выиграешь, я проиграю». Ценю отношения выше своих интересов.</a:t>
            </a:r>
          </a:p>
          <a:p>
            <a:r>
              <a:rPr lang="ru-RU" b="1" dirty="0">
                <a:solidFill>
                  <a:schemeClr val="tx1"/>
                </a:solidFill>
              </a:rPr>
              <a:t>Компромисс (Лиса)</a:t>
            </a:r>
            <a:r>
              <a:rPr lang="ru-RU" dirty="0">
                <a:solidFill>
                  <a:schemeClr val="tx1"/>
                </a:solidFill>
              </a:rPr>
              <a:t> — «Оба чуть-</a:t>
            </a:r>
            <a:r>
              <a:rPr lang="ru-RU" dirty="0" err="1">
                <a:solidFill>
                  <a:schemeClr val="tx1"/>
                </a:solidFill>
              </a:rPr>
              <a:t>чуримся</a:t>
            </a:r>
            <a:r>
              <a:rPr lang="ru-RU" dirty="0">
                <a:solidFill>
                  <a:schemeClr val="tx1"/>
                </a:solidFill>
              </a:rPr>
              <a:t>». Ищем решение, которое частично устраивает всех.</a:t>
            </a:r>
          </a:p>
          <a:p>
            <a:r>
              <a:rPr lang="ru-RU" b="1" dirty="0">
                <a:solidFill>
                  <a:schemeClr val="tx1"/>
                </a:solidFill>
              </a:rPr>
              <a:t>Избегание (Черепаха)</a:t>
            </a:r>
            <a:r>
              <a:rPr lang="ru-RU" dirty="0">
                <a:solidFill>
                  <a:schemeClr val="tx1"/>
                </a:solidFill>
              </a:rPr>
              <a:t> — «Никто не выиграет». Ухожу от конфликта.</a:t>
            </a:r>
          </a:p>
          <a:p>
            <a:r>
              <a:rPr lang="ru-RU" b="1" dirty="0">
                <a:solidFill>
                  <a:schemeClr val="tx1"/>
                </a:solidFill>
              </a:rPr>
              <a:t>Сотрудничество (Сова)</a:t>
            </a:r>
            <a:r>
              <a:rPr lang="ru-RU" dirty="0">
                <a:solidFill>
                  <a:schemeClr val="tx1"/>
                </a:solidFill>
              </a:rPr>
              <a:t> — «Мы оба выиграем». Ищем решение, полностью устраивающее всех. Это самая сложная, но и самая эффективная стратегия.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Упражнение «Какой я зверь?»: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49" y="4464907"/>
            <a:ext cx="2649062" cy="22673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" y="1644983"/>
            <a:ext cx="3103880" cy="25925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032" y="4208812"/>
            <a:ext cx="3468625" cy="2561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0" y="2315924"/>
            <a:ext cx="3002280" cy="28896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032" y="1417638"/>
            <a:ext cx="2670049" cy="262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Заключительная часть «Я — тренер»</a:t>
            </a:r>
            <a:r>
              <a:rPr lang="ru-RU" dirty="0">
                <a:effectLst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Рефлексия в круге:</a:t>
            </a:r>
            <a:r>
              <a:rPr lang="ru-RU" dirty="0"/>
              <a:t> «Что из сегодняшнего занятия было для вас самым ценным? Что вы возьмете на вооружение, когда будете сами проводить такое занятие?»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09" y="3182112"/>
            <a:ext cx="5248656" cy="357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486</Words>
  <Application>Microsoft Office PowerPoint</Application>
  <PresentationFormat>Широкоэкранный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La mente</vt:lpstr>
      <vt:lpstr>Презентация PowerPoint</vt:lpstr>
      <vt:lpstr>Условия возникновения практики </vt:lpstr>
      <vt:lpstr>  Актуальность практики </vt:lpstr>
      <vt:lpstr>Ядро практики   </vt:lpstr>
      <vt:lpstr>IV Практическая значимость.</vt:lpstr>
      <vt:lpstr>Презентация PowerPoint</vt:lpstr>
      <vt:lpstr> Практический блок «Стратегии поведения в конфликте»</vt:lpstr>
      <vt:lpstr>Упражнение «Какой я зверь?»:</vt:lpstr>
      <vt:lpstr>Заключительная часть «Я — тренер» </vt:lpstr>
      <vt:lpstr>Результативность</vt:lpstr>
      <vt:lpstr>Ресурсы: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поддержка обучающихся, вовлеченных в буллинг в роли жертвы</dc:title>
  <dc:creator>Имя Фамилия</dc:creator>
  <cp:lastModifiedBy>Owner</cp:lastModifiedBy>
  <cp:revision>39</cp:revision>
  <dcterms:created xsi:type="dcterms:W3CDTF">2022-12-15T07:12:00Z</dcterms:created>
  <dcterms:modified xsi:type="dcterms:W3CDTF">2025-10-22T15:39:44Z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00674D9841424D4886CAF6FC273EC073_12</vt:lpwstr>
  </property>
  <property fmtid="{D5CDD505-2E9C-101B-9397-08002B2CF9AE}" pid="3" name="KSOProductBuildVer">
    <vt:lpwstr>1049-12.2.0.22549</vt:lpwstr>
  </property>
</Properties>
</file>