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02" r:id="rId3"/>
    <p:sldId id="264" r:id="rId4"/>
    <p:sldId id="299" r:id="rId5"/>
    <p:sldId id="272" r:id="rId6"/>
    <p:sldId id="276" r:id="rId7"/>
    <p:sldId id="266" r:id="rId8"/>
    <p:sldId id="261" r:id="rId9"/>
    <p:sldId id="280" r:id="rId10"/>
    <p:sldId id="293" r:id="rId11"/>
    <p:sldId id="298" r:id="rId12"/>
    <p:sldId id="300" r:id="rId13"/>
    <p:sldId id="303" r:id="rId14"/>
    <p:sldId id="304" r:id="rId15"/>
    <p:sldId id="305" r:id="rId16"/>
    <p:sldId id="306" r:id="rId17"/>
    <p:sldId id="307" r:id="rId18"/>
    <p:sldId id="301" r:id="rId19"/>
    <p:sldId id="295" r:id="rId20"/>
  </p:sldIdLst>
  <p:sldSz cx="9144000" cy="5143500" type="screen16x9"/>
  <p:notesSz cx="66690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193A85"/>
    <a:srgbClr val="1E377B"/>
    <a:srgbClr val="0073B2"/>
    <a:srgbClr val="01B4B9"/>
    <a:srgbClr val="BD4336"/>
    <a:srgbClr val="004AAD"/>
    <a:srgbClr val="0088B6"/>
    <a:srgbClr val="009CB5"/>
    <a:srgbClr val="005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8" d="100"/>
          <a:sy n="68" d="100"/>
        </p:scale>
        <p:origin x="-102" y="-1020"/>
      </p:cViewPr>
      <p:guideLst>
        <p:guide orient="horz" pos="2641"/>
        <p:guide pos="4898"/>
        <p:guide pos="37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1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06004190773955"/>
          <c:y val="0.2464457290962194"/>
          <c:w val="0.46465027435077955"/>
          <c:h val="0.712024181901744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Качество образовательных программ </c:v>
                </c:pt>
                <c:pt idx="1">
                  <c:v>Качество реализации АООП </c:v>
                </c:pt>
                <c:pt idx="2">
                  <c:v>Обеспечение здоровья, безопасности и качества услуг по присмотру и уходу</c:v>
                </c:pt>
                <c:pt idx="3">
                  <c:v>Повышение качества управления в ДОО</c:v>
                </c:pt>
                <c:pt idx="4">
                  <c:v>Средний результат по региону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78</c:v>
                </c:pt>
                <c:pt idx="1">
                  <c:v>55</c:v>
                </c:pt>
                <c:pt idx="2">
                  <c:v>79</c:v>
                </c:pt>
                <c:pt idx="3">
                  <c:v>69</c:v>
                </c:pt>
                <c:pt idx="4">
                  <c:v>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2022/2023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Качество образовательных программ </c:v>
                </c:pt>
                <c:pt idx="1">
                  <c:v>Качество реализации АООП </c:v>
                </c:pt>
                <c:pt idx="2">
                  <c:v>Обеспечение здоровья, безопасности и качества услуг по присмотру и уходу</c:v>
                </c:pt>
                <c:pt idx="3">
                  <c:v>Повышение качества управления в ДОО</c:v>
                </c:pt>
                <c:pt idx="4">
                  <c:v>Средний результат по региону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88.1</c:v>
                </c:pt>
                <c:pt idx="1">
                  <c:v>72.599999999999994</c:v>
                </c:pt>
                <c:pt idx="2">
                  <c:v>84.4</c:v>
                </c:pt>
                <c:pt idx="3">
                  <c:v>77.099999999999994</c:v>
                </c:pt>
                <c:pt idx="4">
                  <c:v>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3597312"/>
        <c:axId val="223598848"/>
      </c:barChart>
      <c:catAx>
        <c:axId val="223597312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3598848"/>
        <c:crosses val="autoZero"/>
        <c:auto val="1"/>
        <c:lblAlgn val="ctr"/>
        <c:lblOffset val="100"/>
        <c:noMultiLvlLbl val="0"/>
      </c:catAx>
      <c:valAx>
        <c:axId val="22359884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235973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0456792107505523"/>
          <c:y val="8.6876675914617951E-2"/>
          <c:w val="0.23657313538838678"/>
          <c:h val="0.15583509075050581"/>
        </c:manualLayout>
      </c:layout>
      <c:overlay val="0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400582535984814E-2"/>
          <c:y val="0.40862012115661589"/>
          <c:w val="0.89967914561388895"/>
          <c:h val="0.369684423625037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100 баллов</c:v>
                </c:pt>
                <c:pt idx="1">
                  <c:v>200 баллов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100 баллов</c:v>
                </c:pt>
                <c:pt idx="1">
                  <c:v>200 баллов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47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5153408"/>
        <c:axId val="225154944"/>
      </c:barChart>
      <c:catAx>
        <c:axId val="2251534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 Black" pitchFamily="34" charset="0"/>
              </a:defRPr>
            </a:pPr>
            <a:endParaRPr lang="ru-RU"/>
          </a:p>
        </c:txPr>
        <c:crossAx val="225154944"/>
        <c:crosses val="autoZero"/>
        <c:auto val="1"/>
        <c:lblAlgn val="ctr"/>
        <c:lblOffset val="100"/>
        <c:noMultiLvlLbl val="0"/>
      </c:catAx>
      <c:valAx>
        <c:axId val="225154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153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2529586393705849"/>
          <c:y val="0.20297653250326309"/>
          <c:w val="0.33309288404144394"/>
          <c:h val="0.35062654829540046"/>
        </c:manualLayout>
      </c:layout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655008152034498"/>
          <c:y val="1.3285847999922804E-2"/>
          <c:w val="0.54672249250524096"/>
          <c:h val="0.9088031723210179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Обществознание </c:v>
                </c:pt>
                <c:pt idx="1">
                  <c:v>Математика проф.</c:v>
                </c:pt>
                <c:pt idx="2">
                  <c:v>Биология </c:v>
                </c:pt>
                <c:pt idx="3">
                  <c:v>Физика </c:v>
                </c:pt>
                <c:pt idx="4">
                  <c:v>История </c:v>
                </c:pt>
                <c:pt idx="5">
                  <c:v>Химия </c:v>
                </c:pt>
                <c:pt idx="6">
                  <c:v>Информатика и ИКТ </c:v>
                </c:pt>
                <c:pt idx="7">
                  <c:v>Английский язык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49.3</c:v>
                </c:pt>
                <c:pt idx="1">
                  <c:v>53.2</c:v>
                </c:pt>
                <c:pt idx="2">
                  <c:v>20</c:v>
                </c:pt>
                <c:pt idx="3">
                  <c:v>17</c:v>
                </c:pt>
                <c:pt idx="4">
                  <c:v>15.8</c:v>
                </c:pt>
                <c:pt idx="5">
                  <c:v>15.5</c:v>
                </c:pt>
                <c:pt idx="6">
                  <c:v>14.4</c:v>
                </c:pt>
                <c:pt idx="7">
                  <c:v>12.3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Обществознание </c:v>
                </c:pt>
                <c:pt idx="1">
                  <c:v>Математика проф.</c:v>
                </c:pt>
                <c:pt idx="2">
                  <c:v>Биология </c:v>
                </c:pt>
                <c:pt idx="3">
                  <c:v>Физика </c:v>
                </c:pt>
                <c:pt idx="4">
                  <c:v>История </c:v>
                </c:pt>
                <c:pt idx="5">
                  <c:v>Химия </c:v>
                </c:pt>
                <c:pt idx="6">
                  <c:v>Информатика и ИКТ </c:v>
                </c:pt>
                <c:pt idx="7">
                  <c:v>Английский язык 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45.7</c:v>
                </c:pt>
                <c:pt idx="1">
                  <c:v>44.6</c:v>
                </c:pt>
                <c:pt idx="2">
                  <c:v>17.3</c:v>
                </c:pt>
                <c:pt idx="3">
                  <c:v>14.7</c:v>
                </c:pt>
                <c:pt idx="4">
                  <c:v>14.2</c:v>
                </c:pt>
                <c:pt idx="5">
                  <c:v>12.7</c:v>
                </c:pt>
                <c:pt idx="6">
                  <c:v>15</c:v>
                </c:pt>
                <c:pt idx="7">
                  <c:v>11.4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Обществознание </c:v>
                </c:pt>
                <c:pt idx="1">
                  <c:v>Математика проф.</c:v>
                </c:pt>
                <c:pt idx="2">
                  <c:v>Биология </c:v>
                </c:pt>
                <c:pt idx="3">
                  <c:v>Физика </c:v>
                </c:pt>
                <c:pt idx="4">
                  <c:v>История </c:v>
                </c:pt>
                <c:pt idx="5">
                  <c:v>Химия </c:v>
                </c:pt>
                <c:pt idx="6">
                  <c:v>Информатика и ИКТ </c:v>
                </c:pt>
                <c:pt idx="7">
                  <c:v>Английский язык 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64.5</c:v>
                </c:pt>
                <c:pt idx="1">
                  <c:v>43.4</c:v>
                </c:pt>
                <c:pt idx="2">
                  <c:v>17.3</c:v>
                </c:pt>
                <c:pt idx="3">
                  <c:v>12.6</c:v>
                </c:pt>
                <c:pt idx="4">
                  <c:v>13.8</c:v>
                </c:pt>
                <c:pt idx="5">
                  <c:v>12.9</c:v>
                </c:pt>
                <c:pt idx="6">
                  <c:v>18.8</c:v>
                </c:pt>
                <c:pt idx="7">
                  <c:v>12.6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4368128"/>
        <c:axId val="224369664"/>
      </c:barChart>
      <c:catAx>
        <c:axId val="224368128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369664"/>
        <c:crosses val="autoZero"/>
        <c:auto val="1"/>
        <c:lblAlgn val="ctr"/>
        <c:lblOffset val="100"/>
        <c:noMultiLvlLbl val="0"/>
      </c:catAx>
      <c:valAx>
        <c:axId val="22436966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243681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870812101385293"/>
          <c:y val="0.63136858468185719"/>
          <c:w val="0.12751759929001541"/>
          <c:h val="0.19901999343148266"/>
        </c:manualLayout>
      </c:layout>
      <c:overlay val="0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20270041771401E-2"/>
          <c:y val="0.23168899222815523"/>
          <c:w val="0.67851170658481019"/>
          <c:h val="0.49672304115179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Обществознание</c:v>
                </c:pt>
                <c:pt idx="2">
                  <c:v>Физика</c:v>
                </c:pt>
                <c:pt idx="3">
                  <c:v>Информатика и ИКТ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55.9</c:v>
                </c:pt>
                <c:pt idx="1">
                  <c:v>59.9</c:v>
                </c:pt>
                <c:pt idx="2">
                  <c:v>55.5</c:v>
                </c:pt>
                <c:pt idx="3">
                  <c:v>62.5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9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Обществознание</c:v>
                </c:pt>
                <c:pt idx="2">
                  <c:v>Физика</c:v>
                </c:pt>
                <c:pt idx="3">
                  <c:v>Информатика и ИКТ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58.4</c:v>
                </c:pt>
                <c:pt idx="1">
                  <c:v>62.6</c:v>
                </c:pt>
                <c:pt idx="2">
                  <c:v>51.8</c:v>
                </c:pt>
                <c:pt idx="3">
                  <c:v>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9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Обществознание</c:v>
                </c:pt>
                <c:pt idx="2">
                  <c:v>Физика</c:v>
                </c:pt>
                <c:pt idx="3">
                  <c:v>Информатика и ИКТ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56.2</c:v>
                </c:pt>
                <c:pt idx="1">
                  <c:v>61.6</c:v>
                </c:pt>
                <c:pt idx="2">
                  <c:v>54.5</c:v>
                </c:pt>
                <c:pt idx="3">
                  <c:v>56.9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4531968"/>
        <c:axId val="224533504"/>
      </c:barChart>
      <c:catAx>
        <c:axId val="2245319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533504"/>
        <c:crosses val="autoZero"/>
        <c:auto val="1"/>
        <c:lblAlgn val="ctr"/>
        <c:lblOffset val="100"/>
        <c:noMultiLvlLbl val="0"/>
      </c:catAx>
      <c:valAx>
        <c:axId val="224533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5319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5123811703752953E-2"/>
          <c:y val="7.9882617510423096E-2"/>
          <c:w val="0.20333415207540226"/>
          <c:h val="0.26591330108478317"/>
        </c:manualLayout>
      </c:layout>
      <c:overlay val="0"/>
      <c:txPr>
        <a:bodyPr/>
        <a:lstStyle/>
        <a:p>
          <a:pPr>
            <a:defRPr sz="8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141183041425602"/>
          <c:y val="5.4790547584920461E-2"/>
          <c:w val="0.6191261600415553"/>
          <c:h val="0.681202205870640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77.5</c:v>
                </c:pt>
                <c:pt idx="1">
                  <c:v>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73B2"/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76</c:v>
                </c:pt>
                <c:pt idx="1">
                  <c:v>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4832128"/>
        <c:axId val="224842112"/>
      </c:barChart>
      <c:catAx>
        <c:axId val="2248321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842112"/>
        <c:crosses val="autoZero"/>
        <c:auto val="1"/>
        <c:lblAlgn val="ctr"/>
        <c:lblOffset val="100"/>
        <c:noMultiLvlLbl val="0"/>
      </c:catAx>
      <c:valAx>
        <c:axId val="224842112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248321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8009360658459139E-2"/>
          <c:y val="0.18602515901836783"/>
          <c:w val="0.17491728184411412"/>
          <c:h val="0.37230905202613906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024428658253658"/>
          <c:y val="9.4965440922865643E-2"/>
          <c:w val="0.49410719070430081"/>
          <c:h val="0.893759746165786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7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</c:v>
                </c:pt>
                <c:pt idx="1">
                  <c:v>28.9</c:v>
                </c:pt>
                <c:pt idx="2">
                  <c:v>21</c:v>
                </c:pt>
                <c:pt idx="3">
                  <c:v>8.9</c:v>
                </c:pt>
                <c:pt idx="4">
                  <c:v>10</c:v>
                </c:pt>
                <c:pt idx="5">
                  <c:v>5.2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7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27</c:v>
                </c:pt>
                <c:pt idx="1">
                  <c:v>23</c:v>
                </c:pt>
                <c:pt idx="2">
                  <c:v>19</c:v>
                </c:pt>
                <c:pt idx="3">
                  <c:v>12</c:v>
                </c:pt>
                <c:pt idx="4">
                  <c:v>12</c:v>
                </c:pt>
                <c:pt idx="5">
                  <c:v>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E377B"/>
            </a:solidFill>
          </c:spPr>
          <c:invertIfNegative val="0"/>
          <c:dLbls>
            <c:txPr>
              <a:bodyPr/>
              <a:lstStyle/>
              <a:p>
                <a:pPr>
                  <a:defRPr sz="7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социально-гуманитарная</c:v>
                </c:pt>
                <c:pt idx="1">
                  <c:v>художественная</c:v>
                </c:pt>
                <c:pt idx="2">
                  <c:v>физкультурно-спортивная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27.8</c:v>
                </c:pt>
                <c:pt idx="1">
                  <c:v>24.4</c:v>
                </c:pt>
                <c:pt idx="2">
                  <c:v>20</c:v>
                </c:pt>
                <c:pt idx="3">
                  <c:v>10</c:v>
                </c:pt>
                <c:pt idx="4">
                  <c:v>10.4</c:v>
                </c:pt>
                <c:pt idx="5">
                  <c:v>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4946048"/>
        <c:axId val="224947584"/>
      </c:barChart>
      <c:catAx>
        <c:axId val="224946048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947584"/>
        <c:crosses val="autoZero"/>
        <c:auto val="1"/>
        <c:lblAlgn val="ctr"/>
        <c:lblOffset val="100"/>
        <c:noMultiLvlLbl val="0"/>
      </c:catAx>
      <c:valAx>
        <c:axId val="22494758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249460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2466648933652531"/>
          <c:y val="0.55246583265603078"/>
          <c:w val="0.12876771861949979"/>
          <c:h val="0.28663726041577425"/>
        </c:manualLayout>
      </c:layout>
      <c:overlay val="0"/>
      <c:txPr>
        <a:bodyPr/>
        <a:lstStyle/>
        <a:p>
          <a:pPr>
            <a:defRPr sz="8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09130817198279E-2"/>
          <c:y val="0.21891927997965946"/>
          <c:w val="0.91068869010204057"/>
          <c:h val="0.5355865930615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8215021153448287E-2"/>
                  <c:y val="3.64865466632765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3225317301724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876287018534503E-2"/>
                  <c:y val="2.73649099974574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колледжи</c:v>
                </c:pt>
                <c:pt idx="1">
                  <c:v>площадки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</c:v>
                </c:pt>
                <c:pt idx="1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9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колледжи</c:v>
                </c:pt>
                <c:pt idx="1">
                  <c:v>площадки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</c:v>
                </c:pt>
                <c:pt idx="1">
                  <c:v>69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E377B"/>
            </a:solidFill>
          </c:spPr>
          <c:invertIfNegative val="0"/>
          <c:dLbls>
            <c:txPr>
              <a:bodyPr/>
              <a:lstStyle/>
              <a:p>
                <a:pPr>
                  <a:defRPr sz="900" b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колледжи</c:v>
                </c:pt>
                <c:pt idx="1">
                  <c:v>площадки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25</c:v>
                </c:pt>
                <c:pt idx="1">
                  <c:v>91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5036160"/>
        <c:axId val="225037696"/>
      </c:barChart>
      <c:catAx>
        <c:axId val="225036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5037696"/>
        <c:crosses val="autoZero"/>
        <c:auto val="1"/>
        <c:lblAlgn val="ctr"/>
        <c:lblOffset val="100"/>
        <c:noMultiLvlLbl val="0"/>
      </c:catAx>
      <c:valAx>
        <c:axId val="225037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036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9.3206505797775487E-3"/>
          <c:y val="0.18177338981565674"/>
          <c:w val="0.42520426707504427"/>
          <c:h val="0.32631757373083564"/>
        </c:manualLayout>
      </c:layout>
      <c:overlay val="0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296404290976747E-2"/>
          <c:y val="2.4158104330673089E-2"/>
          <c:w val="0.86540719141804656"/>
          <c:h val="0.770739589901912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1B4B9"/>
              </a:solidFill>
            </c:spPr>
          </c:dPt>
          <c:dPt>
            <c:idx val="1"/>
            <c:invertIfNegative val="0"/>
            <c:bubble3D val="0"/>
            <c:spPr>
              <a:solidFill>
                <a:srgbClr val="1E377B"/>
              </a:solidFill>
            </c:spPr>
          </c:dPt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2021/2022</c:v>
                </c:pt>
                <c:pt idx="1">
                  <c:v>2022/2023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7.04</c:v>
                </c:pt>
                <c:pt idx="1">
                  <c:v>10.63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5655040"/>
        <c:axId val="225658752"/>
      </c:barChart>
      <c:catAx>
        <c:axId val="2256550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5658752"/>
        <c:crosses val="autoZero"/>
        <c:auto val="1"/>
        <c:lblAlgn val="ctr"/>
        <c:lblOffset val="100"/>
        <c:noMultiLvlLbl val="0"/>
      </c:catAx>
      <c:valAx>
        <c:axId val="225658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655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279448076099821E-2"/>
          <c:y val="0.22591705852603486"/>
          <c:w val="0.92429813679752226"/>
          <c:h val="0.60301023317874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ДЭ</c:v>
                </c:pt>
                <c:pt idx="1">
                  <c:v>ГИА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1676</c:v>
                </c:pt>
                <c:pt idx="1">
                  <c:v>970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dLbl>
              <c:idx val="0"/>
              <c:layout>
                <c:manualLayout>
                  <c:x val="-4.557261996992207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ДЭ</c:v>
                </c:pt>
                <c:pt idx="1">
                  <c:v>ГИА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2449</c:v>
                </c:pt>
                <c:pt idx="1">
                  <c:v>1712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E377B"/>
            </a:solidFill>
          </c:spPr>
          <c:invertIfNegative val="0"/>
          <c:dLbls>
            <c:txPr>
              <a:bodyPr/>
              <a:lstStyle/>
              <a:p>
                <a:pPr>
                  <a:defRPr sz="9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ДЭ</c:v>
                </c:pt>
                <c:pt idx="1">
                  <c:v>ГИА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2738</c:v>
                </c:pt>
                <c:pt idx="1">
                  <c:v>2646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5972608"/>
        <c:axId val="225974144"/>
      </c:barChart>
      <c:catAx>
        <c:axId val="2259726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5974144"/>
        <c:crosses val="autoZero"/>
        <c:auto val="1"/>
        <c:lblAlgn val="ctr"/>
        <c:lblOffset val="100"/>
        <c:noMultiLvlLbl val="0"/>
      </c:catAx>
      <c:valAx>
        <c:axId val="2259741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9726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4741292848579404"/>
          <c:y val="0.19815350844156543"/>
          <c:w val="0.45258707151420591"/>
          <c:h val="0.10898120151076582"/>
        </c:manualLayout>
      </c:layout>
      <c:overlay val="0"/>
      <c:txPr>
        <a:bodyPr/>
        <a:lstStyle/>
        <a:p>
          <a:pPr>
            <a:defRPr sz="9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776786082367978"/>
          <c:y val="0.14023275085221987"/>
          <c:w val="0.55593471300380648"/>
          <c:h val="0.781909987219721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1B4BB"/>
            </a:solidFill>
          </c:spPr>
          <c:explosion val="20"/>
          <c:dPt>
            <c:idx val="0"/>
            <c:bubble3D val="0"/>
            <c:spPr>
              <a:solidFill>
                <a:srgbClr val="BD4336"/>
              </a:solidFill>
            </c:spPr>
          </c:dPt>
          <c:dPt>
            <c:idx val="1"/>
            <c:bubble3D val="0"/>
            <c:spPr>
              <a:solidFill>
                <a:srgbClr val="1E377B"/>
              </a:solidFill>
            </c:spPr>
          </c:dPt>
          <c:dPt>
            <c:idx val="2"/>
            <c:bubble3D val="0"/>
            <c:spPr>
              <a:solidFill>
                <a:srgbClr val="01B4B9"/>
              </a:solidFill>
            </c:spPr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1.4554787455862125E-2"/>
                  <c:y val="8.7031068522298687E-3"/>
                </c:manualLayout>
              </c:layout>
              <c:spPr>
                <a:solidFill>
                  <a:srgbClr val="BD4336"/>
                </a:solidFill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07468163286809E-2"/>
                  <c:y val="2.8226081066405537E-2"/>
                </c:manualLayout>
              </c:layout>
              <c:spPr>
                <a:solidFill>
                  <a:schemeClr val="bg1">
                    <a:lumMod val="50000"/>
                  </a:schemeClr>
                </a:solidFill>
              </c:spPr>
              <c:txPr>
                <a:bodyPr/>
                <a:lstStyle/>
                <a:p>
                  <a:pPr>
                    <a:defRPr sz="11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Высокий</c:v>
                </c:pt>
                <c:pt idx="1">
                  <c:v>Средний</c:v>
                </c:pt>
                <c:pt idx="2">
                  <c:v>Базовый</c:v>
                </c:pt>
                <c:pt idx="3">
                  <c:v>Ниже базового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57.4</c:v>
                </c:pt>
                <c:pt idx="2">
                  <c:v>36.4</c:v>
                </c:pt>
                <c:pt idx="3">
                  <c:v>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1.5674875824852209E-2"/>
          <c:y val="0.38364860746425877"/>
          <c:w val="0.2641280542792116"/>
          <c:h val="0.51390287192216566"/>
        </c:manualLayout>
      </c:layout>
      <c:overlay val="0"/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135071575779435"/>
          <c:w val="0.98605254884124371"/>
          <c:h val="0.609396774044901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1B4B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B6-4554-918D-E40D52B26A80}"/>
              </c:ext>
            </c:extLst>
          </c:dPt>
          <c:dPt>
            <c:idx val="1"/>
            <c:invertIfNegative val="0"/>
            <c:bubble3D val="0"/>
            <c:spPr>
              <a:solidFill>
                <a:srgbClr val="005FA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1B6-4554-918D-E40D52B26A80}"/>
              </c:ext>
            </c:extLst>
          </c:dPt>
          <c:dLbls>
            <c:txPr>
              <a:bodyPr rot="0" vert="horz"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Лист1!$C$4:$D$4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Лист1!$C$5:$D$5</c:f>
              <c:numCache>
                <c:formatCode>General</c:formatCode>
                <c:ptCount val="2"/>
                <c:pt idx="0">
                  <c:v>94</c:v>
                </c:pt>
                <c:pt idx="1">
                  <c:v>99.1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B6-4554-918D-E40D52B26A8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5759232"/>
        <c:axId val="225762688"/>
      </c:barChart>
      <c:catAx>
        <c:axId val="225759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5762688"/>
        <c:crosses val="autoZero"/>
        <c:auto val="1"/>
        <c:lblAlgn val="ctr"/>
        <c:lblOffset val="100"/>
        <c:noMultiLvlLbl val="0"/>
      </c:catAx>
      <c:valAx>
        <c:axId val="225762688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25759232"/>
        <c:crosses val="autoZero"/>
        <c:crossBetween val="between"/>
        <c:majorUnit val="10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Химия</c:v>
                </c:pt>
                <c:pt idx="7">
                  <c:v>Информатика и ИКТ</c:v>
                </c:pt>
                <c:pt idx="8">
                  <c:v>Английский язык</c:v>
                </c:pt>
                <c:pt idx="9">
                  <c:v>Литература</c:v>
                </c:pt>
                <c:pt idx="10">
                  <c:v>География</c:v>
                </c:pt>
                <c:pt idx="11">
                  <c:v>Немецкий язык</c:v>
                </c:pt>
                <c:pt idx="12">
                  <c:v>Французский язык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3.9</c:v>
                </c:pt>
                <c:pt idx="1">
                  <c:v>3.3</c:v>
                </c:pt>
                <c:pt idx="2">
                  <c:v>3.4</c:v>
                </c:pt>
                <c:pt idx="3">
                  <c:v>3.5</c:v>
                </c:pt>
                <c:pt idx="4">
                  <c:v>3.8</c:v>
                </c:pt>
                <c:pt idx="5">
                  <c:v>3.5</c:v>
                </c:pt>
                <c:pt idx="6">
                  <c:v>3.9</c:v>
                </c:pt>
                <c:pt idx="7">
                  <c:v>3.4</c:v>
                </c:pt>
                <c:pt idx="8">
                  <c:v>4</c:v>
                </c:pt>
                <c:pt idx="9">
                  <c:v>4</c:v>
                </c:pt>
                <c:pt idx="10">
                  <c:v>3.5</c:v>
                </c:pt>
                <c:pt idx="11">
                  <c:v>3.6</c:v>
                </c:pt>
                <c:pt idx="12">
                  <c:v>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Лист1!$A$2:$A$14</c:f>
              <c:strCache>
                <c:ptCount val="13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История</c:v>
                </c:pt>
                <c:pt idx="6">
                  <c:v>Химия</c:v>
                </c:pt>
                <c:pt idx="7">
                  <c:v>Информатика и ИКТ</c:v>
                </c:pt>
                <c:pt idx="8">
                  <c:v>Английский язык</c:v>
                </c:pt>
                <c:pt idx="9">
                  <c:v>Литература</c:v>
                </c:pt>
                <c:pt idx="10">
                  <c:v>География</c:v>
                </c:pt>
                <c:pt idx="11">
                  <c:v>Немецкий язык</c:v>
                </c:pt>
                <c:pt idx="12">
                  <c:v>Французский язык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3.8</c:v>
                </c:pt>
                <c:pt idx="1">
                  <c:v>3.5</c:v>
                </c:pt>
                <c:pt idx="2">
                  <c:v>3.5</c:v>
                </c:pt>
                <c:pt idx="3">
                  <c:v>3.8</c:v>
                </c:pt>
                <c:pt idx="4">
                  <c:v>3.5</c:v>
                </c:pt>
                <c:pt idx="5">
                  <c:v>3.8</c:v>
                </c:pt>
                <c:pt idx="6">
                  <c:v>4.2</c:v>
                </c:pt>
                <c:pt idx="7">
                  <c:v>3.5</c:v>
                </c:pt>
                <c:pt idx="8">
                  <c:v>4.2</c:v>
                </c:pt>
                <c:pt idx="9">
                  <c:v>4.2</c:v>
                </c:pt>
                <c:pt idx="10">
                  <c:v>3.6</c:v>
                </c:pt>
                <c:pt idx="11">
                  <c:v>3.7</c:v>
                </c:pt>
                <c:pt idx="12">
                  <c:v>3.3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4225920"/>
        <c:axId val="224231808"/>
      </c:barChart>
      <c:catAx>
        <c:axId val="2242259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7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231808"/>
        <c:crosses val="autoZero"/>
        <c:auto val="1"/>
        <c:lblAlgn val="ctr"/>
        <c:lblOffset val="100"/>
        <c:noMultiLvlLbl val="0"/>
      </c:catAx>
      <c:valAx>
        <c:axId val="224231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42259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2483037578288097E-2"/>
          <c:y val="2.3394063611449877E-2"/>
          <c:w val="0.18760431439974173"/>
          <c:h val="8.3739077746812399E-2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239786105536478E-2"/>
          <c:y val="0.21427920271316622"/>
          <c:w val="0.83552050636607456"/>
          <c:h val="0.4580913844454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1B4BB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5FA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95-4E49-BCD1-3E82844D88AF}"/>
              </c:ext>
            </c:extLst>
          </c:dPt>
          <c:dLbls>
            <c:dLbl>
              <c:idx val="1"/>
              <c:layout>
                <c:manualLayout>
                  <c:x val="-5.468817620099756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Лист1!$C$4:$D$4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Лист1!$C$5:$D$5</c:f>
              <c:numCache>
                <c:formatCode>General</c:formatCode>
                <c:ptCount val="2"/>
                <c:pt idx="0">
                  <c:v>89</c:v>
                </c:pt>
                <c:pt idx="1">
                  <c:v>96.4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95-4E49-BCD1-3E82844D88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5893376"/>
        <c:axId val="225908992"/>
      </c:barChart>
      <c:catAx>
        <c:axId val="225893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5908992"/>
        <c:crosses val="autoZero"/>
        <c:auto val="1"/>
        <c:lblAlgn val="ctr"/>
        <c:lblOffset val="100"/>
        <c:noMultiLvlLbl val="0"/>
      </c:catAx>
      <c:valAx>
        <c:axId val="225908992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25893376"/>
        <c:crosses val="autoZero"/>
        <c:crossBetween val="between"/>
        <c:majorUnit val="10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711054037502853E-2"/>
          <c:y val="0.14259234308718036"/>
          <c:w val="0.83657789192499432"/>
          <c:h val="0.5462970901771533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1B4BB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5FA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B5-4BF9-B2F6-AF1947DDE6B8}"/>
              </c:ext>
            </c:extLst>
          </c:dPt>
          <c:dLbls>
            <c:txPr>
              <a:bodyPr rot="0" vert="horz"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Лист1!$C$4:$D$4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Лист1!$C$5:$D$5</c:f>
              <c:numCache>
                <c:formatCode>General</c:formatCode>
                <c:ptCount val="2"/>
                <c:pt idx="0">
                  <c:v>49</c:v>
                </c:pt>
                <c:pt idx="1">
                  <c:v>61.2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B5-4BF9-B2F6-AF1947DDE6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6305920"/>
        <c:axId val="226309632"/>
      </c:barChart>
      <c:catAx>
        <c:axId val="226305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26309632"/>
        <c:crosses val="autoZero"/>
        <c:auto val="1"/>
        <c:lblAlgn val="ctr"/>
        <c:lblOffset val="100"/>
        <c:noMultiLvlLbl val="0"/>
      </c:catAx>
      <c:valAx>
        <c:axId val="226309632"/>
        <c:scaling>
          <c:orientation val="minMax"/>
          <c:max val="1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226305920"/>
        <c:crosses val="autoZero"/>
        <c:crossBetween val="between"/>
        <c:majorUnit val="10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Pt>
            <c:idx val="0"/>
            <c:invertIfNegative val="0"/>
            <c:bubble3D val="0"/>
          </c:dPt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Обществознание </c:v>
                </c:pt>
                <c:pt idx="1">
                  <c:v>География </c:v>
                </c:pt>
                <c:pt idx="2">
                  <c:v>Информатика и ИКТ </c:v>
                </c:pt>
                <c:pt idx="3">
                  <c:v>Биология </c:v>
                </c:pt>
                <c:pt idx="4">
                  <c:v>Химия</c:v>
                </c:pt>
                <c:pt idx="5">
                  <c:v>Английский язык </c:v>
                </c:pt>
                <c:pt idx="6">
                  <c:v>Физика </c:v>
                </c:pt>
                <c:pt idx="7">
                  <c:v>История </c:v>
                </c:pt>
                <c:pt idx="8">
                  <c:v>Литература </c:v>
                </c:pt>
                <c:pt idx="9">
                  <c:v>Немецкий язык</c:v>
                </c:pt>
                <c:pt idx="10">
                  <c:v>Французский язык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61.4</c:v>
                </c:pt>
                <c:pt idx="1">
                  <c:v>42.3</c:v>
                </c:pt>
                <c:pt idx="2">
                  <c:v>41.2</c:v>
                </c:pt>
                <c:pt idx="3">
                  <c:v>18.2</c:v>
                </c:pt>
                <c:pt idx="4">
                  <c:v>9.1999999999999993</c:v>
                </c:pt>
                <c:pt idx="5">
                  <c:v>7.4</c:v>
                </c:pt>
                <c:pt idx="6">
                  <c:v>7.2</c:v>
                </c:pt>
                <c:pt idx="7">
                  <c:v>3.3</c:v>
                </c:pt>
                <c:pt idx="8">
                  <c:v>2.1</c:v>
                </c:pt>
                <c:pt idx="9">
                  <c:v>0.05</c:v>
                </c:pt>
                <c:pt idx="10">
                  <c:v>0.02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Обществознание </c:v>
                </c:pt>
                <c:pt idx="1">
                  <c:v>География </c:v>
                </c:pt>
                <c:pt idx="2">
                  <c:v>Информатика и ИКТ </c:v>
                </c:pt>
                <c:pt idx="3">
                  <c:v>Биология </c:v>
                </c:pt>
                <c:pt idx="4">
                  <c:v>Химия</c:v>
                </c:pt>
                <c:pt idx="5">
                  <c:v>Английский язык </c:v>
                </c:pt>
                <c:pt idx="6">
                  <c:v>Физика </c:v>
                </c:pt>
                <c:pt idx="7">
                  <c:v>История </c:v>
                </c:pt>
                <c:pt idx="8">
                  <c:v>Литература </c:v>
                </c:pt>
                <c:pt idx="9">
                  <c:v>Немецкий язык</c:v>
                </c:pt>
                <c:pt idx="10">
                  <c:v>Французский язык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60.3</c:v>
                </c:pt>
                <c:pt idx="1">
                  <c:v>45.7</c:v>
                </c:pt>
                <c:pt idx="2">
                  <c:v>49</c:v>
                </c:pt>
                <c:pt idx="3">
                  <c:v>16.399999999999999</c:v>
                </c:pt>
                <c:pt idx="4">
                  <c:v>8.6999999999999993</c:v>
                </c:pt>
                <c:pt idx="5">
                  <c:v>7</c:v>
                </c:pt>
                <c:pt idx="6">
                  <c:v>7</c:v>
                </c:pt>
                <c:pt idx="7">
                  <c:v>3</c:v>
                </c:pt>
                <c:pt idx="8">
                  <c:v>2.2000000000000002</c:v>
                </c:pt>
                <c:pt idx="9">
                  <c:v>0.09</c:v>
                </c:pt>
                <c:pt idx="10">
                  <c:v>0.02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4625792"/>
        <c:axId val="224627328"/>
      </c:barChart>
      <c:catAx>
        <c:axId val="224625792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627328"/>
        <c:crosses val="autoZero"/>
        <c:auto val="1"/>
        <c:lblAlgn val="ctr"/>
        <c:lblOffset val="100"/>
        <c:noMultiLvlLbl val="0"/>
      </c:catAx>
      <c:valAx>
        <c:axId val="22462732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246257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1682844098073963"/>
          <c:y val="0.74858276510842958"/>
          <c:w val="0.17998262931186254"/>
          <c:h val="0.14819837866046781"/>
        </c:manualLayout>
      </c:layout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14717202113194"/>
          <c:y val="0.1070424672024409"/>
          <c:w val="0.57149409195978118"/>
          <c:h val="0.58170943448706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1B4B9"/>
              </a:solidFill>
            </c:spPr>
          </c:dPt>
          <c:dPt>
            <c:idx val="1"/>
            <c:invertIfNegative val="0"/>
            <c:bubble3D val="0"/>
            <c:spPr>
              <a:solidFill>
                <a:srgbClr val="193A85"/>
              </a:solidFill>
            </c:spPr>
          </c:dPt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 / 2022</c:v>
                </c:pt>
                <c:pt idx="1">
                  <c:v>2022 / 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47.3</c:v>
                </c:pt>
                <c:pt idx="1">
                  <c:v>52.2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"/>
        <c:overlap val="-31"/>
        <c:axId val="224650752"/>
        <c:axId val="224760960"/>
      </c:barChart>
      <c:catAx>
        <c:axId val="2246507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4760960"/>
        <c:crosses val="autoZero"/>
        <c:auto val="1"/>
        <c:lblAlgn val="ctr"/>
        <c:lblOffset val="100"/>
        <c:noMultiLvlLbl val="0"/>
      </c:catAx>
      <c:valAx>
        <c:axId val="224760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4650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07848827607743"/>
          <c:y val="5.3923914353036582E-2"/>
          <c:w val="0.23184037071618774"/>
          <c:h val="0.919128148447834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Информатика и ИКТ </c:v>
                </c:pt>
                <c:pt idx="1">
                  <c:v>Английский язык </c:v>
                </c:pt>
                <c:pt idx="2">
                  <c:v>Литература </c:v>
                </c:pt>
                <c:pt idx="3">
                  <c:v>География </c:v>
                </c:pt>
                <c:pt idx="4">
                  <c:v>Немецкий язык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14.4</c:v>
                </c:pt>
                <c:pt idx="1">
                  <c:v>12.3</c:v>
                </c:pt>
                <c:pt idx="2">
                  <c:v>7</c:v>
                </c:pt>
                <c:pt idx="3">
                  <c:v>1.8</c:v>
                </c:pt>
                <c:pt idx="4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Информатика и ИКТ </c:v>
                </c:pt>
                <c:pt idx="1">
                  <c:v>Английский язык </c:v>
                </c:pt>
                <c:pt idx="2">
                  <c:v>Литература </c:v>
                </c:pt>
                <c:pt idx="3">
                  <c:v>География </c:v>
                </c:pt>
                <c:pt idx="4">
                  <c:v>Немецкий язык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15</c:v>
                </c:pt>
                <c:pt idx="1">
                  <c:v>11.4</c:v>
                </c:pt>
                <c:pt idx="2">
                  <c:v>6.1</c:v>
                </c:pt>
                <c:pt idx="3">
                  <c:v>1.5</c:v>
                </c:pt>
                <c:pt idx="4">
                  <c:v>0.3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88B6"/>
            </a:solidFill>
          </c:spPr>
          <c:invertIfNegative val="0"/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Информатика и ИКТ </c:v>
                </c:pt>
                <c:pt idx="1">
                  <c:v>Английский язык </c:v>
                </c:pt>
                <c:pt idx="2">
                  <c:v>Литература </c:v>
                </c:pt>
                <c:pt idx="3">
                  <c:v>География </c:v>
                </c:pt>
                <c:pt idx="4">
                  <c:v>Немецкий язык 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18.8</c:v>
                </c:pt>
                <c:pt idx="1">
                  <c:v>12.6</c:v>
                </c:pt>
                <c:pt idx="2">
                  <c:v>6.9</c:v>
                </c:pt>
                <c:pt idx="3">
                  <c:v>1.7</c:v>
                </c:pt>
                <c:pt idx="4">
                  <c:v>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23319936"/>
        <c:axId val="223321472"/>
      </c:barChart>
      <c:catAx>
        <c:axId val="223319936"/>
        <c:scaling>
          <c:orientation val="maxMin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3321472"/>
        <c:crosses val="autoZero"/>
        <c:auto val="1"/>
        <c:lblAlgn val="ctr"/>
        <c:lblOffset val="100"/>
        <c:noMultiLvlLbl val="0"/>
      </c:catAx>
      <c:valAx>
        <c:axId val="2233214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23319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446645206749636E-2"/>
          <c:y val="4.7275835719685765E-2"/>
          <c:w val="0.93778598453415118"/>
          <c:h val="0.65843699386598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Владимирская область
</c:v>
                </c:pt>
              </c:strCache>
            </c:strRef>
          </c:tx>
          <c:spPr>
            <a:solidFill>
              <a:srgbClr val="01B4BB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Химия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69.5</c:v>
                </c:pt>
                <c:pt idx="1">
                  <c:v>56.2</c:v>
                </c:pt>
                <c:pt idx="2">
                  <c:v>61.6</c:v>
                </c:pt>
                <c:pt idx="3">
                  <c:v>51.4</c:v>
                </c:pt>
                <c:pt idx="4">
                  <c:v>58</c:v>
                </c:pt>
                <c:pt idx="5">
                  <c:v>58.4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
</c:v>
                </c:pt>
              </c:strCache>
            </c:strRef>
          </c:tx>
          <c:spPr>
            <a:solidFill>
              <a:srgbClr val="193A85"/>
            </a:solidFill>
          </c:spPr>
          <c:invertIfNegative val="0"/>
          <c:dLbls>
            <c:txPr>
              <a:bodyPr/>
              <a:lstStyle/>
              <a:p>
                <a:pPr>
                  <a:defRPr sz="8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Русский язык</c:v>
                </c:pt>
                <c:pt idx="1">
                  <c:v>Математика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История</c:v>
                </c:pt>
                <c:pt idx="5">
                  <c:v>Химия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68.400000000000006</c:v>
                </c:pt>
                <c:pt idx="1">
                  <c:v>55.6</c:v>
                </c:pt>
                <c:pt idx="2">
                  <c:v>56.4</c:v>
                </c:pt>
                <c:pt idx="3">
                  <c:v>50.8</c:v>
                </c:pt>
                <c:pt idx="4">
                  <c:v>56.3</c:v>
                </c:pt>
                <c:pt idx="5">
                  <c:v>56.2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3363456"/>
        <c:axId val="223364992"/>
      </c:barChart>
      <c:catAx>
        <c:axId val="2233634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3364992"/>
        <c:crosses val="autoZero"/>
        <c:auto val="1"/>
        <c:lblAlgn val="ctr"/>
        <c:lblOffset val="100"/>
        <c:noMultiLvlLbl val="0"/>
      </c:catAx>
      <c:valAx>
        <c:axId val="223364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3363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2688807523801703"/>
          <c:y val="9.1544110901117456E-3"/>
          <c:w val="0.57311192476198292"/>
          <c:h val="0.21376997743077855"/>
        </c:manualLayout>
      </c:layout>
      <c:overlay val="0"/>
      <c:txPr>
        <a:bodyPr/>
        <a:lstStyle/>
        <a:p>
          <a:pPr>
            <a:defRPr sz="11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33715077394556"/>
          <c:y val="4.4791531167401324E-2"/>
          <c:w val="0.85469776071384596"/>
          <c:h val="0.804912858017181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193A85"/>
              </a:solidFill>
            </c:spPr>
          </c:dPt>
          <c:dLbls>
            <c:delete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13.34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2"/>
        <c:overlap val="-45"/>
        <c:axId val="223492352"/>
        <c:axId val="223498240"/>
      </c:barChart>
      <c:catAx>
        <c:axId val="22349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3498240"/>
        <c:crosses val="autoZero"/>
        <c:auto val="1"/>
        <c:lblAlgn val="ctr"/>
        <c:lblOffset val="100"/>
        <c:noMultiLvlLbl val="0"/>
      </c:catAx>
      <c:valAx>
        <c:axId val="223498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3492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86409209060527E-2"/>
          <c:y val="9.8823316360528962E-2"/>
          <c:w val="0.67176054079600311"/>
          <c:h val="0.7191472474487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1B4B9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193A85"/>
              </a:solidFill>
            </c:spPr>
          </c:dPt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2021/2022</c:v>
                </c:pt>
                <c:pt idx="1">
                  <c:v>2022/2023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9.8000000000000007</c:v>
                </c:pt>
                <c:pt idx="1">
                  <c:v>11.5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6"/>
        <c:overlap val="-25"/>
        <c:axId val="223516928"/>
        <c:axId val="223536640"/>
      </c:barChart>
      <c:catAx>
        <c:axId val="2235169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3536640"/>
        <c:crosses val="autoZero"/>
        <c:auto val="1"/>
        <c:lblAlgn val="ctr"/>
        <c:lblOffset val="100"/>
        <c:noMultiLvlLbl val="0"/>
      </c:catAx>
      <c:valAx>
        <c:axId val="223536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3516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86409209060527E-2"/>
          <c:y val="9.8823316360528962E-2"/>
          <c:w val="0.67176054079600311"/>
          <c:h val="0.71914724744877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4AAD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1B4B9"/>
              </a:solidFill>
            </c:spPr>
          </c:dPt>
          <c:dPt>
            <c:idx val="1"/>
            <c:invertIfNegative val="0"/>
            <c:bubble3D val="0"/>
            <c:spPr>
              <a:solidFill>
                <a:srgbClr val="193A85"/>
              </a:solidFill>
            </c:spPr>
          </c:dPt>
          <c:dLbls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2021/2022</c:v>
                </c:pt>
                <c:pt idx="1">
                  <c:v>2022/2023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16.2</c:v>
                </c:pt>
                <c:pt idx="1">
                  <c:v>18.5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6"/>
        <c:overlap val="-25"/>
        <c:axId val="225107968"/>
        <c:axId val="225111424"/>
      </c:barChart>
      <c:catAx>
        <c:axId val="22510796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225111424"/>
        <c:crosses val="autoZero"/>
        <c:auto val="1"/>
        <c:lblAlgn val="ctr"/>
        <c:lblOffset val="100"/>
        <c:noMultiLvlLbl val="0"/>
      </c:catAx>
      <c:valAx>
        <c:axId val="225111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25107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0.73288</cdr:x>
      <cdr:y>0.72515</cdr:y>
    </cdr:from>
    <cdr:to>
      <cdr:x>0.85775</cdr:x>
      <cdr:y>0.77996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041116" y="952810"/>
          <a:ext cx="347786" cy="72008"/>
        </a:xfrm>
        <a:prstGeom xmlns:a="http://schemas.openxmlformats.org/drawingml/2006/main" prst="rect">
          <a:avLst/>
        </a:prstGeom>
        <a:solidFill xmlns:a="http://schemas.openxmlformats.org/drawingml/2006/main">
          <a:srgbClr val="193A85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EE0BA-7523-47A0-B83B-B657128A2BD3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82FFC-1FDB-4A9E-9312-BBB166BC16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56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DFCB8-09F6-4E87-91A3-77C3F0617F71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E8FBF-1AAF-4F86-8A5F-5F0ABBD7C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59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3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Доля участников, не преодолевших минимальный порог в 2023 году (5,3%), по сравнению с 2022 годом (13,34%)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сократилась на 8%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Доля участников, не преодолевших минимальный порог в 2023 году (5,3%), по сравнению с 2022 годом (13,34%)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сократилась на 8%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661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48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539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8FBF-1AAF-4F86-8A5F-5F0ABBD7CA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01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9FC81-548B-4482-B280-5797F716B4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5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9FC81-548B-4482-B280-5797F716B4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43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4B008-AF4D-4AD0-9A35-77360CBA8447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B3743-646C-4969-8608-06A88DE3732E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32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8283-0DC9-4AA4-9F6D-E782944D5115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3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1333-3FC6-419D-9804-363E969E2AAF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89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F7644-08E9-4D35-BAA2-54784CAEC5C2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78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BF6A-6575-40C0-8B01-BDD6E57FB0D5}" type="datetime1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1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2DEAA-71CA-4BD9-B4C8-818A0C189A32}" type="datetime1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7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CD1F-36B0-4C4A-9773-4C8A07F30ABA}" type="datetime1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1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A7268-23EC-4A6A-ACE0-4EA02ABAC089}" type="datetime1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E4BF-06F6-463C-A9E8-7586F78850A8}" type="datetime1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0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4183D-3B47-4E4B-A599-834C09AE2C31}" type="datetime1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9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D4677-54DE-46D7-A2AD-70F87CEFDC94}" type="datetime1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7482B-CAC5-45E2-B8F0-583EE031BF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7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chart" Target="../charts/chart18.xml"/><Relationship Id="rId12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chart" Target="../charts/chart21.xml"/><Relationship Id="rId5" Type="http://schemas.openxmlformats.org/officeDocument/2006/relationships/image" Target="../media/image28.png"/><Relationship Id="rId10" Type="http://schemas.openxmlformats.org/officeDocument/2006/relationships/chart" Target="../charts/chart20.xml"/><Relationship Id="rId4" Type="http://schemas.openxmlformats.org/officeDocument/2006/relationships/image" Target="../media/image9.png"/><Relationship Id="rId9" Type="http://schemas.openxmlformats.org/officeDocument/2006/relationships/chart" Target="../charts/char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7.png"/><Relationship Id="rId7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chart" Target="../charts/chart9.xml"/><Relationship Id="rId5" Type="http://schemas.openxmlformats.org/officeDocument/2006/relationships/chart" Target="../charts/chart5.xml"/><Relationship Id="rId10" Type="http://schemas.openxmlformats.org/officeDocument/2006/relationships/chart" Target="../charts/chart8.xml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11.xml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jpe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31.png"/><Relationship Id="rId10" Type="http://schemas.openxmlformats.org/officeDocument/2006/relationships/chart" Target="../charts/chart13.xml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hart" Target="../charts/chart16.xml"/><Relationship Id="rId3" Type="http://schemas.openxmlformats.org/officeDocument/2006/relationships/image" Target="../media/image35.png"/><Relationship Id="rId7" Type="http://schemas.openxmlformats.org/officeDocument/2006/relationships/chart" Target="../charts/chart15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7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7120" y="1440397"/>
            <a:ext cx="48134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ОБ ИТОГАХ ДЕЯТЕЛЬНОСТИ </a:t>
            </a:r>
          </a:p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СИСТЕМЫ ОБРАЗОВАНИЯ ВЛАДИМИРСКОЙ ОБЛАСТИ </a:t>
            </a:r>
          </a:p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В 2022/2023 УЧЕБНОМ ГОДУ </a:t>
            </a:r>
          </a:p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И СТРАТЕГИЧЕСКИХ ЗАДАЧАХ </a:t>
            </a:r>
          </a:p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НА 2023/2024 УЧЕБНЫЙ ГОД </a:t>
            </a:r>
          </a:p>
          <a:p>
            <a:r>
              <a:rPr lang="ru-RU" sz="1600" b="1" dirty="0" smtClean="0">
                <a:solidFill>
                  <a:srgbClr val="1E377B"/>
                </a:solidFill>
                <a:latin typeface="Arial Black" pitchFamily="34" charset="0"/>
              </a:rPr>
              <a:t> </a:t>
            </a:r>
            <a:endParaRPr lang="ru-RU" sz="16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4737"/>
            <a:ext cx="4265913" cy="471145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797025" y="1491630"/>
            <a:ext cx="0" cy="1404156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83225"/>
            <a:ext cx="64976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154615" y="205530"/>
            <a:ext cx="1225698" cy="46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380312" y="21795"/>
            <a:ext cx="773724" cy="7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рямоугольник 81"/>
          <p:cNvSpPr/>
          <p:nvPr/>
        </p:nvSpPr>
        <p:spPr>
          <a:xfrm>
            <a:off x="-2" y="1801875"/>
            <a:ext cx="9144002" cy="329183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508" y="64244"/>
            <a:ext cx="3995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1E377B"/>
                </a:solidFill>
                <a:latin typeface="Arial Black" pitchFamily="34" charset="0"/>
              </a:rPr>
              <a:t>ШКОЛА МИНПРОСВЕЩЕНИЯ </a:t>
            </a:r>
            <a:endParaRPr lang="ru-RU" b="1" dirty="0" smtClean="0">
              <a:solidFill>
                <a:srgbClr val="1E377B"/>
              </a:solidFill>
              <a:latin typeface="Arial Black" pitchFamily="34" charset="0"/>
            </a:endParaRPr>
          </a:p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</a:rPr>
              <a:t>РОССИИ</a:t>
            </a:r>
            <a:endParaRPr lang="ru-RU" b="1" dirty="0">
              <a:solidFill>
                <a:srgbClr val="1E377B"/>
              </a:solidFill>
              <a:latin typeface="Arial Black" pitchFamily="34" charset="0"/>
            </a:endParaRPr>
          </a:p>
          <a:p>
            <a:endParaRPr lang="ru-RU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812" y="862487"/>
            <a:ext cx="8242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324</a:t>
            </a:r>
            <a:endParaRPr lang="ru-RU" sz="2500" dirty="0" smtClean="0">
              <a:solidFill>
                <a:srgbClr val="1E377B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003" y="843558"/>
            <a:ext cx="20878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школы провели самодиагностику </a:t>
            </a:r>
          </a:p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 критериям и показателям</a:t>
            </a:r>
          </a:p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магистральных направлений</a:t>
            </a:r>
          </a:p>
        </p:txBody>
      </p:sp>
      <p:pic>
        <p:nvPicPr>
          <p:cNvPr id="14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10" y="1319529"/>
            <a:ext cx="314091" cy="31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6539" y="1302608"/>
            <a:ext cx="6110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  <a:latin typeface="Arial Black" pitchFamily="34" charset="0"/>
                <a:cs typeface="Arial" panose="020B0604020202020204" pitchFamily="34" charset="0"/>
              </a:rPr>
              <a:t>40</a:t>
            </a:r>
            <a:endParaRPr lang="ru-RU" sz="2500" b="1" baseline="28000" dirty="0">
              <a:solidFill>
                <a:srgbClr val="C0000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9612" y="1419622"/>
            <a:ext cx="1505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базовый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и ниже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7340" y="1343548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29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3" y="4500052"/>
            <a:ext cx="314091" cy="314091"/>
          </a:xfrm>
          <a:prstGeom prst="rect">
            <a:avLst/>
          </a:prstGeom>
          <a:noFill/>
          <a:effectLst>
            <a:outerShdw blurRad="50800" dist="50800" dir="5400000" sx="61000" sy="61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Нашивка 41" hidden="1"/>
          <p:cNvSpPr/>
          <p:nvPr/>
        </p:nvSpPr>
        <p:spPr>
          <a:xfrm rot="16200000" flipV="1">
            <a:off x="2014787" y="3958486"/>
            <a:ext cx="216024" cy="427692"/>
          </a:xfrm>
          <a:prstGeom prst="chevron">
            <a:avLst/>
          </a:prstGeom>
          <a:solidFill>
            <a:srgbClr val="BD4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768858221"/>
              </p:ext>
            </p:extLst>
          </p:nvPr>
        </p:nvGraphicFramePr>
        <p:xfrm>
          <a:off x="2807804" y="83225"/>
          <a:ext cx="2986237" cy="184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-360163" y="1924549"/>
            <a:ext cx="5004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1E377B"/>
                </a:solidFill>
                <a:latin typeface="Arial Black" pitchFamily="34" charset="0"/>
              </a:rPr>
              <a:t>МОТИВИРУЮЩИЙ МОНИТОРИНГ</a:t>
            </a:r>
            <a:endParaRPr lang="ru-RU" sz="1600" dirty="0">
              <a:solidFill>
                <a:srgbClr val="1E377B"/>
              </a:solidFill>
              <a:latin typeface="Arial Black" pitchFamily="34" charset="0"/>
            </a:endParaRPr>
          </a:p>
        </p:txBody>
      </p:sp>
      <p:pic>
        <p:nvPicPr>
          <p:cNvPr id="4098" name="Picture 2" descr="D:\Презентации\Августовское 2023\картинки\1200px-Emblem_of_Ministry_of_Education_and_Science_of_Russia.svg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96" y="1712880"/>
            <a:ext cx="594824" cy="65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179512" y="2243648"/>
            <a:ext cx="6004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kern="0" dirty="0">
                <a:solidFill>
                  <a:srgbClr val="1E377B"/>
                </a:solidFill>
                <a:latin typeface="Arial Black" pitchFamily="34" charset="0"/>
                <a:cs typeface="Times New Roman" panose="02020603050405020304" pitchFamily="18" charset="0"/>
              </a:rPr>
              <a:t>Создание условий для </a:t>
            </a:r>
            <a:r>
              <a:rPr lang="ru-RU" sz="1100" b="1" kern="0" dirty="0" smtClean="0">
                <a:solidFill>
                  <a:srgbClr val="1E377B"/>
                </a:solidFill>
                <a:latin typeface="Arial Black" pitchFamily="34" charset="0"/>
                <a:cs typeface="Times New Roman" panose="02020603050405020304" pitchFamily="18" charset="0"/>
              </a:rPr>
              <a:t>достижения </a:t>
            </a:r>
            <a:r>
              <a:rPr lang="ru-RU" sz="1100" b="1" kern="0" dirty="0">
                <a:solidFill>
                  <a:srgbClr val="1E377B"/>
                </a:solidFill>
                <a:latin typeface="Arial Black" pitchFamily="34" charset="0"/>
                <a:cs typeface="Times New Roman" panose="02020603050405020304" pitchFamily="18" charset="0"/>
              </a:rPr>
              <a:t>результатов </a:t>
            </a:r>
            <a:endParaRPr lang="ru-RU" sz="1100" b="1" kern="0" dirty="0" smtClean="0">
              <a:solidFill>
                <a:srgbClr val="1E377B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900" kern="0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900" kern="0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21 показатель</a:t>
            </a:r>
            <a:r>
              <a:rPr lang="ru-RU" sz="900" kern="0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900" kern="0" dirty="0">
              <a:solidFill>
                <a:srgbClr val="1E377B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8100289" y="1920936"/>
            <a:ext cx="882097" cy="882097"/>
            <a:chOff x="6448375" y="2149697"/>
            <a:chExt cx="882097" cy="882097"/>
          </a:xfrm>
        </p:grpSpPr>
        <p:sp>
          <p:nvSpPr>
            <p:cNvPr id="61" name="Овал 60"/>
            <p:cNvSpPr/>
            <p:nvPr/>
          </p:nvSpPr>
          <p:spPr>
            <a:xfrm>
              <a:off x="6448375" y="2149697"/>
              <a:ext cx="882097" cy="882097"/>
            </a:xfrm>
            <a:prstGeom prst="ellipse">
              <a:avLst/>
            </a:prstGeom>
            <a:solidFill>
              <a:srgbClr val="01B4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535286" y="2215955"/>
              <a:ext cx="6944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dirty="0" smtClean="0">
                  <a:solidFill>
                    <a:schemeClr val="bg1"/>
                  </a:solidFill>
                  <a:latin typeface="Arial Black" pitchFamily="34" charset="0"/>
                </a:rPr>
                <a:t>59,6</a:t>
              </a:r>
              <a:endParaRPr lang="ru-RU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475928" y="2593813"/>
              <a:ext cx="8306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1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54 </a:t>
              </a:r>
              <a:r>
                <a:rPr lang="ru-RU" sz="1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по РФ</a:t>
              </a:r>
              <a:r>
                <a:rPr lang="ru-RU" sz="11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551702" y="2439093"/>
              <a:ext cx="6791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балла</a:t>
              </a:r>
              <a:endPara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951820" y="2665823"/>
            <a:ext cx="1765454" cy="1953405"/>
            <a:chOff x="113900" y="2611028"/>
            <a:chExt cx="1765454" cy="1243803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199697" y="2611028"/>
              <a:ext cx="1462375" cy="3527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itchFamily="34" charset="0"/>
                </a:rPr>
                <a:t>Объективность </a:t>
              </a:r>
              <a:endPara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endParaRPr>
            </a:p>
            <a:p>
              <a:r>
                <a:rPr lang="ru-RU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itchFamily="34" charset="0"/>
                </a:rPr>
                <a:t>оценочных</a:t>
              </a:r>
            </a:p>
            <a:p>
              <a:r>
                <a:rPr lang="ru-RU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Black" pitchFamily="34" charset="0"/>
                </a:rPr>
                <a:t>процедур</a:t>
              </a:r>
              <a:endPara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endParaRPr>
            </a:p>
          </p:txBody>
        </p:sp>
        <p:graphicFrame>
          <p:nvGraphicFramePr>
            <p:cNvPr id="49" name="Диаграмма 48">
              <a:extLst>
                <a:ext uri="{FF2B5EF4-FFF2-40B4-BE49-F238E27FC236}">
                  <a16:creationId xmlns:a16="http://schemas.microsoft.com/office/drawing/2014/main" xmlns="" id="{986F58C8-D872-BDD3-1A60-4B2379E690D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92818230"/>
                </p:ext>
              </p:extLst>
            </p:nvPr>
          </p:nvGraphicFramePr>
          <p:xfrm>
            <a:off x="116115" y="2998355"/>
            <a:ext cx="1707964" cy="8564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4100" name="Группа 4099"/>
            <p:cNvGrpSpPr/>
            <p:nvPr/>
          </p:nvGrpSpPr>
          <p:grpSpPr>
            <a:xfrm>
              <a:off x="113900" y="3645640"/>
              <a:ext cx="1765454" cy="161302"/>
              <a:chOff x="2846467" y="2763140"/>
              <a:chExt cx="1765454" cy="161302"/>
            </a:xfrm>
          </p:grpSpPr>
          <p:cxnSp>
            <p:nvCxnSpPr>
              <p:cNvPr id="4097" name="Прямая соединительная линия 4096"/>
              <p:cNvCxnSpPr/>
              <p:nvPr/>
            </p:nvCxnSpPr>
            <p:spPr>
              <a:xfrm>
                <a:off x="2993217" y="2769030"/>
                <a:ext cx="140415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9" name="TextBox 4098"/>
              <p:cNvSpPr txBox="1"/>
              <p:nvPr/>
            </p:nvSpPr>
            <p:spPr>
              <a:xfrm>
                <a:off x="2846467" y="2767664"/>
                <a:ext cx="854721" cy="156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2021 / 2022</a:t>
                </a:r>
                <a:endParaRPr lang="ru-RU" sz="1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3757200" y="2763140"/>
                <a:ext cx="854721" cy="156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2022 / 2023</a:t>
                </a:r>
                <a:endParaRPr lang="ru-RU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7" name="Прямоугольник 26"/>
          <p:cNvSpPr/>
          <p:nvPr/>
        </p:nvSpPr>
        <p:spPr>
          <a:xfrm>
            <a:off x="7069572" y="2665823"/>
            <a:ext cx="22006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Достижение </a:t>
            </a:r>
          </a:p>
          <a:p>
            <a:r>
              <a:rPr lang="ru-RU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минимального уровня подготовки обучающихся*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xmlns="" id="{986F58C8-D872-BDD3-1A60-4B2379E69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734518"/>
              </p:ext>
            </p:extLst>
          </p:nvPr>
        </p:nvGraphicFramePr>
        <p:xfrm>
          <a:off x="7003289" y="3219822"/>
          <a:ext cx="1867089" cy="866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Прямоугольник 40"/>
          <p:cNvSpPr/>
          <p:nvPr/>
        </p:nvSpPr>
        <p:spPr>
          <a:xfrm>
            <a:off x="4927195" y="2688906"/>
            <a:ext cx="192552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Достижение </a:t>
            </a:r>
            <a:endParaRPr lang="ru-RU" sz="900" dirty="0" smtClean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  <a:p>
            <a:r>
              <a:rPr lang="ru-RU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высокого уровня</a:t>
            </a:r>
          </a:p>
          <a:p>
            <a:r>
              <a:rPr lang="ru-RU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Black" pitchFamily="34" charset="0"/>
              </a:rPr>
              <a:t>подготовки обучающихся*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xmlns="" id="{986F58C8-D872-BDD3-1A60-4B2379E69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694687"/>
              </p:ext>
            </p:extLst>
          </p:nvPr>
        </p:nvGraphicFramePr>
        <p:xfrm>
          <a:off x="4893149" y="3099730"/>
          <a:ext cx="1766434" cy="979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5281117" y="2011034"/>
            <a:ext cx="2988331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kern="0" dirty="0">
                <a:solidFill>
                  <a:srgbClr val="1E377B"/>
                </a:solidFill>
                <a:latin typeface="Arial Black" pitchFamily="34" charset="0"/>
                <a:cs typeface="Times New Roman" panose="02020603050405020304" pitchFamily="18" charset="0"/>
              </a:rPr>
              <a:t>Достижение учебных </a:t>
            </a:r>
            <a:endParaRPr lang="ru-RU" sz="1100" b="1" kern="0" dirty="0" smtClean="0">
              <a:solidFill>
                <a:srgbClr val="1E377B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r>
              <a:rPr lang="ru-RU" sz="1100" b="1" kern="0" dirty="0" smtClean="0">
                <a:solidFill>
                  <a:srgbClr val="1E377B"/>
                </a:solidFill>
                <a:latin typeface="Arial Black" pitchFamily="34" charset="0"/>
                <a:cs typeface="Times New Roman" panose="02020603050405020304" pitchFamily="18" charset="0"/>
              </a:rPr>
              <a:t>и воспитательных результатов </a:t>
            </a:r>
          </a:p>
          <a:p>
            <a:r>
              <a:rPr lang="ru-RU" sz="900" kern="0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(16 </a:t>
            </a:r>
            <a:r>
              <a:rPr lang="ru-RU" sz="900" kern="0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показателей)</a:t>
            </a:r>
          </a:p>
        </p:txBody>
      </p:sp>
      <p:grpSp>
        <p:nvGrpSpPr>
          <p:cNvPr id="73" name="Группа 72"/>
          <p:cNvGrpSpPr/>
          <p:nvPr/>
        </p:nvGrpSpPr>
        <p:grpSpPr>
          <a:xfrm>
            <a:off x="7166837" y="3787055"/>
            <a:ext cx="1648082" cy="235357"/>
            <a:chOff x="3129106" y="2937597"/>
            <a:chExt cx="1478898" cy="235357"/>
          </a:xfrm>
        </p:grpSpPr>
        <p:cxnSp>
          <p:nvCxnSpPr>
            <p:cNvPr id="74" name="Прямая соединительная линия 73"/>
            <p:cNvCxnSpPr/>
            <p:nvPr/>
          </p:nvCxnSpPr>
          <p:spPr>
            <a:xfrm>
              <a:off x="3203848" y="2948988"/>
              <a:ext cx="14041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129106" y="2942122"/>
              <a:ext cx="7123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2021 / 2022</a:t>
              </a:r>
              <a:endParaRPr lang="ru-RU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59819" y="2937597"/>
              <a:ext cx="7123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2022 / 2023</a:t>
              </a:r>
              <a:endParaRPr lang="ru-RU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068193" y="3767772"/>
            <a:ext cx="1532482" cy="235357"/>
            <a:chOff x="3129106" y="2937597"/>
            <a:chExt cx="1515964" cy="235357"/>
          </a:xfrm>
        </p:grpSpPr>
        <p:cxnSp>
          <p:nvCxnSpPr>
            <p:cNvPr id="78" name="Прямая соединительная линия 77"/>
            <p:cNvCxnSpPr/>
            <p:nvPr/>
          </p:nvCxnSpPr>
          <p:spPr>
            <a:xfrm>
              <a:off x="3203848" y="2948988"/>
              <a:ext cx="14041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129106" y="2942122"/>
              <a:ext cx="7852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2021 / 2022</a:t>
              </a:r>
              <a:endParaRPr lang="ru-RU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59819" y="2937597"/>
              <a:ext cx="7852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2022 / 2023</a:t>
              </a:r>
              <a:endParaRPr lang="ru-RU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567997"/>
              </p:ext>
            </p:extLst>
          </p:nvPr>
        </p:nvGraphicFramePr>
        <p:xfrm>
          <a:off x="253044" y="2721827"/>
          <a:ext cx="2705895" cy="2308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803"/>
                <a:gridCol w="828092"/>
              </a:tblGrid>
              <a:tr h="31695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Субъект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Arial" pitchFamily="34" charset="0"/>
                          <a:cs typeface="Arial" pitchFamily="34" charset="0"/>
                        </a:rPr>
                        <a:t>Баллы</a:t>
                      </a:r>
                      <a:endParaRPr lang="ru-RU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Российская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Федерация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3B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67,3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3B2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Ивановская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обл.</a:t>
                      </a: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65,7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Московская обл.</a:t>
                      </a: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74,9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Нижегородская обл.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65,2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Рязанская обл.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67,3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Ярославская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обл.</a:t>
                      </a:r>
                      <a:endParaRPr lang="ru-RU" sz="10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72,7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  <a:tr h="28455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Владимирская обл.</a:t>
                      </a:r>
                      <a:endParaRPr lang="ru-RU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74,9</a:t>
                      </a:r>
                      <a:endParaRPr lang="ru-RU" sz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1B4B9"/>
                    </a:solidFill>
                  </a:tcPr>
                </a:tc>
              </a:tr>
            </a:tbl>
          </a:graphicData>
        </a:graphic>
      </p:graphicFrame>
      <p:sp>
        <p:nvSpPr>
          <p:cNvPr id="83" name="Прямоугольник 82"/>
          <p:cNvSpPr/>
          <p:nvPr/>
        </p:nvSpPr>
        <p:spPr>
          <a:xfrm>
            <a:off x="5743112" y="1044116"/>
            <a:ext cx="3400888" cy="735546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4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40" y="4500052"/>
            <a:ext cx="314091" cy="314091"/>
          </a:xfrm>
          <a:prstGeom prst="rect">
            <a:avLst/>
          </a:prstGeom>
          <a:noFill/>
          <a:effectLst>
            <a:outerShdw blurRad="50800" dist="50800" dir="5400000" sx="53000" sy="53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Прямоугольник 84"/>
          <p:cNvSpPr/>
          <p:nvPr/>
        </p:nvSpPr>
        <p:spPr>
          <a:xfrm>
            <a:off x="6164104" y="1069561"/>
            <a:ext cx="354546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01.01.2024 100% школ,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прошедших </a:t>
            </a:r>
          </a:p>
          <a:p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мониторинг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показали базовый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уровень</a:t>
            </a:r>
          </a:p>
          <a:p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или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выше</a:t>
            </a:r>
          </a:p>
          <a:p>
            <a:pPr marL="92075"/>
            <a:endParaRPr lang="ru-RU" sz="1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075"/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4644008" y="4443958"/>
            <a:ext cx="4499994" cy="707887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7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99" y="1209441"/>
            <a:ext cx="314091" cy="314091"/>
          </a:xfrm>
          <a:prstGeom prst="rect">
            <a:avLst/>
          </a:prstGeom>
          <a:noFill/>
          <a:effectLst>
            <a:outerShdw blurRad="50800" dist="50800" dir="5400000" sx="53000" sy="53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Прямоугольник 87"/>
          <p:cNvSpPr/>
          <p:nvPr/>
        </p:nvSpPr>
        <p:spPr>
          <a:xfrm>
            <a:off x="5076056" y="4479962"/>
            <a:ext cx="3929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79375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Кадровая обеспеченность педагогами-психологами, учителями-дефектологами, учителями-логопедами</a:t>
            </a:r>
          </a:p>
          <a:p>
            <a:pPr marL="171450" indent="-79375">
              <a:buFont typeface="Arial" pitchFamily="34" charset="0"/>
              <a:buChar char="•"/>
            </a:pP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Привлечение </a:t>
            </a:r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выпускников школ в ВУЗы Владимирской </a:t>
            </a:r>
            <a:r>
              <a:rPr lang="ru-RU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RU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544017"/>
            <a:ext cx="3111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5169426" y="4022528"/>
            <a:ext cx="3713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* Суммарная оценка по результатам ВПР, ВПР СПО, ОГЭ, ЕГЭ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22361" y="4797901"/>
            <a:ext cx="2133600" cy="273844"/>
          </a:xfrm>
        </p:spPr>
        <p:txBody>
          <a:bodyPr/>
          <a:lstStyle/>
          <a:p>
            <a:fld id="{2267482B-CAC5-45E2-B8F0-583EE031BF64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25"/>
          <p:cNvSpPr/>
          <p:nvPr/>
        </p:nvSpPr>
        <p:spPr>
          <a:xfrm>
            <a:off x="3672840" y="2649860"/>
            <a:ext cx="1953597" cy="20461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sp>
        <p:nvSpPr>
          <p:cNvPr id="125" name="Прямоугольник 124"/>
          <p:cNvSpPr/>
          <p:nvPr/>
        </p:nvSpPr>
        <p:spPr>
          <a:xfrm>
            <a:off x="3383868" y="771550"/>
            <a:ext cx="2007750" cy="18307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5436097" y="771551"/>
            <a:ext cx="3597072" cy="39244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4451" y="784777"/>
            <a:ext cx="3511445" cy="39112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 hidden="1"/>
          <p:cNvSpPr/>
          <p:nvPr/>
        </p:nvSpPr>
        <p:spPr>
          <a:xfrm>
            <a:off x="3131840" y="597656"/>
            <a:ext cx="2340260" cy="3810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508" y="5147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</a:rPr>
              <a:t>КЛЮЧЕВЫЕ ПРИОРИТЕТЫ ШКОЛЬНОГО ОБРАЗОВАНИЯ</a:t>
            </a:r>
            <a:endParaRPr lang="ru-RU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grpSp>
        <p:nvGrpSpPr>
          <p:cNvPr id="38" name="组合 30"/>
          <p:cNvGrpSpPr/>
          <p:nvPr/>
        </p:nvGrpSpPr>
        <p:grpSpPr>
          <a:xfrm>
            <a:off x="5724127" y="1002627"/>
            <a:ext cx="3191263" cy="466226"/>
            <a:chOff x="3710491" y="1059582"/>
            <a:chExt cx="4101695" cy="599235"/>
          </a:xfrm>
        </p:grpSpPr>
        <p:grpSp>
          <p:nvGrpSpPr>
            <p:cNvPr id="39" name="组合 31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41" name="圆角矩形 33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42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1B4BB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222818" y="1207710"/>
                <a:ext cx="540862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B4BB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1B4BB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454039" y="1231510"/>
              <a:ext cx="3207898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900" b="1" kern="0" dirty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ШКОЛА МИНПРОСВЕЩЕНИЯ РОССИИ 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44" name="组合 36"/>
          <p:cNvGrpSpPr/>
          <p:nvPr/>
        </p:nvGrpSpPr>
        <p:grpSpPr>
          <a:xfrm>
            <a:off x="5734599" y="2118751"/>
            <a:ext cx="3191263" cy="466226"/>
            <a:chOff x="3720963" y="2324915"/>
            <a:chExt cx="4101695" cy="599235"/>
          </a:xfrm>
        </p:grpSpPr>
        <p:grpSp>
          <p:nvGrpSpPr>
            <p:cNvPr id="45" name="组合 37"/>
            <p:cNvGrpSpPr/>
            <p:nvPr/>
          </p:nvGrpSpPr>
          <p:grpSpPr>
            <a:xfrm>
              <a:off x="3720963" y="2324915"/>
              <a:ext cx="4101695" cy="599235"/>
              <a:chOff x="4139952" y="1170041"/>
              <a:chExt cx="3672408" cy="536519"/>
            </a:xfrm>
          </p:grpSpPr>
          <p:sp>
            <p:nvSpPr>
              <p:cNvPr id="47" name="圆角矩形 39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48" name="圆角矩形 113"/>
              <p:cNvSpPr/>
              <p:nvPr/>
            </p:nvSpPr>
            <p:spPr>
              <a:xfrm>
                <a:off x="4678232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93A85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169335" y="1242688"/>
                <a:ext cx="540862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3A8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401638" y="2406053"/>
              <a:ext cx="2349179" cy="474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ЕДИНЫЙ МОТИВИРУЮЩИЙ </a:t>
              </a:r>
            </a:p>
            <a:p>
              <a:pPr lvl="0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МОНИТОРИНГ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51" name="组合 43"/>
          <p:cNvGrpSpPr/>
          <p:nvPr/>
        </p:nvGrpSpPr>
        <p:grpSpPr>
          <a:xfrm>
            <a:off x="5724127" y="2730819"/>
            <a:ext cx="3191263" cy="466226"/>
            <a:chOff x="4139952" y="1170041"/>
            <a:chExt cx="3672408" cy="536519"/>
          </a:xfrm>
        </p:grpSpPr>
        <p:sp>
          <p:nvSpPr>
            <p:cNvPr id="53" name="圆角矩形 45"/>
            <p:cNvSpPr/>
            <p:nvPr/>
          </p:nvSpPr>
          <p:spPr>
            <a:xfrm>
              <a:off x="4139952" y="1170041"/>
              <a:ext cx="3672408" cy="5365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8000000" scaled="0"/>
              <a:tileRect/>
            </a:gradFill>
            <a:ln w="6350" cap="flat" cmpd="sng" algn="ctr">
              <a:gradFill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7400000" scaled="0"/>
              </a:gradFill>
              <a:prstDash val="solid"/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54" name="圆角矩形 113"/>
            <p:cNvSpPr/>
            <p:nvPr/>
          </p:nvSpPr>
          <p:spPr>
            <a:xfrm>
              <a:off x="4716016" y="1250029"/>
              <a:ext cx="3005287" cy="389240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solidFill>
              <a:srgbClr val="01B4B9"/>
            </a:soli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1385" y="1209373"/>
              <a:ext cx="540862" cy="460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1B4BB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04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1B4BB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56" name="组合 48"/>
          <p:cNvGrpSpPr/>
          <p:nvPr/>
        </p:nvGrpSpPr>
        <p:grpSpPr>
          <a:xfrm>
            <a:off x="5724128" y="1578691"/>
            <a:ext cx="3191262" cy="466226"/>
            <a:chOff x="3710491" y="1059582"/>
            <a:chExt cx="4101695" cy="599235"/>
          </a:xfrm>
        </p:grpSpPr>
        <p:grpSp>
          <p:nvGrpSpPr>
            <p:cNvPr id="57" name="组合 49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59" name="圆角矩形 51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60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073B2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181384" y="1215438"/>
                <a:ext cx="540862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3B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3B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4404624" y="1213764"/>
              <a:ext cx="2604661" cy="296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ru-RU" altLang="zh-CN" sz="900" b="1" kern="0" dirty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СТАЖИРОВОЧНЫЕ ПЛОЩАДКИ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961821" y="3306257"/>
            <a:ext cx="154276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100" b="1" kern="0" noProof="0" dirty="0" smtClean="0">
                <a:solidFill>
                  <a:srgbClr val="1E377B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ЕДИНАЯ СИСТЕМА УПРАВЛЕНИЯ ОБРАЗОВАНИЕМ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rgbClr val="1E377B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68" name="组合 43"/>
          <p:cNvGrpSpPr/>
          <p:nvPr/>
        </p:nvGrpSpPr>
        <p:grpSpPr>
          <a:xfrm>
            <a:off x="5734599" y="3306883"/>
            <a:ext cx="3191263" cy="466226"/>
            <a:chOff x="4139952" y="1170041"/>
            <a:chExt cx="3672408" cy="536519"/>
          </a:xfrm>
        </p:grpSpPr>
        <p:sp>
          <p:nvSpPr>
            <p:cNvPr id="71" name="圆角矩形 113"/>
            <p:cNvSpPr/>
            <p:nvPr/>
          </p:nvSpPr>
          <p:spPr>
            <a:xfrm>
              <a:off x="4716016" y="1250029"/>
              <a:ext cx="3005287" cy="389240"/>
            </a:xfrm>
            <a:custGeom>
              <a:avLst/>
              <a:gdLst/>
              <a:ahLst/>
              <a:cxnLst/>
              <a:rect l="l" t="t" r="r" b="b"/>
              <a:pathLst>
                <a:path w="3005287" h="389240">
                  <a:moveTo>
                    <a:pt x="0" y="0"/>
                  </a:moveTo>
                  <a:lnTo>
                    <a:pt x="535610" y="0"/>
                  </a:lnTo>
                  <a:lnTo>
                    <a:pt x="792088" y="0"/>
                  </a:lnTo>
                  <a:lnTo>
                    <a:pt x="2810667" y="0"/>
                  </a:lnTo>
                  <a:cubicBezTo>
                    <a:pt x="2918153" y="0"/>
                    <a:pt x="3005287" y="87134"/>
                    <a:pt x="3005287" y="194620"/>
                  </a:cubicBezTo>
                  <a:lnTo>
                    <a:pt x="3005286" y="194620"/>
                  </a:lnTo>
                  <a:cubicBezTo>
                    <a:pt x="3005286" y="302106"/>
                    <a:pt x="2918152" y="389240"/>
                    <a:pt x="2810666" y="389240"/>
                  </a:cubicBezTo>
                  <a:lnTo>
                    <a:pt x="535610" y="389239"/>
                  </a:lnTo>
                  <a:lnTo>
                    <a:pt x="0" y="389239"/>
                  </a:lnTo>
                  <a:close/>
                </a:path>
              </a:pathLst>
            </a:custGeom>
            <a:solidFill>
              <a:srgbClr val="F95647"/>
            </a:solidFill>
            <a:ln w="6350" cap="flat" cmpd="sng" algn="ctr">
              <a:noFill/>
              <a:prstDash val="solid"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70" name="圆角矩形 45"/>
            <p:cNvSpPr/>
            <p:nvPr/>
          </p:nvSpPr>
          <p:spPr>
            <a:xfrm>
              <a:off x="4139952" y="1170041"/>
              <a:ext cx="3672408" cy="536519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18000000" scaled="0"/>
              <a:tileRect/>
            </a:gradFill>
            <a:ln w="6350" cap="flat" cmpd="sng" algn="ctr">
              <a:gradFill>
                <a:gsLst>
                  <a:gs pos="0">
                    <a:sysClr val="window" lastClr="FFFFFF">
                      <a:lumMod val="85000"/>
                    </a:sysClr>
                  </a:gs>
                  <a:gs pos="100000">
                    <a:sysClr val="window" lastClr="FFFFFF"/>
                  </a:gs>
                </a:gsLst>
                <a:lin ang="17400000" scaled="0"/>
              </a:gradFill>
              <a:prstDash val="solid"/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169335" y="1231233"/>
              <a:ext cx="540862" cy="460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3B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0</a:t>
              </a:r>
              <a:r>
                <a:rPr lang="ru-RU" altLang="zh-CN" sz="2000" b="1" kern="0" dirty="0">
                  <a:solidFill>
                    <a:srgbClr val="0073B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5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3B2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73" name="组合 42"/>
          <p:cNvGrpSpPr/>
          <p:nvPr/>
        </p:nvGrpSpPr>
        <p:grpSpPr>
          <a:xfrm>
            <a:off x="5734599" y="3866267"/>
            <a:ext cx="3191263" cy="466226"/>
            <a:chOff x="3710491" y="3590249"/>
            <a:chExt cx="4101695" cy="599235"/>
          </a:xfrm>
        </p:grpSpPr>
        <p:grpSp>
          <p:nvGrpSpPr>
            <p:cNvPr id="74" name="组合 43"/>
            <p:cNvGrpSpPr/>
            <p:nvPr/>
          </p:nvGrpSpPr>
          <p:grpSpPr>
            <a:xfrm>
              <a:off x="3710491" y="3590249"/>
              <a:ext cx="4101695" cy="599235"/>
              <a:chOff x="4139952" y="1170041"/>
              <a:chExt cx="3672408" cy="536519"/>
            </a:xfrm>
          </p:grpSpPr>
          <p:sp>
            <p:nvSpPr>
              <p:cNvPr id="76" name="圆角矩形 45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77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93A85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169335" y="1223888"/>
                <a:ext cx="540862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</a:t>
                </a:r>
                <a:r>
                  <a:rPr kumimoji="0" lang="ru-RU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6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3A8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3789584" y="3733721"/>
              <a:ext cx="3356590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altLang="zh-CN" sz="900" b="1" kern="0" dirty="0">
                  <a:solidFill>
                    <a:schemeClr val="bg1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РЕГИОНАЛИЗАЦИЯ ШКОЛ</a:t>
              </a:r>
              <a:endParaRPr lang="zh-CN" altLang="en-US" sz="900" b="1" kern="0" dirty="0">
                <a:solidFill>
                  <a:schemeClr val="bg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3491880" y="1537856"/>
            <a:ext cx="180082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1100" b="1" kern="0" noProof="0" dirty="0" smtClean="0">
                <a:solidFill>
                  <a:srgbClr val="0073B2"/>
                </a:solidFill>
                <a:latin typeface="Arial" pitchFamily="34" charset="0"/>
                <a:ea typeface="微软雅黑" pitchFamily="34" charset="-122"/>
                <a:cs typeface="Arial" pitchFamily="34" charset="0"/>
              </a:rPr>
              <a:t>ЕДИНОЕ ОБРАЗОВАТЕЛЬНОЕ ПРОСТРАНСТВО</a:t>
            </a:r>
            <a:endParaRPr kumimoji="0" lang="zh-CN" altLang="en-US" sz="1100" b="1" i="0" u="none" strike="noStrike" kern="0" cap="none" spc="0" normalizeH="0" baseline="0" noProof="0" dirty="0">
              <a:ln>
                <a:noFill/>
              </a:ln>
              <a:solidFill>
                <a:srgbClr val="0073B2"/>
              </a:solidFill>
              <a:effectLst/>
              <a:uLnTx/>
              <a:uFillTx/>
              <a:latin typeface="Arial" pitchFamily="34" charset="0"/>
              <a:ea typeface="微软雅黑" pitchFamily="34" charset="-122"/>
              <a:cs typeface="Arial" pitchFamily="34" charset="0"/>
            </a:endParaRPr>
          </a:p>
        </p:txBody>
      </p:sp>
      <p:grpSp>
        <p:nvGrpSpPr>
          <p:cNvPr id="87" name="组合 30"/>
          <p:cNvGrpSpPr/>
          <p:nvPr/>
        </p:nvGrpSpPr>
        <p:grpSpPr>
          <a:xfrm flipH="1">
            <a:off x="253937" y="983794"/>
            <a:ext cx="3003806" cy="466226"/>
            <a:chOff x="3710492" y="1059582"/>
            <a:chExt cx="4101695" cy="599235"/>
          </a:xfrm>
        </p:grpSpPr>
        <p:grpSp>
          <p:nvGrpSpPr>
            <p:cNvPr id="88" name="组合 31"/>
            <p:cNvGrpSpPr/>
            <p:nvPr/>
          </p:nvGrpSpPr>
          <p:grpSpPr>
            <a:xfrm>
              <a:off x="3710492" y="1059582"/>
              <a:ext cx="4101695" cy="599235"/>
              <a:chOff x="4139952" y="1170041"/>
              <a:chExt cx="3672408" cy="536519"/>
            </a:xfrm>
          </p:grpSpPr>
          <p:sp>
            <p:nvSpPr>
              <p:cNvPr id="90" name="圆角矩形 33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91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1B4BB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143808" y="1226365"/>
                <a:ext cx="574615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B4BB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01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1B4BB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4454039" y="1231510"/>
              <a:ext cx="3207898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ОБНОВЛЕНИЕ ФГОС</a:t>
              </a:r>
              <a:endParaRPr kumimoji="0" lang="zh-CN" altLang="en-US" sz="9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组合 36"/>
          <p:cNvGrpSpPr/>
          <p:nvPr/>
        </p:nvGrpSpPr>
        <p:grpSpPr>
          <a:xfrm flipH="1">
            <a:off x="264413" y="2105528"/>
            <a:ext cx="2993333" cy="466226"/>
            <a:chOff x="3720962" y="2324915"/>
            <a:chExt cx="4101694" cy="599235"/>
          </a:xfrm>
        </p:grpSpPr>
        <p:grpSp>
          <p:nvGrpSpPr>
            <p:cNvPr id="94" name="组合 37"/>
            <p:cNvGrpSpPr/>
            <p:nvPr/>
          </p:nvGrpSpPr>
          <p:grpSpPr>
            <a:xfrm>
              <a:off x="3720962" y="2324915"/>
              <a:ext cx="4101694" cy="599235"/>
              <a:chOff x="4139952" y="1170041"/>
              <a:chExt cx="3672408" cy="536519"/>
            </a:xfrm>
          </p:grpSpPr>
          <p:sp>
            <p:nvSpPr>
              <p:cNvPr id="96" name="圆角矩形 39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97" name="圆角矩形 113"/>
              <p:cNvSpPr/>
              <p:nvPr/>
            </p:nvSpPr>
            <p:spPr>
              <a:xfrm>
                <a:off x="4678232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93A85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4141435" y="1219910"/>
                <a:ext cx="576625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03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3A8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95" name="TextBox 94"/>
            <p:cNvSpPr txBox="1"/>
            <p:nvPr/>
          </p:nvSpPr>
          <p:spPr>
            <a:xfrm>
              <a:off x="5739378" y="2506971"/>
              <a:ext cx="1871907" cy="296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ЕДИНЫЕ УЧЕБНИКИ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99" name="组合 42"/>
          <p:cNvGrpSpPr/>
          <p:nvPr/>
        </p:nvGrpSpPr>
        <p:grpSpPr>
          <a:xfrm flipH="1">
            <a:off x="124451" y="2710542"/>
            <a:ext cx="3187409" cy="466226"/>
            <a:chOff x="3710491" y="3590249"/>
            <a:chExt cx="4268767" cy="599235"/>
          </a:xfrm>
        </p:grpSpPr>
        <p:grpSp>
          <p:nvGrpSpPr>
            <p:cNvPr id="100" name="组合 43"/>
            <p:cNvGrpSpPr/>
            <p:nvPr/>
          </p:nvGrpSpPr>
          <p:grpSpPr>
            <a:xfrm>
              <a:off x="3710491" y="3590249"/>
              <a:ext cx="4101695" cy="599235"/>
              <a:chOff x="4139952" y="1170041"/>
              <a:chExt cx="3672408" cy="536519"/>
            </a:xfrm>
          </p:grpSpPr>
          <p:sp>
            <p:nvSpPr>
              <p:cNvPr id="102" name="圆角矩形 45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03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1B4BB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4143738" y="1232707"/>
                <a:ext cx="563573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1B4BB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04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1B4BB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5416391" y="3753055"/>
              <a:ext cx="2562867" cy="29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ФГИС «МОЯ ШКОЛА»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105" name="组合 48"/>
          <p:cNvGrpSpPr/>
          <p:nvPr/>
        </p:nvGrpSpPr>
        <p:grpSpPr>
          <a:xfrm flipH="1">
            <a:off x="253939" y="1553143"/>
            <a:ext cx="3003808" cy="466226"/>
            <a:chOff x="3710491" y="1059582"/>
            <a:chExt cx="4101695" cy="599235"/>
          </a:xfrm>
        </p:grpSpPr>
        <p:grpSp>
          <p:nvGrpSpPr>
            <p:cNvPr id="106" name="组合 49"/>
            <p:cNvGrpSpPr/>
            <p:nvPr/>
          </p:nvGrpSpPr>
          <p:grpSpPr>
            <a:xfrm>
              <a:off x="3710491" y="1059582"/>
              <a:ext cx="4101695" cy="599235"/>
              <a:chOff x="4139952" y="1170041"/>
              <a:chExt cx="3672408" cy="536519"/>
            </a:xfrm>
          </p:grpSpPr>
          <p:sp>
            <p:nvSpPr>
              <p:cNvPr id="108" name="圆角矩形 51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09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073B2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4143813" y="1197340"/>
                <a:ext cx="574615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3B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02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3B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5978787" y="1213764"/>
              <a:ext cx="1670567" cy="296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ВВЕДЕНИЕ ФООП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111" name="组合 42"/>
          <p:cNvGrpSpPr/>
          <p:nvPr/>
        </p:nvGrpSpPr>
        <p:grpSpPr>
          <a:xfrm flipH="1">
            <a:off x="241625" y="3303620"/>
            <a:ext cx="3016122" cy="466227"/>
            <a:chOff x="3710491" y="3590249"/>
            <a:chExt cx="4101695" cy="599235"/>
          </a:xfrm>
        </p:grpSpPr>
        <p:grpSp>
          <p:nvGrpSpPr>
            <p:cNvPr id="112" name="组合 43"/>
            <p:cNvGrpSpPr/>
            <p:nvPr/>
          </p:nvGrpSpPr>
          <p:grpSpPr>
            <a:xfrm>
              <a:off x="3710491" y="3590249"/>
              <a:ext cx="4101695" cy="599235"/>
              <a:chOff x="4139952" y="1170041"/>
              <a:chExt cx="3672408" cy="536519"/>
            </a:xfrm>
          </p:grpSpPr>
          <p:sp>
            <p:nvSpPr>
              <p:cNvPr id="114" name="圆角矩形 45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15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0073B2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143797" y="1213128"/>
                <a:ext cx="572269" cy="460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3B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</a:t>
                </a:r>
                <a:r>
                  <a:rPr lang="ru-RU" altLang="zh-CN" sz="2000" b="1" kern="0" dirty="0">
                    <a:solidFill>
                      <a:srgbClr val="0073B2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5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3B2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4752380" y="3731188"/>
              <a:ext cx="2958037" cy="29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ЕДИНАЯ СИСТЕМА ВОСПИТАНИЯ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117" name="组合 42"/>
          <p:cNvGrpSpPr/>
          <p:nvPr/>
        </p:nvGrpSpPr>
        <p:grpSpPr>
          <a:xfrm flipH="1">
            <a:off x="251520" y="3879454"/>
            <a:ext cx="3014221" cy="466226"/>
            <a:chOff x="3710490" y="3590249"/>
            <a:chExt cx="4101695" cy="599235"/>
          </a:xfrm>
        </p:grpSpPr>
        <p:grpSp>
          <p:nvGrpSpPr>
            <p:cNvPr id="118" name="组合 43"/>
            <p:cNvGrpSpPr/>
            <p:nvPr/>
          </p:nvGrpSpPr>
          <p:grpSpPr>
            <a:xfrm>
              <a:off x="3710490" y="3590249"/>
              <a:ext cx="4101695" cy="599235"/>
              <a:chOff x="4139952" y="1170041"/>
              <a:chExt cx="3672408" cy="536519"/>
            </a:xfrm>
          </p:grpSpPr>
          <p:sp>
            <p:nvSpPr>
              <p:cNvPr id="120" name="圆角矩形 45"/>
              <p:cNvSpPr/>
              <p:nvPr/>
            </p:nvSpPr>
            <p:spPr>
              <a:xfrm>
                <a:off x="4139952" y="1170041"/>
                <a:ext cx="3672408" cy="5365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4500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18000000" scaled="0"/>
                <a:tileRect/>
              </a:gradFill>
              <a:ln w="6350" cap="flat" cmpd="sng" algn="ctr">
                <a:gradFill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17400000" scaled="0"/>
                </a:gradFill>
                <a:prstDash val="solid"/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21" name="圆角矩形 113"/>
              <p:cNvSpPr/>
              <p:nvPr/>
            </p:nvSpPr>
            <p:spPr>
              <a:xfrm>
                <a:off x="4716016" y="1250029"/>
                <a:ext cx="3005287" cy="389240"/>
              </a:xfrm>
              <a:custGeom>
                <a:avLst/>
                <a:gdLst/>
                <a:ahLst/>
                <a:cxnLst/>
                <a:rect l="l" t="t" r="r" b="b"/>
                <a:pathLst>
                  <a:path w="3005287" h="389240">
                    <a:moveTo>
                      <a:pt x="0" y="0"/>
                    </a:moveTo>
                    <a:lnTo>
                      <a:pt x="535610" y="0"/>
                    </a:lnTo>
                    <a:lnTo>
                      <a:pt x="792088" y="0"/>
                    </a:lnTo>
                    <a:lnTo>
                      <a:pt x="2810667" y="0"/>
                    </a:lnTo>
                    <a:cubicBezTo>
                      <a:pt x="2918153" y="0"/>
                      <a:pt x="3005287" y="87134"/>
                      <a:pt x="3005287" y="194620"/>
                    </a:cubicBezTo>
                    <a:lnTo>
                      <a:pt x="3005286" y="194620"/>
                    </a:lnTo>
                    <a:cubicBezTo>
                      <a:pt x="3005286" y="302106"/>
                      <a:pt x="2918152" y="389240"/>
                      <a:pt x="2810666" y="389240"/>
                    </a:cubicBezTo>
                    <a:lnTo>
                      <a:pt x="535610" y="389239"/>
                    </a:lnTo>
                    <a:lnTo>
                      <a:pt x="0" y="389239"/>
                    </a:lnTo>
                    <a:close/>
                  </a:path>
                </a:pathLst>
              </a:custGeom>
              <a:solidFill>
                <a:srgbClr val="193A85"/>
              </a:solidFill>
              <a:ln w="6350" cap="flat" cmpd="sng" algn="ctr">
                <a:noFill/>
                <a:prstDash val="solid"/>
              </a:ln>
              <a:effectLst>
                <a:innerShdw blurRad="63500" dist="50800" dir="16200000">
                  <a:prstClr val="black">
                    <a:alpha val="32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4142823" y="1213389"/>
                <a:ext cx="593295" cy="460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0</a:t>
                </a:r>
                <a:r>
                  <a:rPr kumimoji="0" lang="ru-RU" altLang="zh-CN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193A85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Arial" pitchFamily="34" charset="0"/>
                    <a:ea typeface="微软雅黑" panose="020B0503020204020204" pitchFamily="34" charset="-122"/>
                    <a:cs typeface="Arial" pitchFamily="34" charset="0"/>
                  </a:rPr>
                  <a:t>6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93A85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119" name="TextBox 118"/>
            <p:cNvSpPr txBox="1"/>
            <p:nvPr/>
          </p:nvSpPr>
          <p:spPr>
            <a:xfrm>
              <a:off x="4833796" y="3689032"/>
              <a:ext cx="2847591" cy="474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ru-RU" altLang="zh-CN" sz="900" b="1" kern="0" dirty="0" smtClean="0">
                  <a:solidFill>
                    <a:sysClr val="window" lastClr="FFFFFF"/>
                  </a:solidFill>
                  <a:latin typeface="Arial" pitchFamily="34" charset="0"/>
                  <a:ea typeface="微软雅黑" panose="020B0503020204020204" pitchFamily="34" charset="-122"/>
                  <a:cs typeface="Arial" pitchFamily="34" charset="0"/>
                </a:rPr>
                <a:t>ЕДИНАЯ ИННОВАЦИОННАЯ ИНФРАСТРУКТУРА</a:t>
              </a:r>
              <a:endParaRPr lang="zh-CN" altLang="en-US" sz="900" b="1" kern="0" dirty="0">
                <a:solidFill>
                  <a:sysClr val="window" lastClr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264188" y="2787774"/>
            <a:ext cx="3257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zh-CN" sz="900" b="1" kern="0" dirty="0">
                <a:solidFill>
                  <a:schemeClr val="bg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ЕДИНАЯ СИСТЕМА РАБОТЫ </a:t>
            </a:r>
          </a:p>
          <a:p>
            <a:pPr lvl="0">
              <a:defRPr/>
            </a:pPr>
            <a:r>
              <a:rPr lang="ru-RU" altLang="zh-CN" sz="900" b="1" kern="0" dirty="0">
                <a:solidFill>
                  <a:schemeClr val="bg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С УПРАВЛЕНЦАМИ</a:t>
            </a:r>
            <a:endParaRPr lang="zh-CN" altLang="en-US" sz="900" b="1" kern="0" dirty="0">
              <a:solidFill>
                <a:schemeClr val="bg1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23" name="圆角矩形 113"/>
          <p:cNvSpPr/>
          <p:nvPr/>
        </p:nvSpPr>
        <p:spPr>
          <a:xfrm>
            <a:off x="6224349" y="3377065"/>
            <a:ext cx="2611545" cy="338243"/>
          </a:xfrm>
          <a:custGeom>
            <a:avLst/>
            <a:gdLst/>
            <a:ahLst/>
            <a:cxnLst/>
            <a:rect l="l" t="t" r="r" b="b"/>
            <a:pathLst>
              <a:path w="3005287" h="389240">
                <a:moveTo>
                  <a:pt x="0" y="0"/>
                </a:moveTo>
                <a:lnTo>
                  <a:pt x="535610" y="0"/>
                </a:lnTo>
                <a:lnTo>
                  <a:pt x="792088" y="0"/>
                </a:lnTo>
                <a:lnTo>
                  <a:pt x="2810667" y="0"/>
                </a:lnTo>
                <a:cubicBezTo>
                  <a:pt x="2918153" y="0"/>
                  <a:pt x="3005287" y="87134"/>
                  <a:pt x="3005287" y="194620"/>
                </a:cubicBezTo>
                <a:lnTo>
                  <a:pt x="3005286" y="194620"/>
                </a:lnTo>
                <a:cubicBezTo>
                  <a:pt x="3005286" y="302106"/>
                  <a:pt x="2918152" y="389240"/>
                  <a:pt x="2810666" y="389240"/>
                </a:cubicBezTo>
                <a:lnTo>
                  <a:pt x="535610" y="389239"/>
                </a:lnTo>
                <a:lnTo>
                  <a:pt x="0" y="389239"/>
                </a:lnTo>
                <a:close/>
              </a:path>
            </a:pathLst>
          </a:custGeom>
          <a:solidFill>
            <a:srgbClr val="0073B2"/>
          </a:solidFill>
          <a:ln w="6350" cap="flat" cmpd="sng" algn="ctr">
            <a:noFill/>
            <a:prstDash val="solid"/>
          </a:ln>
          <a:effectLst>
            <a:innerShdw blurRad="63500" dist="50800" dir="16200000">
              <a:prstClr val="black">
                <a:alpha val="32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61868" y="3367773"/>
            <a:ext cx="3134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zh-CN" sz="900" b="1" kern="0" dirty="0">
                <a:solidFill>
                  <a:schemeClr val="bg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ЕДИНЫЙ КАДРОВЫЙ РЕЗЕРВ </a:t>
            </a:r>
            <a:endParaRPr lang="ru-RU" altLang="zh-CN" sz="900" b="1" kern="0" dirty="0" smtClean="0">
              <a:solidFill>
                <a:schemeClr val="bg1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lvl="0">
              <a:defRPr/>
            </a:pPr>
            <a:r>
              <a:rPr lang="ru-RU" altLang="zh-CN" sz="900" b="1" kern="0" dirty="0" smtClean="0">
                <a:solidFill>
                  <a:schemeClr val="bg1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РУКОВОДИТЕЛЕЙ</a:t>
            </a:r>
            <a:endParaRPr lang="zh-CN" altLang="en-US" sz="900" b="1" kern="0" dirty="0">
              <a:solidFill>
                <a:schemeClr val="bg1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201" y="4743008"/>
            <a:ext cx="86389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Единая суверенная </a:t>
            </a:r>
            <a:r>
              <a:rPr lang="ru-RU" sz="1300" spc="-1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система</a:t>
            </a:r>
            <a:r>
              <a:rPr lang="ru-RU" sz="13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 образования: качественное образование - каждому ребенку</a:t>
            </a:r>
            <a:r>
              <a:rPr lang="en-US" sz="13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!</a:t>
            </a:r>
            <a:r>
              <a:rPr lang="ru-RU" sz="13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 </a:t>
            </a:r>
            <a:endParaRPr lang="ru-RU" sz="1300" dirty="0">
              <a:solidFill>
                <a:srgbClr val="1E377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14618" y="4761552"/>
            <a:ext cx="2133600" cy="273844"/>
          </a:xfrm>
        </p:spPr>
        <p:txBody>
          <a:bodyPr/>
          <a:lstStyle/>
          <a:p>
            <a:fld id="{2267482B-CAC5-45E2-B8F0-583EE031BF6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26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1138702" y="4205464"/>
            <a:ext cx="5755139" cy="428079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algn="just">
              <a:spcAft>
                <a:spcPts val="0"/>
              </a:spcAft>
            </a:pP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2874" y="51470"/>
            <a:ext cx="8533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</a:rPr>
              <a:t>ЦИФРОВАЯ ТРАНСФОРМАЦИЯ </a:t>
            </a:r>
          </a:p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</a:rPr>
              <a:t>В </a:t>
            </a:r>
            <a:r>
              <a:rPr lang="ru-RU" b="1" dirty="0">
                <a:solidFill>
                  <a:srgbClr val="1E377B"/>
                </a:solidFill>
                <a:latin typeface="Arial Black" pitchFamily="34" charset="0"/>
              </a:rPr>
              <a:t>СФЕРЕ ОБРАЗОВАНИЯ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1" y="4659982"/>
            <a:ext cx="6471029" cy="483518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Aft>
                <a:spcPts val="0"/>
              </a:spcAft>
            </a:pPr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228" y="746181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1E377B"/>
                </a:solidFill>
                <a:latin typeface="Arial Black" pitchFamily="34" charset="0"/>
              </a:rPr>
              <a:t>ФГИС «МОЯ ШКОЛА»</a:t>
            </a:r>
            <a:endParaRPr lang="ru-RU" sz="14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1" y="988638"/>
            <a:ext cx="3114531" cy="16507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1345" y="1116926"/>
            <a:ext cx="29183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Arial Black" pitchFamily="34" charset="0"/>
                <a:cs typeface="Arial" pitchFamily="34" charset="0"/>
              </a:rPr>
              <a:t>Рейтинг Владимирской области среди регионов РФ </a:t>
            </a:r>
            <a:endParaRPr lang="ru-RU" sz="1100" dirty="0" smtClean="0">
              <a:latin typeface="Arial Black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455876" y="1173981"/>
            <a:ext cx="3793813" cy="1109737"/>
            <a:chOff x="3311860" y="1125869"/>
            <a:chExt cx="2750762" cy="110973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11860" y="1125869"/>
              <a:ext cx="67203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1E377B"/>
                  </a:solidFill>
                  <a:latin typeface="Arial Black" pitchFamily="34" charset="0"/>
                </a:rPr>
                <a:t>100</a:t>
              </a:r>
              <a:r>
                <a:rPr lang="ru-RU" sz="2000" b="1" dirty="0">
                  <a:solidFill>
                    <a:srgbClr val="1E377B"/>
                  </a:solidFill>
                  <a:latin typeface="Arial" pitchFamily="34" charset="0"/>
                  <a:cs typeface="Arial" pitchFamily="34" charset="0"/>
                </a:rPr>
                <a:t>%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938386" y="1233590"/>
              <a:ext cx="212423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школ и колледжей</a:t>
              </a:r>
              <a:endParaRPr lang="ru-R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358451" y="1835496"/>
              <a:ext cx="4233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 smtClean="0">
                  <a:solidFill>
                    <a:srgbClr val="C00000"/>
                  </a:solidFill>
                  <a:latin typeface="Arial Black" pitchFamily="34" charset="0"/>
                  <a:cs typeface="Arial" pitchFamily="34" charset="0"/>
                </a:rPr>
                <a:t>6</a:t>
              </a:r>
              <a:r>
                <a:rPr lang="ru-RU" sz="2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%</a:t>
              </a:r>
              <a:endPara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337862" y="1479522"/>
              <a:ext cx="7336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1E377B"/>
                  </a:solidFill>
                  <a:latin typeface="Arial Black" pitchFamily="34" charset="0"/>
                </a:rPr>
                <a:t>97,6</a:t>
              </a:r>
              <a:r>
                <a:rPr lang="ru-RU" sz="2000" b="1" dirty="0">
                  <a:solidFill>
                    <a:srgbClr val="1E377B"/>
                  </a:solidFill>
                  <a:latin typeface="Arial" pitchFamily="34" charset="0"/>
                  <a:cs typeface="Arial" pitchFamily="34" charset="0"/>
                </a:rPr>
                <a:t>%</a:t>
              </a: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4549161" y="1608991"/>
            <a:ext cx="2929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педагогов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382732" y="1960552"/>
            <a:ext cx="2929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30530" y="2746175"/>
            <a:ext cx="4457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ОСОБОЕ ВНИМАНИЕ ОБРАТИТЬ</a:t>
            </a:r>
            <a:r>
              <a:rPr lang="en-US" sz="105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105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 РАБОТУ С ФГИС: </a:t>
            </a:r>
            <a:endParaRPr lang="ru-RU" sz="105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15533" y="3080746"/>
            <a:ext cx="146706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Селивановский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Собинский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г.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Ковров</a:t>
            </a: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Камешковский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Ковровский 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Киржачский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р-н</a:t>
            </a:r>
          </a:p>
          <a:p>
            <a:pPr marL="92075"/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1345" y="2826966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rgbClr val="004AAD"/>
                </a:solidFill>
                <a:latin typeface="Arial Black" pitchFamily="34" charset="0"/>
                <a:cs typeface="Arial" pitchFamily="34" charset="0"/>
              </a:rPr>
              <a:t>ЛИДЕРЫ:</a:t>
            </a:r>
            <a:endParaRPr lang="ru-RU" sz="1050" dirty="0">
              <a:solidFill>
                <a:srgbClr val="004AAD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5505" y="3080882"/>
            <a:ext cx="19008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80963">
              <a:buFont typeface="Arial" pitchFamily="34" charset="0"/>
              <a:buChar char="•"/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о. Муром</a:t>
            </a:r>
          </a:p>
          <a:p>
            <a:pPr marL="263525" indent="-80963">
              <a:buFont typeface="Arial" pitchFamily="34" charset="0"/>
              <a:buChar char="•"/>
            </a:pPr>
            <a:r>
              <a:rPr lang="ru-RU" sz="900" b="1" dirty="0" err="1">
                <a:latin typeface="Arial" pitchFamily="34" charset="0"/>
                <a:cs typeface="Arial" pitchFamily="34" charset="0"/>
              </a:rPr>
              <a:t>г.Гусь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-Хрустальный</a:t>
            </a:r>
          </a:p>
          <a:p>
            <a:pPr marL="263525" indent="-80963">
              <a:buFont typeface="Arial" pitchFamily="34" charset="0"/>
              <a:buChar char="•"/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Муромский</a:t>
            </a:r>
          </a:p>
          <a:p>
            <a:pPr marL="263525" indent="-80963">
              <a:buFont typeface="Arial" pitchFamily="34" charset="0"/>
              <a:buChar char="•"/>
            </a:pPr>
            <a:r>
              <a:rPr lang="ru-RU" sz="900" b="1" dirty="0">
                <a:latin typeface="Arial" pitchFamily="34" charset="0"/>
                <a:cs typeface="Arial" pitchFamily="34" charset="0"/>
              </a:rPr>
              <a:t>Юрьев-Польский</a:t>
            </a:r>
          </a:p>
          <a:p>
            <a:pPr marL="263525" indent="-80963">
              <a:buFont typeface="Arial" pitchFamily="34" charset="0"/>
              <a:buChar char="•"/>
            </a:pP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731990"/>
            <a:ext cx="302142" cy="253642"/>
          </a:xfrm>
          <a:prstGeom prst="rect">
            <a:avLst/>
          </a:prstGeom>
          <a:noFill/>
          <a:effectLst>
            <a:outerShdw blurRad="50800" dist="50800" dir="5400000" sx="56000" sy="56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212" y="4659982"/>
            <a:ext cx="63310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Завершить регистрацию педагогических работников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образовательных организаций</a:t>
            </a:r>
          </a:p>
          <a:p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ФГИС «Моя школа»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38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30" y="4263938"/>
            <a:ext cx="302142" cy="253642"/>
          </a:xfrm>
          <a:prstGeom prst="rect">
            <a:avLst/>
          </a:prstGeom>
          <a:noFill/>
          <a:effectLst>
            <a:outerShdw blurRad="50800" dist="50800" dir="5400000" sx="61000" sy="61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47664" y="4263938"/>
            <a:ext cx="52565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>
              <a:spcAft>
                <a:spcPts val="0"/>
              </a:spcAft>
            </a:pP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Обеспечить регистрацию обучающихся и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родителей в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ФГИС «Моя школа»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75556" y="1886027"/>
            <a:ext cx="29297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1. Московская область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09993" y="2067694"/>
            <a:ext cx="15055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2. Тюменская область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169087" y="2289525"/>
            <a:ext cx="2424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193A85"/>
                </a:solidFill>
                <a:latin typeface="Arial Black" pitchFamily="34" charset="0"/>
                <a:cs typeface="Arial" panose="020B0604020202020204" pitchFamily="34" charset="0"/>
              </a:rPr>
              <a:t>3</a:t>
            </a:r>
            <a:r>
              <a:rPr lang="ru-RU" sz="1200" dirty="0" smtClean="0">
                <a:solidFill>
                  <a:srgbClr val="193A85"/>
                </a:solidFill>
                <a:latin typeface="Arial Black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smtClean="0">
                <a:solidFill>
                  <a:srgbClr val="193A85"/>
                </a:solidFill>
                <a:latin typeface="Arial Black" pitchFamily="34" charset="0"/>
                <a:cs typeface="Arial" panose="020B0604020202020204" pitchFamily="34" charset="0"/>
              </a:rPr>
              <a:t>Владимирская область</a:t>
            </a:r>
            <a:endParaRPr lang="ru-RU" sz="1200" b="1" dirty="0">
              <a:solidFill>
                <a:srgbClr val="193A85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5876" y="746181"/>
            <a:ext cx="174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1E377B"/>
                </a:solidFill>
                <a:latin typeface="Arial Black" pitchFamily="34" charset="0"/>
              </a:rPr>
              <a:t>Регистрация </a:t>
            </a:r>
            <a:endParaRPr lang="ru-RU" sz="1000" b="1" dirty="0" smtClean="0">
              <a:solidFill>
                <a:srgbClr val="1E377B"/>
              </a:solidFill>
              <a:latin typeface="Arial Black" pitchFamily="34" charset="0"/>
            </a:endParaRPr>
          </a:p>
          <a:p>
            <a:r>
              <a:rPr lang="ru-RU" sz="1000" b="1" dirty="0" smtClean="0">
                <a:solidFill>
                  <a:srgbClr val="1E377B"/>
                </a:solidFill>
                <a:latin typeface="Arial Black" pitchFamily="34" charset="0"/>
              </a:rPr>
              <a:t>в ФГИС «</a:t>
            </a:r>
            <a:r>
              <a:rPr lang="ru-RU" sz="1000" b="1" dirty="0">
                <a:solidFill>
                  <a:srgbClr val="1E377B"/>
                </a:solidFill>
                <a:latin typeface="Arial Black" pitchFamily="34" charset="0"/>
              </a:rPr>
              <a:t>Моя школа»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656534" y="782847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1E377B"/>
                </a:solidFill>
                <a:latin typeface="Arial Black" pitchFamily="34" charset="0"/>
              </a:rPr>
              <a:t>Регистрация </a:t>
            </a:r>
            <a:endParaRPr lang="ru-RU" sz="1000" b="1" dirty="0" smtClean="0">
              <a:solidFill>
                <a:srgbClr val="1E377B"/>
              </a:solidFill>
              <a:latin typeface="Arial Black" pitchFamily="34" charset="0"/>
            </a:endParaRPr>
          </a:p>
          <a:p>
            <a:r>
              <a:rPr lang="ru-RU" sz="1000" b="1" dirty="0" smtClean="0">
                <a:solidFill>
                  <a:srgbClr val="1E377B"/>
                </a:solidFill>
                <a:latin typeface="Arial Black" pitchFamily="34" charset="0"/>
              </a:rPr>
              <a:t>в ИКОП «</a:t>
            </a:r>
            <a:r>
              <a:rPr lang="ru-RU" sz="1000" b="1" dirty="0" err="1" smtClean="0">
                <a:solidFill>
                  <a:srgbClr val="1E377B"/>
                </a:solidFill>
                <a:latin typeface="Arial Black" pitchFamily="34" charset="0"/>
              </a:rPr>
              <a:t>Сферум</a:t>
            </a:r>
            <a:r>
              <a:rPr lang="ru-RU" sz="1000" b="1" dirty="0" smtClean="0">
                <a:solidFill>
                  <a:srgbClr val="1E377B"/>
                </a:solidFill>
                <a:latin typeface="Arial Black" pitchFamily="34" charset="0"/>
              </a:rPr>
              <a:t>»</a:t>
            </a:r>
            <a:endParaRPr lang="ru-RU" sz="1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637996" y="1199532"/>
            <a:ext cx="955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E377B"/>
                </a:solidFill>
                <a:latin typeface="Arial Black" pitchFamily="34" charset="0"/>
              </a:rPr>
              <a:t>100</a:t>
            </a:r>
            <a:r>
              <a:rPr lang="ru-RU" sz="2000" b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686839" y="1526159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91</a:t>
            </a:r>
            <a:r>
              <a:rPr lang="ru-RU" sz="2000" b="1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000" b="1" dirty="0">
              <a:solidFill>
                <a:srgbClr val="1E37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686839" y="1883608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51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9441" y="1526764"/>
            <a:ext cx="9669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ТОП </a:t>
            </a:r>
            <a:r>
              <a:rPr lang="ru-RU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06092" y="3090768"/>
            <a:ext cx="18723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Гороховецкий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 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ЗАТО </a:t>
            </a: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г.Радужный</a:t>
            </a:r>
            <a:endParaRPr lang="ru-RU" sz="900" b="1" dirty="0" smtClean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Кольчугинский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err="1" smtClean="0">
                <a:latin typeface="Arial" pitchFamily="34" charset="0"/>
                <a:cs typeface="Arial" pitchFamily="34" charset="0"/>
              </a:rPr>
              <a:t>Меленковский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Суздальский р-н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Презентации\Августовское 2023\картинки\Vector565747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91" y="872400"/>
            <a:ext cx="2785851" cy="419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0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06705" y="1486090"/>
            <a:ext cx="7067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Стало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2295" y="2651859"/>
            <a:ext cx="1765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1" marR="5080" indent="-172716">
              <a:spcBef>
                <a:spcPts val="100"/>
              </a:spcBef>
            </a:pPr>
            <a:r>
              <a:rPr sz="1200" dirty="0">
                <a:solidFill>
                  <a:srgbClr val="1B3181"/>
                </a:solidFill>
                <a:latin typeface="Courier New"/>
                <a:cs typeface="Courier New"/>
              </a:rPr>
              <a:t>o 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Применение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не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ра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вн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о</a:t>
            </a:r>
            <a:r>
              <a:rPr sz="1200" spc="-50" dirty="0">
                <a:solidFill>
                  <a:srgbClr val="1B3181"/>
                </a:solidFill>
                <a:latin typeface="Microsoft Sans Serif"/>
                <a:cs typeface="Microsoft Sans Serif"/>
              </a:rPr>
              <a:t>к</a:t>
            </a:r>
            <a:r>
              <a:rPr sz="12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а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чес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тв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е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н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н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ых 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цифровых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сервисов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2296" y="3448278"/>
            <a:ext cx="23653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1" marR="5080" indent="-172716">
              <a:spcBef>
                <a:spcPts val="100"/>
              </a:spcBef>
            </a:pPr>
            <a:r>
              <a:rPr sz="1200" dirty="0">
                <a:solidFill>
                  <a:srgbClr val="1B3181"/>
                </a:solidFill>
                <a:latin typeface="Courier New"/>
                <a:cs typeface="Courier New"/>
              </a:rPr>
              <a:t>o 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Использование зарубежных 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средств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связи</a:t>
            </a:r>
            <a:r>
              <a:rPr sz="1200" spc="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и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небезопасных </a:t>
            </a:r>
            <a:r>
              <a:rPr sz="1200" spc="-30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способов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коммуникации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2296" y="1336457"/>
            <a:ext cx="1824355" cy="1103630"/>
          </a:xfrm>
          <a:prstGeom prst="rect">
            <a:avLst/>
          </a:prstGeom>
        </p:spPr>
        <p:txBody>
          <a:bodyPr vert="horz" wrap="square" lIns="0" tIns="165096" rIns="0" bIns="0" rtlCol="0">
            <a:spAutoFit/>
          </a:bodyPr>
          <a:lstStyle/>
          <a:p>
            <a:pPr marL="64768">
              <a:spcBef>
                <a:spcPts val="1300"/>
              </a:spcBef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Было</a:t>
            </a:r>
            <a:endParaRPr dirty="0">
              <a:solidFill>
                <a:srgbClr val="C00000"/>
              </a:solidFill>
              <a:latin typeface="Arial"/>
              <a:cs typeface="Arial"/>
            </a:endParaRPr>
          </a:p>
          <a:p>
            <a:pPr marL="184781" marR="5080" indent="-172716">
              <a:spcBef>
                <a:spcPts val="800"/>
              </a:spcBef>
            </a:pPr>
            <a:r>
              <a:rPr sz="1200" dirty="0">
                <a:solidFill>
                  <a:srgbClr val="1B3181"/>
                </a:solidFill>
                <a:latin typeface="Courier New"/>
                <a:cs typeface="Courier New"/>
              </a:rPr>
              <a:t>o</a:t>
            </a:r>
            <a:r>
              <a:rPr sz="1200" spc="-120" dirty="0">
                <a:solidFill>
                  <a:srgbClr val="1B3181"/>
                </a:solidFill>
                <a:latin typeface="Courier New"/>
                <a:cs typeface="Courier New"/>
              </a:rPr>
              <a:t> </a:t>
            </a: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Подготовка</a:t>
            </a:r>
            <a:r>
              <a:rPr sz="12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конспектов </a:t>
            </a:r>
            <a:r>
              <a:rPr sz="1200" spc="-30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и</a:t>
            </a:r>
            <a:r>
              <a:rPr sz="1200" spc="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поиск</a:t>
            </a:r>
            <a:r>
              <a:rPr sz="1200" spc="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1B3181"/>
                </a:solidFill>
                <a:latin typeface="Microsoft Sans Serif"/>
                <a:cs typeface="Microsoft Sans Serif"/>
              </a:rPr>
              <a:t>материалов </a:t>
            </a:r>
            <a:r>
              <a:rPr sz="12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1B3181"/>
                </a:solidFill>
                <a:latin typeface="Microsoft Sans Serif"/>
                <a:cs typeface="Microsoft Sans Serif"/>
              </a:rPr>
              <a:t>для</a:t>
            </a:r>
            <a:r>
              <a:rPr sz="1200" spc="2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урока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5063" y="851950"/>
            <a:ext cx="727938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6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ИСПОЛЬЗОВАНИЕ</a:t>
            </a:r>
            <a:r>
              <a:rPr sz="16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1B3181"/>
                </a:solidFill>
                <a:latin typeface="Microsoft Sans Serif"/>
                <a:cs typeface="Microsoft Sans Serif"/>
              </a:rPr>
              <a:t>КОНТЕНТА</a:t>
            </a:r>
            <a:r>
              <a:rPr sz="16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1B3181"/>
                </a:solidFill>
                <a:latin typeface="Microsoft Sans Serif"/>
                <a:cs typeface="Microsoft Sans Serif"/>
              </a:rPr>
              <a:t>МЕНЯЕТ</a:t>
            </a:r>
            <a:r>
              <a:rPr sz="1600" spc="2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1B3181"/>
                </a:solidFill>
                <a:latin typeface="Microsoft Sans Serif"/>
                <a:cs typeface="Microsoft Sans Serif"/>
              </a:rPr>
              <a:t>СТРУКТУРУ</a:t>
            </a:r>
            <a:r>
              <a:rPr sz="1600" spc="2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1B3181"/>
                </a:solidFill>
                <a:latin typeface="Microsoft Sans Serif"/>
                <a:cs typeface="Microsoft Sans Serif"/>
              </a:rPr>
              <a:t>ТРУДА,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spcBef>
                <a:spcPts val="5"/>
              </a:spcBef>
            </a:pPr>
            <a:r>
              <a:rPr sz="16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ВЫСВОБОЖДАЕТ</a:t>
            </a:r>
            <a:r>
              <a:rPr sz="16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1B3181"/>
                </a:solidFill>
                <a:latin typeface="Microsoft Sans Serif"/>
                <a:cs typeface="Microsoft Sans Serif"/>
              </a:rPr>
              <a:t>ВРЕМЯ</a:t>
            </a:r>
            <a:r>
              <a:rPr sz="16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1B3181"/>
                </a:solidFill>
                <a:latin typeface="Microsoft Sans Serif"/>
                <a:cs typeface="Microsoft Sans Serif"/>
              </a:rPr>
              <a:t>УЧИТЕЛЕЙ</a:t>
            </a:r>
            <a:r>
              <a:rPr sz="16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1B3181"/>
                </a:solidFill>
                <a:latin typeface="Microsoft Sans Serif"/>
                <a:cs typeface="Microsoft Sans Serif"/>
              </a:rPr>
              <a:t>ДЛЯ</a:t>
            </a:r>
            <a:r>
              <a:rPr sz="1600" spc="10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РАБОТЫ</a:t>
            </a:r>
            <a:r>
              <a:rPr sz="1600" dirty="0">
                <a:solidFill>
                  <a:srgbClr val="1B3181"/>
                </a:solidFill>
                <a:latin typeface="Microsoft Sans Serif"/>
                <a:cs typeface="Microsoft Sans Serif"/>
              </a:rPr>
              <a:t> С</a:t>
            </a:r>
            <a:r>
              <a:rPr sz="1600" spc="15" dirty="0">
                <a:solidFill>
                  <a:srgbClr val="1B3181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УЧЕНИКАМИ*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11139" y="285910"/>
            <a:ext cx="725417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004" algn="l">
              <a:spcBef>
                <a:spcPts val="100"/>
              </a:spcBef>
            </a:pP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НОВЫЕ ВОЗМОЖНОСТИ</a:t>
            </a:r>
            <a:r>
              <a:rPr lang="ru-RU"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 </a:t>
            </a: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ДЛЯ УЧИТЕЛЯ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698238" y="2622434"/>
            <a:ext cx="3136900" cy="498082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123822" rIns="0" bIns="0" rtlCol="0">
            <a:spAutoFit/>
          </a:bodyPr>
          <a:lstStyle/>
          <a:p>
            <a:pPr marL="400675" marR="662288" indent="-287013">
              <a:lnSpc>
                <a:spcPct val="100800"/>
              </a:lnSpc>
              <a:spcBef>
                <a:spcPts val="975"/>
              </a:spcBef>
              <a:buFont typeface="Microsoft Sans Serif"/>
              <a:buChar char="•"/>
              <a:tabLst>
                <a:tab pos="400675" algn="l"/>
                <a:tab pos="401310" algn="l"/>
              </a:tabLst>
            </a:pP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ФГИС «Моя школа»  и ее компоненты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698238" y="1836177"/>
            <a:ext cx="3136900" cy="498082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123822" rIns="0" bIns="0" rtlCol="0">
            <a:spAutoFit/>
          </a:bodyPr>
          <a:lstStyle/>
          <a:p>
            <a:pPr marL="400675" marR="662288" indent="-287013">
              <a:lnSpc>
                <a:spcPct val="100800"/>
              </a:lnSpc>
              <a:spcBef>
                <a:spcPts val="975"/>
              </a:spcBef>
              <a:buFont typeface="Microsoft Sans Serif"/>
              <a:buChar char="•"/>
              <a:tabLst>
                <a:tab pos="400675" algn="l"/>
                <a:tab pos="401310" algn="l"/>
              </a:tabLst>
            </a:pP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Библиотека цифрового  контента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3698238" y="3417770"/>
            <a:ext cx="3136900" cy="686532"/>
          </a:xfrm>
          <a:prstGeom prst="rect">
            <a:avLst/>
          </a:prstGeom>
          <a:solidFill>
            <a:srgbClr val="DAE2F3"/>
          </a:solidFill>
        </p:spPr>
        <p:txBody>
          <a:bodyPr vert="horz" wrap="square" lIns="0" tIns="125727" rIns="0" bIns="0" rtlCol="0">
            <a:spAutoFit/>
          </a:bodyPr>
          <a:lstStyle/>
          <a:p>
            <a:pPr marL="400675" marR="662288" indent="-287013">
              <a:lnSpc>
                <a:spcPct val="100800"/>
              </a:lnSpc>
              <a:spcBef>
                <a:spcPts val="975"/>
              </a:spcBef>
              <a:buFont typeface="Microsoft Sans Serif"/>
              <a:buChar char="•"/>
              <a:tabLst>
                <a:tab pos="400675" algn="l"/>
                <a:tab pos="401310" algn="l"/>
              </a:tabLst>
            </a:pPr>
            <a:r>
              <a:rPr sz="1200" spc="-20" dirty="0">
                <a:solidFill>
                  <a:srgbClr val="1B3181"/>
                </a:solidFill>
                <a:latin typeface="Microsoft Sans Serif"/>
                <a:cs typeface="Microsoft Sans Serif"/>
              </a:rPr>
              <a:t>Коммуникационная  платформа «Сферум»  и мессенджер VK</a:t>
            </a:r>
          </a:p>
        </p:txBody>
      </p:sp>
      <p:sp>
        <p:nvSpPr>
          <p:cNvPr id="20" name="object 20"/>
          <p:cNvSpPr/>
          <p:nvPr/>
        </p:nvSpPr>
        <p:spPr>
          <a:xfrm>
            <a:off x="779104" y="2556356"/>
            <a:ext cx="2710180" cy="0"/>
          </a:xfrm>
          <a:custGeom>
            <a:avLst/>
            <a:gdLst/>
            <a:ahLst/>
            <a:cxnLst/>
            <a:rect l="l" t="t" r="r" b="b"/>
            <a:pathLst>
              <a:path w="2710179">
                <a:moveTo>
                  <a:pt x="27095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C03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9104" y="3356454"/>
            <a:ext cx="2710180" cy="0"/>
          </a:xfrm>
          <a:custGeom>
            <a:avLst/>
            <a:gdLst/>
            <a:ahLst/>
            <a:cxnLst/>
            <a:rect l="l" t="t" r="r" b="b"/>
            <a:pathLst>
              <a:path w="2710179">
                <a:moveTo>
                  <a:pt x="270958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C03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22440" y="1636268"/>
            <a:ext cx="1463675" cy="1463675"/>
          </a:xfrm>
          <a:custGeom>
            <a:avLst/>
            <a:gdLst/>
            <a:ahLst/>
            <a:cxnLst/>
            <a:rect l="l" t="t" r="r" b="b"/>
            <a:pathLst>
              <a:path w="1463675" h="1463675">
                <a:moveTo>
                  <a:pt x="731774" y="0"/>
                </a:moveTo>
                <a:lnTo>
                  <a:pt x="683663" y="1556"/>
                </a:lnTo>
                <a:lnTo>
                  <a:pt x="636383" y="6162"/>
                </a:lnTo>
                <a:lnTo>
                  <a:pt x="590029" y="13720"/>
                </a:lnTo>
                <a:lnTo>
                  <a:pt x="544699" y="24135"/>
                </a:lnTo>
                <a:lnTo>
                  <a:pt x="500489" y="37309"/>
                </a:lnTo>
                <a:lnTo>
                  <a:pt x="457495" y="53146"/>
                </a:lnTo>
                <a:lnTo>
                  <a:pt x="415814" y="71551"/>
                </a:lnTo>
                <a:lnTo>
                  <a:pt x="375542" y="92425"/>
                </a:lnTo>
                <a:lnTo>
                  <a:pt x="336776" y="115673"/>
                </a:lnTo>
                <a:lnTo>
                  <a:pt x="299612" y="141199"/>
                </a:lnTo>
                <a:lnTo>
                  <a:pt x="264146" y="168906"/>
                </a:lnTo>
                <a:lnTo>
                  <a:pt x="230476" y="198697"/>
                </a:lnTo>
                <a:lnTo>
                  <a:pt x="198697" y="230476"/>
                </a:lnTo>
                <a:lnTo>
                  <a:pt x="168906" y="264146"/>
                </a:lnTo>
                <a:lnTo>
                  <a:pt x="141199" y="299612"/>
                </a:lnTo>
                <a:lnTo>
                  <a:pt x="115673" y="336776"/>
                </a:lnTo>
                <a:lnTo>
                  <a:pt x="92425" y="375542"/>
                </a:lnTo>
                <a:lnTo>
                  <a:pt x="71551" y="415814"/>
                </a:lnTo>
                <a:lnTo>
                  <a:pt x="53146" y="457495"/>
                </a:lnTo>
                <a:lnTo>
                  <a:pt x="37309" y="500489"/>
                </a:lnTo>
                <a:lnTo>
                  <a:pt x="24135" y="544699"/>
                </a:lnTo>
                <a:lnTo>
                  <a:pt x="13720" y="590029"/>
                </a:lnTo>
                <a:lnTo>
                  <a:pt x="6162" y="636383"/>
                </a:lnTo>
                <a:lnTo>
                  <a:pt x="1556" y="683663"/>
                </a:lnTo>
                <a:lnTo>
                  <a:pt x="0" y="731774"/>
                </a:lnTo>
                <a:lnTo>
                  <a:pt x="1556" y="779869"/>
                </a:lnTo>
                <a:lnTo>
                  <a:pt x="6162" y="827136"/>
                </a:lnTo>
                <a:lnTo>
                  <a:pt x="13720" y="873477"/>
                </a:lnTo>
                <a:lnTo>
                  <a:pt x="24135" y="918796"/>
                </a:lnTo>
                <a:lnTo>
                  <a:pt x="37309" y="962996"/>
                </a:lnTo>
                <a:lnTo>
                  <a:pt x="53146" y="1005980"/>
                </a:lnTo>
                <a:lnTo>
                  <a:pt x="71551" y="1047653"/>
                </a:lnTo>
                <a:lnTo>
                  <a:pt x="92425" y="1087918"/>
                </a:lnTo>
                <a:lnTo>
                  <a:pt x="115673" y="1126677"/>
                </a:lnTo>
                <a:lnTo>
                  <a:pt x="141199" y="1163836"/>
                </a:lnTo>
                <a:lnTo>
                  <a:pt x="168906" y="1199296"/>
                </a:lnTo>
                <a:lnTo>
                  <a:pt x="198697" y="1232962"/>
                </a:lnTo>
                <a:lnTo>
                  <a:pt x="230476" y="1264737"/>
                </a:lnTo>
                <a:lnTo>
                  <a:pt x="264146" y="1294525"/>
                </a:lnTo>
                <a:lnTo>
                  <a:pt x="299612" y="1322229"/>
                </a:lnTo>
                <a:lnTo>
                  <a:pt x="336776" y="1347752"/>
                </a:lnTo>
                <a:lnTo>
                  <a:pt x="375542" y="1370999"/>
                </a:lnTo>
                <a:lnTo>
                  <a:pt x="415814" y="1391872"/>
                </a:lnTo>
                <a:lnTo>
                  <a:pt x="457495" y="1410275"/>
                </a:lnTo>
                <a:lnTo>
                  <a:pt x="500489" y="1426112"/>
                </a:lnTo>
                <a:lnTo>
                  <a:pt x="544699" y="1439286"/>
                </a:lnTo>
                <a:lnTo>
                  <a:pt x="590029" y="1449700"/>
                </a:lnTo>
                <a:lnTo>
                  <a:pt x="636383" y="1457258"/>
                </a:lnTo>
                <a:lnTo>
                  <a:pt x="683663" y="1461864"/>
                </a:lnTo>
                <a:lnTo>
                  <a:pt x="731774" y="1463421"/>
                </a:lnTo>
                <a:lnTo>
                  <a:pt x="779869" y="1461864"/>
                </a:lnTo>
                <a:lnTo>
                  <a:pt x="827136" y="1457258"/>
                </a:lnTo>
                <a:lnTo>
                  <a:pt x="873477" y="1449700"/>
                </a:lnTo>
                <a:lnTo>
                  <a:pt x="918796" y="1439286"/>
                </a:lnTo>
                <a:lnTo>
                  <a:pt x="962996" y="1426112"/>
                </a:lnTo>
                <a:lnTo>
                  <a:pt x="1005980" y="1410275"/>
                </a:lnTo>
                <a:lnTo>
                  <a:pt x="1047653" y="1391872"/>
                </a:lnTo>
                <a:lnTo>
                  <a:pt x="1087918" y="1370999"/>
                </a:lnTo>
                <a:lnTo>
                  <a:pt x="1126677" y="1347752"/>
                </a:lnTo>
                <a:lnTo>
                  <a:pt x="1163836" y="1322229"/>
                </a:lnTo>
                <a:lnTo>
                  <a:pt x="1199296" y="1294525"/>
                </a:lnTo>
                <a:lnTo>
                  <a:pt x="1232962" y="1264737"/>
                </a:lnTo>
                <a:lnTo>
                  <a:pt x="1264737" y="1232962"/>
                </a:lnTo>
                <a:lnTo>
                  <a:pt x="1294525" y="1199296"/>
                </a:lnTo>
                <a:lnTo>
                  <a:pt x="1322229" y="1163836"/>
                </a:lnTo>
                <a:lnTo>
                  <a:pt x="1347752" y="1126677"/>
                </a:lnTo>
                <a:lnTo>
                  <a:pt x="1370999" y="1087918"/>
                </a:lnTo>
                <a:lnTo>
                  <a:pt x="1391872" y="1047653"/>
                </a:lnTo>
                <a:lnTo>
                  <a:pt x="1410275" y="1005980"/>
                </a:lnTo>
                <a:lnTo>
                  <a:pt x="1426112" y="962996"/>
                </a:lnTo>
                <a:lnTo>
                  <a:pt x="1439286" y="918796"/>
                </a:lnTo>
                <a:lnTo>
                  <a:pt x="1449700" y="873477"/>
                </a:lnTo>
                <a:lnTo>
                  <a:pt x="1457258" y="827136"/>
                </a:lnTo>
                <a:lnTo>
                  <a:pt x="1461864" y="779869"/>
                </a:lnTo>
                <a:lnTo>
                  <a:pt x="1463420" y="731774"/>
                </a:lnTo>
                <a:lnTo>
                  <a:pt x="1461864" y="683663"/>
                </a:lnTo>
                <a:lnTo>
                  <a:pt x="1457258" y="636383"/>
                </a:lnTo>
                <a:lnTo>
                  <a:pt x="1449700" y="590029"/>
                </a:lnTo>
                <a:lnTo>
                  <a:pt x="1439286" y="544699"/>
                </a:lnTo>
                <a:lnTo>
                  <a:pt x="1426112" y="500489"/>
                </a:lnTo>
                <a:lnTo>
                  <a:pt x="1410275" y="457495"/>
                </a:lnTo>
                <a:lnTo>
                  <a:pt x="1391872" y="415814"/>
                </a:lnTo>
                <a:lnTo>
                  <a:pt x="1370999" y="375542"/>
                </a:lnTo>
                <a:lnTo>
                  <a:pt x="1347752" y="336776"/>
                </a:lnTo>
                <a:lnTo>
                  <a:pt x="1322229" y="299612"/>
                </a:lnTo>
                <a:lnTo>
                  <a:pt x="1294525" y="264146"/>
                </a:lnTo>
                <a:lnTo>
                  <a:pt x="1264737" y="230476"/>
                </a:lnTo>
                <a:lnTo>
                  <a:pt x="1232962" y="198697"/>
                </a:lnTo>
                <a:lnTo>
                  <a:pt x="1199296" y="168906"/>
                </a:lnTo>
                <a:lnTo>
                  <a:pt x="1163836" y="141199"/>
                </a:lnTo>
                <a:lnTo>
                  <a:pt x="1126677" y="115673"/>
                </a:lnTo>
                <a:lnTo>
                  <a:pt x="1087918" y="92425"/>
                </a:lnTo>
                <a:lnTo>
                  <a:pt x="1047653" y="71551"/>
                </a:lnTo>
                <a:lnTo>
                  <a:pt x="1005980" y="53146"/>
                </a:lnTo>
                <a:lnTo>
                  <a:pt x="962996" y="37309"/>
                </a:lnTo>
                <a:lnTo>
                  <a:pt x="918796" y="24135"/>
                </a:lnTo>
                <a:lnTo>
                  <a:pt x="873477" y="13720"/>
                </a:lnTo>
                <a:lnTo>
                  <a:pt x="827136" y="6162"/>
                </a:lnTo>
                <a:lnTo>
                  <a:pt x="779869" y="1556"/>
                </a:lnTo>
                <a:lnTo>
                  <a:pt x="731774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465315" y="2067814"/>
            <a:ext cx="1179195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1122">
              <a:spcBef>
                <a:spcPts val="95"/>
              </a:spcBef>
            </a:pPr>
            <a:r>
              <a:rPr sz="9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*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загруженность 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учителя</a:t>
            </a:r>
            <a:r>
              <a:rPr sz="10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рутинными</a:t>
            </a:r>
            <a:endParaRPr sz="1000">
              <a:latin typeface="Microsoft Sans Serif"/>
              <a:cs typeface="Microsoft Sans Serif"/>
            </a:endParaRPr>
          </a:p>
          <a:p>
            <a:pPr marL="236214"/>
            <a:r>
              <a:rPr sz="1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процессами</a:t>
            </a:r>
            <a:endParaRPr sz="1000">
              <a:latin typeface="Microsoft Sans Serif"/>
              <a:cs typeface="Microsoft Sans Serif"/>
            </a:endParaRPr>
          </a:p>
          <a:p>
            <a:pPr marL="196845">
              <a:spcBef>
                <a:spcPts val="600"/>
              </a:spcBef>
            </a:pP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(&gt;</a:t>
            </a:r>
            <a:r>
              <a:rPr sz="1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ЧАСОВ</a:t>
            </a:r>
            <a:endParaRPr sz="1000">
              <a:latin typeface="Arial"/>
              <a:cs typeface="Arial"/>
            </a:endParaRPr>
          </a:p>
          <a:p>
            <a:pPr marL="220973"/>
            <a:r>
              <a:rPr sz="1000" b="1" spc="-5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000" b="1" spc="-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000" b="1" spc="-10" dirty="0">
                <a:solidFill>
                  <a:srgbClr val="FFFFFF"/>
                </a:solidFill>
                <a:latin typeface="Arial"/>
                <a:cs typeface="Arial"/>
              </a:rPr>
              <a:t>ЛЮ)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56" y="824327"/>
            <a:ext cx="448119" cy="448119"/>
          </a:xfrm>
          <a:prstGeom prst="rect">
            <a:avLst/>
          </a:prstGeom>
        </p:spPr>
      </p:pic>
      <p:pic>
        <p:nvPicPr>
          <p:cNvPr id="26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343900" y="144918"/>
            <a:ext cx="604163" cy="602586"/>
          </a:xfrm>
          <a:prstGeom prst="rect">
            <a:avLst/>
          </a:prstGeom>
          <a:noFill/>
        </p:spPr>
      </p:pic>
      <p:sp>
        <p:nvSpPr>
          <p:cNvPr id="27" name="object 21"/>
          <p:cNvSpPr txBox="1"/>
          <p:nvPr/>
        </p:nvSpPr>
        <p:spPr>
          <a:xfrm>
            <a:off x="770896" y="4335946"/>
            <a:ext cx="816895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1200" spc="-10" dirty="0">
                <a:solidFill>
                  <a:srgbClr val="1E2749"/>
                </a:solidFill>
                <a:cs typeface="Microsoft Sans Serif"/>
              </a:rPr>
              <a:t>Утвержден</a:t>
            </a:r>
            <a:r>
              <a:rPr sz="1200" spc="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федеральный</a:t>
            </a:r>
            <a:r>
              <a:rPr sz="1200" spc="-2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перечень</a:t>
            </a:r>
            <a:r>
              <a:rPr sz="1200" spc="2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электронных</a:t>
            </a:r>
            <a:r>
              <a:rPr sz="1200" spc="1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образовательных</a:t>
            </a:r>
            <a:r>
              <a:rPr sz="1200" spc="-1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ресурсов</a:t>
            </a:r>
            <a:r>
              <a:rPr sz="1200" spc="3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dirty="0">
                <a:solidFill>
                  <a:srgbClr val="1E2749"/>
                </a:solidFill>
                <a:cs typeface="Microsoft Sans Serif"/>
              </a:rPr>
              <a:t>(ЭОР),</a:t>
            </a:r>
            <a:r>
              <a:rPr sz="1200" spc="-2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допущенных </a:t>
            </a:r>
            <a:r>
              <a:rPr sz="120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70" dirty="0">
                <a:solidFill>
                  <a:srgbClr val="1E2749"/>
                </a:solidFill>
                <a:cs typeface="Microsoft Sans Serif"/>
              </a:rPr>
              <a:t>к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использованию при 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реализации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образовательных </a:t>
            </a:r>
            <a:r>
              <a:rPr sz="1200" spc="-15" dirty="0">
                <a:solidFill>
                  <a:srgbClr val="1E2749"/>
                </a:solidFill>
                <a:cs typeface="Microsoft Sans Serif"/>
              </a:rPr>
              <a:t>программ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общего 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образования, включающий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 180</a:t>
            </a:r>
            <a:r>
              <a:rPr sz="1200" spc="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позиций </a:t>
            </a:r>
            <a:r>
              <a:rPr sz="1200" spc="-20" dirty="0">
                <a:solidFill>
                  <a:srgbClr val="1E2749"/>
                </a:solidFill>
                <a:cs typeface="Microsoft Sans Serif"/>
              </a:rPr>
              <a:t>(Приказ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Минпросвещения</a:t>
            </a:r>
            <a:r>
              <a:rPr sz="1200" spc="1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России</a:t>
            </a:r>
            <a:r>
              <a:rPr sz="1200" spc="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85" dirty="0">
                <a:solidFill>
                  <a:srgbClr val="1E2749"/>
                </a:solidFill>
                <a:cs typeface="Microsoft Sans Serif"/>
              </a:rPr>
              <a:t>№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 653</a:t>
            </a:r>
            <a:r>
              <a:rPr sz="1200" spc="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от</a:t>
            </a:r>
            <a:r>
              <a:rPr sz="1200" spc="-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200" spc="-5" dirty="0">
                <a:solidFill>
                  <a:srgbClr val="1E2749"/>
                </a:solidFill>
                <a:cs typeface="Microsoft Sans Serif"/>
              </a:rPr>
              <a:t>02.08.2022)</a:t>
            </a:r>
            <a:endParaRPr sz="1200" dirty="0">
              <a:cs typeface="Microsoft Sans Serif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89291"/>
            <a:ext cx="9144000" cy="1332492"/>
          </a:xfrm>
          <a:custGeom>
            <a:avLst/>
            <a:gdLst/>
            <a:ahLst/>
            <a:cxnLst/>
            <a:rect l="l" t="t" r="r" b="b"/>
            <a:pathLst>
              <a:path w="9144000" h="1227455">
                <a:moveTo>
                  <a:pt x="0" y="0"/>
                </a:moveTo>
                <a:lnTo>
                  <a:pt x="0" y="1226858"/>
                </a:lnTo>
                <a:lnTo>
                  <a:pt x="9143999" y="1226858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5477" y="285910"/>
            <a:ext cx="6521236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40004" algn="l">
              <a:spcBef>
                <a:spcPts val="100"/>
              </a:spcBef>
            </a:pP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ОБРАЗОВАТЕЛЬНЫЙ КОНТЕНТ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90541" y="1006818"/>
            <a:ext cx="723201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Разрабатывается</a:t>
            </a:r>
            <a:r>
              <a:rPr sz="1600" b="1" spc="1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цифровой</a:t>
            </a:r>
            <a:r>
              <a:rPr sz="1600" b="1" spc="1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образовательный</a:t>
            </a:r>
            <a:r>
              <a:rPr sz="1600" b="1" spc="10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контент</a:t>
            </a:r>
            <a:r>
              <a:rPr sz="1600" b="1" dirty="0">
                <a:solidFill>
                  <a:srgbClr val="1E2749"/>
                </a:solidFill>
                <a:latin typeface="+mj-lt"/>
                <a:cs typeface="Arial"/>
              </a:rPr>
              <a:t> (ЦОК)</a:t>
            </a:r>
            <a:r>
              <a:rPr sz="1600" b="1" spc="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dirty="0">
                <a:solidFill>
                  <a:srgbClr val="1E2749"/>
                </a:solidFill>
                <a:latin typeface="+mj-lt"/>
                <a:cs typeface="Arial"/>
              </a:rPr>
              <a:t>по</a:t>
            </a:r>
            <a:r>
              <a:rPr sz="1600" b="1" spc="-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5" dirty="0">
                <a:solidFill>
                  <a:srgbClr val="1E2749"/>
                </a:solidFill>
                <a:latin typeface="+mj-lt"/>
                <a:cs typeface="Arial"/>
              </a:rPr>
              <a:t>всем</a:t>
            </a:r>
            <a:r>
              <a:rPr sz="1600" b="1" spc="-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предметам </a:t>
            </a:r>
            <a:r>
              <a:rPr sz="1600" b="1" spc="-37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0" dirty="0">
                <a:solidFill>
                  <a:srgbClr val="1E2749"/>
                </a:solidFill>
                <a:latin typeface="+mj-lt"/>
                <a:cs typeface="Arial"/>
              </a:rPr>
              <a:t>школьной</a:t>
            </a:r>
            <a:r>
              <a:rPr sz="1600" b="1" spc="-2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dirty="0">
                <a:solidFill>
                  <a:srgbClr val="1E2749"/>
                </a:solidFill>
                <a:latin typeface="+mj-lt"/>
                <a:cs typeface="Arial"/>
              </a:rPr>
              <a:t>программы</a:t>
            </a:r>
            <a:r>
              <a:rPr sz="1600" b="1" spc="-30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dirty="0">
                <a:solidFill>
                  <a:srgbClr val="1E2749"/>
                </a:solidFill>
                <a:latin typeface="+mj-lt"/>
                <a:cs typeface="Arial"/>
              </a:rPr>
              <a:t>в</a:t>
            </a:r>
            <a:r>
              <a:rPr sz="1600" b="1" spc="5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spc="-15" dirty="0">
                <a:solidFill>
                  <a:srgbClr val="1E2749"/>
                </a:solidFill>
                <a:latin typeface="+mj-lt"/>
                <a:cs typeface="Arial"/>
              </a:rPr>
              <a:t>соответствии</a:t>
            </a:r>
            <a:r>
              <a:rPr sz="1600" b="1" spc="30" dirty="0">
                <a:solidFill>
                  <a:srgbClr val="1E2749"/>
                </a:solidFill>
                <a:latin typeface="+mj-lt"/>
                <a:cs typeface="Arial"/>
              </a:rPr>
              <a:t> </a:t>
            </a:r>
            <a:r>
              <a:rPr sz="1600" b="1" dirty="0">
                <a:solidFill>
                  <a:srgbClr val="1E2749"/>
                </a:solidFill>
                <a:latin typeface="+mj-lt"/>
                <a:cs typeface="Arial"/>
              </a:rPr>
              <a:t>с</a:t>
            </a:r>
            <a:endParaRPr sz="1600" dirty="0">
              <a:latin typeface="+mj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6359" y="1502210"/>
            <a:ext cx="260420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6933" marR="6773">
              <a:spcBef>
                <a:spcPts val="140"/>
              </a:spcBef>
              <a:defRPr spc="-7">
                <a:solidFill>
                  <a:srgbClr val="1B3181"/>
                </a:solidFill>
                <a:cs typeface="Microsoft Sans Serif"/>
              </a:defRPr>
            </a:lvl1pPr>
          </a:lstStyle>
          <a:p>
            <a:r>
              <a:rPr sz="1400" dirty="0"/>
              <a:t>обновленными Федеральными  государственными  образовательными стандартами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60805" y="2294002"/>
            <a:ext cx="592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solidFill>
                  <a:srgbClr val="1B3181"/>
                </a:solidFill>
                <a:latin typeface="Arial"/>
                <a:cs typeface="Arial"/>
              </a:rPr>
              <a:t>2021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46095" y="2295907"/>
            <a:ext cx="592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solidFill>
                  <a:srgbClr val="1B3181"/>
                </a:solidFill>
                <a:latin typeface="Arial"/>
                <a:cs typeface="Arial"/>
              </a:rPr>
              <a:t>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2673" y="2300098"/>
            <a:ext cx="592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solidFill>
                  <a:srgbClr val="1B3181"/>
                </a:solidFill>
                <a:latin typeface="Arial"/>
                <a:cs typeface="Arial"/>
              </a:rPr>
              <a:t>2023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58316" y="2595245"/>
            <a:ext cx="6196965" cy="201930"/>
            <a:chOff x="1258316" y="2595245"/>
            <a:chExt cx="6196965" cy="201930"/>
          </a:xfrm>
        </p:grpSpPr>
        <p:sp>
          <p:nvSpPr>
            <p:cNvPr id="12" name="object 12"/>
            <p:cNvSpPr/>
            <p:nvPr/>
          </p:nvSpPr>
          <p:spPr>
            <a:xfrm>
              <a:off x="1271016" y="2693289"/>
              <a:ext cx="6171565" cy="1905"/>
            </a:xfrm>
            <a:custGeom>
              <a:avLst/>
              <a:gdLst/>
              <a:ahLst/>
              <a:cxnLst/>
              <a:rect l="l" t="t" r="r" b="b"/>
              <a:pathLst>
                <a:path w="6171565" h="1905">
                  <a:moveTo>
                    <a:pt x="6171565" y="177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1B318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8316" y="2595245"/>
              <a:ext cx="196087" cy="1960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0658" y="2597023"/>
              <a:ext cx="196087" cy="19608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4444" y="2601087"/>
              <a:ext cx="196087" cy="1960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9193" y="2597023"/>
              <a:ext cx="196087" cy="19608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070218" y="2295907"/>
            <a:ext cx="5924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dirty="0">
                <a:solidFill>
                  <a:srgbClr val="1B3181"/>
                </a:solidFill>
                <a:latin typeface="Arial"/>
                <a:cs typeface="Arial"/>
              </a:rPr>
              <a:t>2024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1215" y="2854198"/>
            <a:ext cx="1669414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Разработан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1E2749"/>
                </a:solidFill>
                <a:latin typeface="Microsoft Sans Serif"/>
                <a:cs typeface="Microsoft Sans Serif"/>
              </a:rPr>
              <a:t>контент</a:t>
            </a:r>
            <a:endParaRPr sz="1000" dirty="0">
              <a:latin typeface="Microsoft Sans Serif"/>
              <a:cs typeface="Microsoft Sans Serif"/>
            </a:endParaRPr>
          </a:p>
          <a:p>
            <a:pPr marL="12700" marR="75563"/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по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8 </a:t>
            </a:r>
            <a:r>
              <a:rPr sz="1000" b="1" spc="-10" dirty="0">
                <a:solidFill>
                  <a:srgbClr val="1E2749"/>
                </a:solidFill>
                <a:latin typeface="Arial"/>
                <a:cs typeface="Arial"/>
              </a:rPr>
              <a:t>учебным предметам </a:t>
            </a:r>
            <a:r>
              <a:rPr sz="1000" b="1" spc="-26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для 5-9</a:t>
            </a:r>
            <a:r>
              <a:rPr sz="1000" b="1" spc="-10" dirty="0">
                <a:solidFill>
                  <a:srgbClr val="1E2749"/>
                </a:solidFill>
                <a:latin typeface="Arial"/>
                <a:cs typeface="Arial"/>
              </a:rPr>
              <a:t> классов</a:t>
            </a:r>
            <a:endParaRPr sz="1000" dirty="0">
              <a:latin typeface="Arial"/>
              <a:cs typeface="Arial"/>
            </a:endParaRPr>
          </a:p>
          <a:p>
            <a:pPr marL="12700" marR="5080">
              <a:spcBef>
                <a:spcPts val="600"/>
              </a:spcBef>
            </a:pP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Подготовлено</a:t>
            </a:r>
            <a:r>
              <a:rPr sz="1000" spc="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и</a:t>
            </a:r>
            <a:r>
              <a:rPr sz="1000" spc="-2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размещено </a:t>
            </a:r>
            <a:r>
              <a:rPr sz="1000" spc="-25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во</a:t>
            </a:r>
            <a:r>
              <a:rPr sz="1000" spc="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rgbClr val="1E2749"/>
                </a:solidFill>
                <a:latin typeface="Microsoft Sans Serif"/>
                <a:cs typeface="Microsoft Sans Serif"/>
              </a:rPr>
              <a:t>ФГИС</a:t>
            </a:r>
            <a:r>
              <a:rPr sz="1000" spc="1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«Моя</a:t>
            </a:r>
            <a:r>
              <a:rPr sz="1000" spc="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1E2749"/>
                </a:solidFill>
                <a:latin typeface="Microsoft Sans Serif"/>
                <a:cs typeface="Microsoft Sans Serif"/>
              </a:rPr>
              <a:t>школа»</a:t>
            </a:r>
            <a:r>
              <a:rPr sz="1000" spc="1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260" dirty="0">
                <a:solidFill>
                  <a:srgbClr val="1E2749"/>
                </a:solidFill>
                <a:latin typeface="Microsoft Sans Serif"/>
                <a:cs typeface="Microsoft Sans Serif"/>
              </a:rPr>
              <a:t>–</a:t>
            </a:r>
            <a:endParaRPr sz="1000" dirty="0">
              <a:latin typeface="Microsoft Sans Serif"/>
              <a:cs typeface="Microsoft Sans Serif"/>
            </a:endParaRPr>
          </a:p>
          <a:p>
            <a:pPr marL="12700"/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3</a:t>
            </a:r>
            <a:r>
              <a:rPr sz="1000" b="1" spc="-3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1E2749"/>
                </a:solidFill>
                <a:latin typeface="Arial"/>
                <a:cs typeface="Arial"/>
              </a:rPr>
              <a:t>230</a:t>
            </a:r>
            <a:r>
              <a:rPr sz="1000" b="1" spc="-4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уроков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4776" y="2854197"/>
            <a:ext cx="10915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20" dirty="0">
                <a:solidFill>
                  <a:srgbClr val="1E2749"/>
                </a:solidFill>
                <a:latin typeface="Microsoft Sans Serif"/>
                <a:cs typeface="Microsoft Sans Serif"/>
              </a:rPr>
              <a:t>Создан</a:t>
            </a:r>
            <a:endParaRPr sz="1000" dirty="0">
              <a:latin typeface="Microsoft Sans Serif"/>
              <a:cs typeface="Microsoft Sans Serif"/>
            </a:endParaRPr>
          </a:p>
          <a:p>
            <a:pPr marL="12700"/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и</a:t>
            </a:r>
            <a:r>
              <a:rPr sz="1000" spc="-5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верифицирован</a:t>
            </a:r>
            <a:endParaRPr sz="1000" dirty="0">
              <a:latin typeface="Microsoft Sans Serif"/>
              <a:cs typeface="Microsoft Sans Serif"/>
            </a:endParaRPr>
          </a:p>
          <a:p>
            <a:pPr marL="12700"/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21</a:t>
            </a:r>
            <a:r>
              <a:rPr sz="1000" b="1" spc="-50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комплект</a:t>
            </a:r>
            <a:r>
              <a:rPr sz="1000" b="1" spc="-4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ЦОК</a:t>
            </a:r>
            <a:endParaRPr sz="1000" dirty="0">
              <a:latin typeface="Arial"/>
              <a:cs typeface="Arial"/>
            </a:endParaRPr>
          </a:p>
          <a:p>
            <a:pPr marL="12700"/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для</a:t>
            </a:r>
            <a:r>
              <a:rPr sz="100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3-11</a:t>
            </a:r>
            <a:r>
              <a:rPr sz="1000" spc="-3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классов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81143" y="2854197"/>
            <a:ext cx="124650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Будет</a:t>
            </a:r>
            <a:r>
              <a:rPr sz="1000" spc="4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разработано</a:t>
            </a:r>
            <a:endParaRPr sz="1000">
              <a:latin typeface="Microsoft Sans Serif"/>
              <a:cs typeface="Microsoft Sans Serif"/>
            </a:endParaRPr>
          </a:p>
          <a:p>
            <a:pPr marL="12700"/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11</a:t>
            </a:r>
            <a:r>
              <a:rPr sz="1000" b="1" spc="-4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комплектов</a:t>
            </a:r>
            <a:r>
              <a:rPr sz="1000" b="1" spc="-35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ЦОК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74867" y="2854198"/>
            <a:ext cx="124650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Будет</a:t>
            </a:r>
            <a:r>
              <a:rPr sz="1000" spc="5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разработано </a:t>
            </a: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12</a:t>
            </a:r>
            <a:r>
              <a:rPr sz="1000" b="1" spc="-50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комплектов</a:t>
            </a:r>
            <a:r>
              <a:rPr sz="1000" b="1" spc="-40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1E2749"/>
                </a:solidFill>
                <a:latin typeface="Arial"/>
                <a:cs typeface="Arial"/>
              </a:rPr>
              <a:t>ЦОК </a:t>
            </a:r>
            <a:r>
              <a:rPr sz="1000" b="1" spc="-260" dirty="0">
                <a:solidFill>
                  <a:srgbClr val="1E2749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(в</a:t>
            </a:r>
            <a:r>
              <a:rPr sz="100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т.ч.</a:t>
            </a:r>
            <a:r>
              <a:rPr sz="1000" spc="1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углубленные </a:t>
            </a:r>
            <a:r>
              <a:rPr sz="1000" spc="-5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15" dirty="0">
                <a:solidFill>
                  <a:srgbClr val="1E2749"/>
                </a:solidFill>
                <a:latin typeface="Microsoft Sans Serif"/>
                <a:cs typeface="Microsoft Sans Serif"/>
              </a:rPr>
              <a:t>уровни</a:t>
            </a:r>
            <a:r>
              <a:rPr sz="1000" spc="40" dirty="0">
                <a:solidFill>
                  <a:srgbClr val="1E2749"/>
                </a:solidFill>
                <a:latin typeface="Microsoft Sans Serif"/>
                <a:cs typeface="Microsoft Sans Serif"/>
              </a:rPr>
              <a:t> </a:t>
            </a:r>
            <a:r>
              <a:rPr sz="1000" spc="-20" dirty="0">
                <a:solidFill>
                  <a:srgbClr val="1E2749"/>
                </a:solidFill>
                <a:latin typeface="Microsoft Sans Serif"/>
                <a:cs typeface="Microsoft Sans Serif"/>
              </a:rPr>
              <a:t>изучения</a:t>
            </a:r>
            <a:endParaRPr sz="1000">
              <a:latin typeface="Microsoft Sans Serif"/>
              <a:cs typeface="Microsoft Sans Serif"/>
            </a:endParaRPr>
          </a:p>
          <a:p>
            <a:pPr marL="12700"/>
            <a:r>
              <a:rPr sz="1000" spc="-10" dirty="0">
                <a:solidFill>
                  <a:srgbClr val="1E2749"/>
                </a:solidFill>
                <a:latin typeface="Microsoft Sans Serif"/>
                <a:cs typeface="Microsoft Sans Serif"/>
              </a:rPr>
              <a:t>предметов)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88494" y="1506544"/>
            <a:ext cx="1531977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spc="-5" dirty="0">
                <a:solidFill>
                  <a:srgbClr val="1B3181"/>
                </a:solidFill>
                <a:cs typeface="Microsoft Sans Serif"/>
              </a:rPr>
              <a:t>универсальным </a:t>
            </a:r>
            <a:r>
              <a:rPr sz="1400" dirty="0">
                <a:solidFill>
                  <a:srgbClr val="1B3181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1B3181"/>
                </a:solidFill>
                <a:cs typeface="Microsoft Sans Serif"/>
              </a:rPr>
              <a:t>тематическим </a:t>
            </a:r>
            <a:r>
              <a:rPr sz="1400" spc="-10" dirty="0">
                <a:solidFill>
                  <a:srgbClr val="1B3181"/>
                </a:solidFill>
                <a:cs typeface="Microsoft Sans Serif"/>
              </a:rPr>
              <a:t> </a:t>
            </a:r>
            <a:r>
              <a:rPr sz="1400" spc="-75" dirty="0">
                <a:solidFill>
                  <a:srgbClr val="1B3181"/>
                </a:solidFill>
                <a:cs typeface="Microsoft Sans Serif"/>
              </a:rPr>
              <a:t>к</a:t>
            </a:r>
            <a:r>
              <a:rPr sz="1400" spc="15" dirty="0">
                <a:solidFill>
                  <a:srgbClr val="1B3181"/>
                </a:solidFill>
                <a:cs typeface="Microsoft Sans Serif"/>
              </a:rPr>
              <a:t>л</a:t>
            </a:r>
            <a:r>
              <a:rPr sz="1400" spc="-5" dirty="0">
                <a:solidFill>
                  <a:srgbClr val="1B3181"/>
                </a:solidFill>
                <a:cs typeface="Microsoft Sans Serif"/>
              </a:rPr>
              <a:t>асс</a:t>
            </a:r>
            <a:r>
              <a:rPr sz="1400" spc="-10" dirty="0">
                <a:solidFill>
                  <a:srgbClr val="1B3181"/>
                </a:solidFill>
                <a:cs typeface="Microsoft Sans Serif"/>
              </a:rPr>
              <a:t>и</a:t>
            </a:r>
            <a:r>
              <a:rPr sz="1400" dirty="0">
                <a:solidFill>
                  <a:srgbClr val="1B3181"/>
                </a:solidFill>
                <a:cs typeface="Microsoft Sans Serif"/>
              </a:rPr>
              <a:t>ф</a:t>
            </a:r>
            <a:r>
              <a:rPr sz="1400" spc="-10" dirty="0">
                <a:solidFill>
                  <a:srgbClr val="1B3181"/>
                </a:solidFill>
                <a:cs typeface="Microsoft Sans Serif"/>
              </a:rPr>
              <a:t>и</a:t>
            </a:r>
            <a:r>
              <a:rPr sz="1400" spc="-75" dirty="0">
                <a:solidFill>
                  <a:srgbClr val="1B3181"/>
                </a:solidFill>
                <a:cs typeface="Microsoft Sans Serif"/>
              </a:rPr>
              <a:t>к</a:t>
            </a:r>
            <a:r>
              <a:rPr sz="1400" spc="-5" dirty="0">
                <a:solidFill>
                  <a:srgbClr val="1B3181"/>
                </a:solidFill>
                <a:cs typeface="Microsoft Sans Serif"/>
              </a:rPr>
              <a:t>атор</a:t>
            </a:r>
            <a:r>
              <a:rPr sz="1400" spc="-20" dirty="0">
                <a:solidFill>
                  <a:srgbClr val="1B3181"/>
                </a:solidFill>
                <a:cs typeface="Microsoft Sans Serif"/>
              </a:rPr>
              <a:t>ом</a:t>
            </a:r>
            <a:endParaRPr sz="1400" dirty="0"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53627" y="1427959"/>
            <a:ext cx="1765554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6933" marR="6773">
              <a:spcBef>
                <a:spcPts val="140"/>
              </a:spcBef>
              <a:defRPr spc="-7">
                <a:solidFill>
                  <a:srgbClr val="1B3181"/>
                </a:solidFill>
                <a:cs typeface="Microsoft Sans Serif"/>
              </a:defRPr>
            </a:lvl1pPr>
          </a:lstStyle>
          <a:p>
            <a:r>
              <a:rPr sz="1400" dirty="0"/>
              <a:t>примерными основными</a:t>
            </a:r>
          </a:p>
          <a:p>
            <a:r>
              <a:rPr sz="1400" dirty="0"/>
              <a:t>образовательными  программами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803293" y="3929213"/>
            <a:ext cx="7499069" cy="98616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algn="just">
              <a:spcBef>
                <a:spcPts val="10"/>
              </a:spcBef>
            </a:pPr>
            <a:endParaRPr sz="1600" dirty="0">
              <a:solidFill>
                <a:schemeClr val="tx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46681" algn="just"/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До конца</a:t>
            </a:r>
            <a:r>
              <a:rPr sz="1600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2024</a:t>
            </a:r>
            <a:r>
              <a:rPr sz="1600" spc="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года</a:t>
            </a:r>
            <a:r>
              <a:rPr sz="1600" spc="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будет</a:t>
            </a:r>
            <a:r>
              <a:rPr sz="1600" spc="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разработан</a:t>
            </a:r>
            <a:r>
              <a:rPr sz="1600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ЦОК</a:t>
            </a:r>
            <a:r>
              <a:rPr sz="1600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по</a:t>
            </a:r>
            <a:r>
              <a:rPr sz="1600" spc="-1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всем</a:t>
            </a:r>
            <a:r>
              <a:rPr sz="1600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учебным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предметам</a:t>
            </a:r>
            <a:r>
              <a:rPr sz="1600" spc="-1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образовательных</a:t>
            </a:r>
            <a:r>
              <a:rPr lang="ru-RU" sz="1600" spc="-5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программ</a:t>
            </a:r>
            <a:r>
              <a:rPr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общего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образования</a:t>
            </a:r>
            <a:r>
              <a:rPr sz="1600" spc="-2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в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соответствии</a:t>
            </a:r>
            <a:r>
              <a:rPr sz="1600" spc="-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с</a:t>
            </a:r>
            <a:r>
              <a:rPr sz="1600" spc="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требованиями</a:t>
            </a:r>
            <a:r>
              <a:rPr sz="1600" spc="-4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ФГОС</a:t>
            </a:r>
          </a:p>
        </p:txBody>
      </p:sp>
      <p:grpSp>
        <p:nvGrpSpPr>
          <p:cNvPr id="28" name="object 28"/>
          <p:cNvGrpSpPr/>
          <p:nvPr/>
        </p:nvGrpSpPr>
        <p:grpSpPr>
          <a:xfrm>
            <a:off x="919899" y="1621485"/>
            <a:ext cx="6253480" cy="424180"/>
            <a:chOff x="919899" y="1621485"/>
            <a:chExt cx="6253480" cy="42418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9899" y="1681683"/>
              <a:ext cx="346633" cy="3466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6305" y="1621485"/>
              <a:ext cx="406831" cy="4068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85844" y="1668818"/>
              <a:ext cx="376262" cy="376262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sldNum" sz="quarter" idx="4294967295"/>
          </p:nvPr>
        </p:nvSpPr>
        <p:spPr>
          <a:xfrm>
            <a:off x="6587109" y="4783455"/>
            <a:ext cx="2104215" cy="305852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121282">
              <a:spcBef>
                <a:spcPts val="225"/>
              </a:spcBef>
            </a:pPr>
            <a:fld id="{81D60167-4931-47E6-BA6A-407CBD079E47}" type="slidenum">
              <a:rPr dirty="0"/>
              <a:pPr marL="121282">
                <a:spcBef>
                  <a:spcPts val="225"/>
                </a:spcBef>
              </a:pPr>
              <a:t>14</a:t>
            </a:fld>
            <a:endParaRPr dirty="0"/>
          </a:p>
        </p:txBody>
      </p:sp>
      <p:pic>
        <p:nvPicPr>
          <p:cNvPr id="33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8343900" y="144918"/>
            <a:ext cx="604163" cy="602586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047750"/>
            <a:ext cx="9144000" cy="1352550"/>
          </a:xfrm>
          <a:custGeom>
            <a:avLst/>
            <a:gdLst/>
            <a:ahLst/>
            <a:cxnLst/>
            <a:rect l="l" t="t" r="r" b="b"/>
            <a:pathLst>
              <a:path w="9144000" h="1352550">
                <a:moveTo>
                  <a:pt x="0" y="0"/>
                </a:moveTo>
                <a:lnTo>
                  <a:pt x="0" y="1352550"/>
                </a:lnTo>
                <a:lnTo>
                  <a:pt x="9143999" y="135255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5574" y="285910"/>
            <a:ext cx="4153535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40004" algn="l">
              <a:spcBef>
                <a:spcPts val="100"/>
              </a:spcBef>
            </a:pP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СЕРВИСЫ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69644" y="1120522"/>
            <a:ext cx="6678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От</a:t>
            </a: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скорости</a:t>
            </a:r>
            <a:r>
              <a:rPr sz="12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внедрения</a:t>
            </a:r>
            <a:r>
              <a:rPr sz="1200" b="1" spc="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полученного</a:t>
            </a:r>
            <a:r>
              <a:rPr sz="12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опыта</a:t>
            </a:r>
            <a:r>
              <a:rPr sz="12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зависят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будущие</a:t>
            </a:r>
            <a:r>
              <a:rPr sz="1200" b="1" spc="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качественные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изменения, </a:t>
            </a:r>
            <a:r>
              <a:rPr sz="1200" b="1" spc="-3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которых</a:t>
            </a:r>
            <a:r>
              <a:rPr sz="12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очень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ждет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вся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сфера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образования!</a:t>
            </a:r>
            <a:endParaRPr sz="12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5495" y="1511682"/>
            <a:ext cx="2214753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6933" marR="6773">
              <a:spcBef>
                <a:spcPts val="140"/>
              </a:spcBef>
              <a:defRPr spc="-7">
                <a:solidFill>
                  <a:srgbClr val="1B3181"/>
                </a:solidFill>
                <a:cs typeface="Microsoft Sans Serif"/>
              </a:defRPr>
            </a:lvl1pPr>
          </a:lstStyle>
          <a:p>
            <a:r>
              <a:rPr sz="1400" dirty="0"/>
              <a:t>Создание и внедрение  цифровой образовательной  среды Российской Федерации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04520" y="1750823"/>
            <a:ext cx="592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1E2749"/>
                </a:solidFill>
                <a:latin typeface="Arial"/>
                <a:cs typeface="Arial"/>
              </a:rPr>
              <a:t>2022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2456" y="1750823"/>
            <a:ext cx="5924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1E2749"/>
                </a:solidFill>
                <a:latin typeface="Arial"/>
                <a:cs typeface="Arial"/>
              </a:rPr>
              <a:t>2023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0246" y="1624964"/>
            <a:ext cx="2487804" cy="6726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ru-RU"/>
            </a:defPPr>
            <a:lvl1pPr marL="16933" marR="6773">
              <a:spcBef>
                <a:spcPts val="140"/>
              </a:spcBef>
              <a:defRPr spc="-7">
                <a:solidFill>
                  <a:srgbClr val="1B3181"/>
                </a:solidFill>
                <a:cs typeface="Microsoft Sans Serif"/>
              </a:defRPr>
            </a:lvl1pPr>
          </a:lstStyle>
          <a:p>
            <a:r>
              <a:rPr sz="1400" dirty="0"/>
              <a:t>Проведена интеграция ФГИС</a:t>
            </a:r>
          </a:p>
          <a:p>
            <a:r>
              <a:rPr sz="1400" dirty="0"/>
              <a:t>«Моя школа» с </a:t>
            </a:r>
            <a:r>
              <a:rPr sz="1400" dirty="0" err="1"/>
              <a:t>региональными</a:t>
            </a:r>
            <a:r>
              <a:rPr sz="1400" dirty="0"/>
              <a:t>  </a:t>
            </a:r>
            <a:r>
              <a:rPr sz="1400" dirty="0" err="1"/>
              <a:t>системами</a:t>
            </a:r>
            <a:endParaRPr sz="1400" dirty="0"/>
          </a:p>
        </p:txBody>
      </p:sp>
      <p:sp>
        <p:nvSpPr>
          <p:cNvPr id="14" name="object 14"/>
          <p:cNvSpPr/>
          <p:nvPr/>
        </p:nvSpPr>
        <p:spPr>
          <a:xfrm>
            <a:off x="1287907" y="1624965"/>
            <a:ext cx="0" cy="618490"/>
          </a:xfrm>
          <a:custGeom>
            <a:avLst/>
            <a:gdLst/>
            <a:ahLst/>
            <a:cxnLst/>
            <a:rect l="l" t="t" r="r" b="b"/>
            <a:pathLst>
              <a:path h="618489">
                <a:moveTo>
                  <a:pt x="0" y="0"/>
                </a:moveTo>
                <a:lnTo>
                  <a:pt x="0" y="618490"/>
                </a:lnTo>
              </a:path>
            </a:pathLst>
          </a:custGeom>
          <a:ln w="19050">
            <a:solidFill>
              <a:srgbClr val="1C03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7785" y="1624965"/>
            <a:ext cx="0" cy="618490"/>
          </a:xfrm>
          <a:custGeom>
            <a:avLst/>
            <a:gdLst/>
            <a:ahLst/>
            <a:cxnLst/>
            <a:rect l="l" t="t" r="r" b="b"/>
            <a:pathLst>
              <a:path h="618489">
                <a:moveTo>
                  <a:pt x="0" y="0"/>
                </a:moveTo>
                <a:lnTo>
                  <a:pt x="0" y="618490"/>
                </a:lnTo>
              </a:path>
            </a:pathLst>
          </a:custGeom>
          <a:ln w="19050">
            <a:solidFill>
              <a:srgbClr val="1C03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44753" y="2801235"/>
            <a:ext cx="5369395" cy="1849223"/>
          </a:xfrm>
          <a:prstGeom prst="rect">
            <a:avLst/>
          </a:prstGeom>
        </p:spPr>
        <p:txBody>
          <a:bodyPr vert="horz" wrap="square" lIns="0" tIns="59689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500" b="1" spc="-5" dirty="0">
                <a:solidFill>
                  <a:srgbClr val="1E2749"/>
                </a:solidFill>
                <a:cs typeface="Arial"/>
              </a:rPr>
              <a:t>Во</a:t>
            </a:r>
            <a:r>
              <a:rPr sz="1500" b="1" spc="-20" dirty="0">
                <a:solidFill>
                  <a:srgbClr val="1E2749"/>
                </a:solidFill>
                <a:cs typeface="Arial"/>
              </a:rPr>
              <a:t> </a:t>
            </a:r>
            <a:r>
              <a:rPr sz="1500" b="1" spc="-5" dirty="0">
                <a:solidFill>
                  <a:srgbClr val="1E2749"/>
                </a:solidFill>
                <a:cs typeface="Arial"/>
              </a:rPr>
              <a:t>ФГИС «Моя</a:t>
            </a:r>
            <a:r>
              <a:rPr sz="1500" b="1" spc="-15" dirty="0">
                <a:solidFill>
                  <a:srgbClr val="1E2749"/>
                </a:solidFill>
                <a:cs typeface="Arial"/>
              </a:rPr>
              <a:t> </a:t>
            </a:r>
            <a:r>
              <a:rPr sz="1500" b="1" spc="-10" dirty="0">
                <a:solidFill>
                  <a:srgbClr val="1E2749"/>
                </a:solidFill>
                <a:cs typeface="Arial"/>
              </a:rPr>
              <a:t>школа»</a:t>
            </a:r>
            <a:r>
              <a:rPr sz="1500" b="1" spc="-20" dirty="0">
                <a:solidFill>
                  <a:srgbClr val="1E2749"/>
                </a:solidFill>
                <a:cs typeface="Arial"/>
              </a:rPr>
              <a:t> </a:t>
            </a:r>
            <a:r>
              <a:rPr sz="1500" b="1" spc="-10" dirty="0" err="1">
                <a:solidFill>
                  <a:srgbClr val="1E2749"/>
                </a:solidFill>
                <a:cs typeface="Arial"/>
              </a:rPr>
              <a:t>доступны</a:t>
            </a:r>
            <a:r>
              <a:rPr lang="ru-RU" sz="1500" b="1" spc="-10" dirty="0">
                <a:solidFill>
                  <a:srgbClr val="1E2749"/>
                </a:solidFill>
                <a:cs typeface="Arial"/>
              </a:rPr>
              <a:t>:</a:t>
            </a:r>
            <a:endParaRPr sz="1500" dirty="0">
              <a:cs typeface="Arial"/>
            </a:endParaRPr>
          </a:p>
          <a:p>
            <a:pPr marL="269875" indent="-257175">
              <a:spcBef>
                <a:spcPts val="459"/>
              </a:spcBef>
              <a:buClr>
                <a:srgbClr val="1B3181"/>
              </a:buClr>
              <a:buSzPct val="150000"/>
              <a:buFont typeface="Wingdings" panose="05000000000000000000" pitchFamily="2" charset="2"/>
              <a:buChar char="ü"/>
              <a:tabLst>
                <a:tab pos="241294" algn="l"/>
              </a:tabLst>
            </a:pPr>
            <a:r>
              <a:rPr sz="1500" spc="-10" dirty="0">
                <a:solidFill>
                  <a:srgbClr val="1E2749"/>
                </a:solidFill>
                <a:cs typeface="Microsoft Sans Serif"/>
              </a:rPr>
              <a:t>личные</a:t>
            </a:r>
            <a:r>
              <a:rPr sz="1500" spc="3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5" dirty="0">
                <a:solidFill>
                  <a:srgbClr val="1E2749"/>
                </a:solidFill>
                <a:cs typeface="Microsoft Sans Serif"/>
              </a:rPr>
              <a:t>кабинеты</a:t>
            </a:r>
            <a:r>
              <a:rPr sz="1500" spc="2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5" dirty="0">
                <a:solidFill>
                  <a:srgbClr val="1E2749"/>
                </a:solidFill>
                <a:cs typeface="Microsoft Sans Serif"/>
              </a:rPr>
              <a:t>всех</a:t>
            </a:r>
            <a:r>
              <a:rPr sz="1500" spc="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5" dirty="0">
                <a:solidFill>
                  <a:srgbClr val="1E2749"/>
                </a:solidFill>
                <a:cs typeface="Microsoft Sans Serif"/>
              </a:rPr>
              <a:t>участников</a:t>
            </a:r>
            <a:r>
              <a:rPr sz="1500" spc="6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образовательных</a:t>
            </a:r>
            <a:r>
              <a:rPr sz="1500" spc="5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отношений</a:t>
            </a:r>
            <a:endParaRPr sz="1500" dirty="0">
              <a:cs typeface="Microsoft Sans Serif"/>
            </a:endParaRPr>
          </a:p>
          <a:p>
            <a:pPr marL="269875" indent="-257175">
              <a:spcBef>
                <a:spcPts val="210"/>
              </a:spcBef>
              <a:buClr>
                <a:srgbClr val="1B3181"/>
              </a:buClr>
              <a:buSzPct val="150000"/>
              <a:buFont typeface="Wingdings" panose="05000000000000000000" pitchFamily="2" charset="2"/>
              <a:buChar char="ü"/>
              <a:tabLst>
                <a:tab pos="241294" algn="l"/>
              </a:tabLst>
            </a:pPr>
            <a:r>
              <a:rPr sz="1500" spc="-15" dirty="0">
                <a:solidFill>
                  <a:srgbClr val="1E2749"/>
                </a:solidFill>
                <a:cs typeface="Microsoft Sans Serif"/>
              </a:rPr>
              <a:t>библиотека</a:t>
            </a:r>
            <a:r>
              <a:rPr sz="1500" spc="4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верифицированного</a:t>
            </a:r>
            <a:r>
              <a:rPr sz="1500" spc="4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образовательного</a:t>
            </a:r>
            <a:r>
              <a:rPr sz="1500" spc="4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20" dirty="0">
                <a:solidFill>
                  <a:srgbClr val="1E2749"/>
                </a:solidFill>
                <a:cs typeface="Microsoft Sans Serif"/>
              </a:rPr>
              <a:t>контента</a:t>
            </a:r>
            <a:endParaRPr sz="1500" dirty="0">
              <a:cs typeface="Microsoft Sans Serif"/>
            </a:endParaRPr>
          </a:p>
          <a:p>
            <a:pPr marL="269875" indent="-257175">
              <a:spcBef>
                <a:spcPts val="190"/>
              </a:spcBef>
              <a:buClr>
                <a:srgbClr val="1B3181"/>
              </a:buClr>
              <a:buSzPct val="150000"/>
              <a:buFont typeface="Wingdings" panose="05000000000000000000" pitchFamily="2" charset="2"/>
              <a:buChar char="ü"/>
              <a:tabLst>
                <a:tab pos="241294" algn="l"/>
              </a:tabLst>
            </a:pPr>
            <a:r>
              <a:rPr sz="1500" spc="-10" dirty="0">
                <a:solidFill>
                  <a:srgbClr val="1E2749"/>
                </a:solidFill>
                <a:cs typeface="Microsoft Sans Serif"/>
              </a:rPr>
              <a:t>облачное</a:t>
            </a:r>
            <a:r>
              <a:rPr sz="1500" spc="-2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5" dirty="0">
                <a:solidFill>
                  <a:srgbClr val="1E2749"/>
                </a:solidFill>
                <a:cs typeface="Microsoft Sans Serif"/>
              </a:rPr>
              <a:t>хранилище</a:t>
            </a:r>
            <a:endParaRPr sz="1500" dirty="0">
              <a:cs typeface="Microsoft Sans Serif"/>
            </a:endParaRPr>
          </a:p>
          <a:p>
            <a:pPr marL="269875" indent="-257175">
              <a:spcBef>
                <a:spcPts val="204"/>
              </a:spcBef>
              <a:buClr>
                <a:srgbClr val="1B3181"/>
              </a:buClr>
              <a:buSzPct val="150000"/>
              <a:buFont typeface="Wingdings" panose="05000000000000000000" pitchFamily="2" charset="2"/>
              <a:buChar char="ü"/>
              <a:tabLst>
                <a:tab pos="241294" algn="l"/>
              </a:tabLst>
            </a:pPr>
            <a:r>
              <a:rPr sz="1500" spc="-10" dirty="0">
                <a:solidFill>
                  <a:srgbClr val="1E2749"/>
                </a:solidFill>
                <a:cs typeface="Microsoft Sans Serif"/>
              </a:rPr>
              <a:t>система</a:t>
            </a:r>
            <a:r>
              <a:rPr sz="1500" spc="1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5" dirty="0">
                <a:solidFill>
                  <a:srgbClr val="1E2749"/>
                </a:solidFill>
                <a:cs typeface="Microsoft Sans Serif"/>
              </a:rPr>
              <a:t>контроля</a:t>
            </a:r>
            <a:r>
              <a:rPr sz="1500" spc="1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5" dirty="0">
                <a:solidFill>
                  <a:srgbClr val="1E2749"/>
                </a:solidFill>
                <a:cs typeface="Microsoft Sans Serif"/>
              </a:rPr>
              <a:t>и</a:t>
            </a:r>
            <a:r>
              <a:rPr sz="150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тестирования</a:t>
            </a:r>
            <a:endParaRPr sz="1500" dirty="0">
              <a:cs typeface="Microsoft Sans Serif"/>
            </a:endParaRPr>
          </a:p>
          <a:p>
            <a:pPr marL="269875" indent="-257175">
              <a:spcBef>
                <a:spcPts val="204"/>
              </a:spcBef>
              <a:buClr>
                <a:srgbClr val="1B3181"/>
              </a:buClr>
              <a:buSzPct val="150000"/>
              <a:buFont typeface="Wingdings" panose="05000000000000000000" pitchFamily="2" charset="2"/>
              <a:buChar char="ü"/>
              <a:tabLst>
                <a:tab pos="241294" algn="l"/>
              </a:tabLst>
            </a:pPr>
            <a:r>
              <a:rPr sz="1500" spc="-15" dirty="0">
                <a:solidFill>
                  <a:srgbClr val="1E2749"/>
                </a:solidFill>
                <a:cs typeface="Microsoft Sans Serif"/>
              </a:rPr>
              <a:t>редактирование</a:t>
            </a:r>
            <a:r>
              <a:rPr sz="1500" spc="25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20" dirty="0">
                <a:solidFill>
                  <a:srgbClr val="1E2749"/>
                </a:solidFill>
                <a:cs typeface="Microsoft Sans Serif"/>
              </a:rPr>
              <a:t>документов</a:t>
            </a:r>
            <a:r>
              <a:rPr sz="1500" spc="5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5" dirty="0">
                <a:solidFill>
                  <a:srgbClr val="1E2749"/>
                </a:solidFill>
                <a:cs typeface="Microsoft Sans Serif"/>
              </a:rPr>
              <a:t>и</a:t>
            </a:r>
            <a:r>
              <a:rPr sz="1500" dirty="0">
                <a:solidFill>
                  <a:srgbClr val="1E2749"/>
                </a:solidFill>
                <a:cs typeface="Microsoft Sans Serif"/>
              </a:rPr>
              <a:t> </a:t>
            </a:r>
            <a:r>
              <a:rPr sz="1500" spc="-10" dirty="0">
                <a:solidFill>
                  <a:srgbClr val="1E2749"/>
                </a:solidFill>
                <a:cs typeface="Microsoft Sans Serif"/>
              </a:rPr>
              <a:t>др.</a:t>
            </a:r>
            <a:endParaRPr sz="1500" dirty="0">
              <a:cs typeface="Microsoft Sans Serif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6587109" y="4783455"/>
            <a:ext cx="2104215" cy="305852"/>
          </a:xfrm>
          <a:prstGeom prst="rect">
            <a:avLst/>
          </a:prstGeom>
        </p:spPr>
        <p:txBody>
          <a:bodyPr vert="horz" wrap="square" lIns="0" tIns="28574" rIns="0" bIns="0" rtlCol="0">
            <a:spAutoFit/>
          </a:bodyPr>
          <a:lstStyle/>
          <a:p>
            <a:pPr marL="121282">
              <a:spcBef>
                <a:spcPts val="225"/>
              </a:spcBef>
            </a:pPr>
            <a:fld id="{81D60167-4931-47E6-BA6A-407CBD079E47}" type="slidenum">
              <a:rPr dirty="0"/>
              <a:pPr marL="121282">
                <a:spcBef>
                  <a:spcPts val="225"/>
                </a:spcBef>
              </a:pPr>
              <a:t>15</a:t>
            </a:fld>
            <a:endParaRPr dirty="0"/>
          </a:p>
        </p:txBody>
      </p:sp>
      <p:pic>
        <p:nvPicPr>
          <p:cNvPr id="19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43900" y="144918"/>
            <a:ext cx="604163" cy="602586"/>
          </a:xfrm>
          <a:prstGeom prst="rect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7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356" y="285910"/>
            <a:ext cx="7600950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40004" algn="l">
              <a:spcBef>
                <a:spcPts val="100"/>
              </a:spcBef>
            </a:pP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ФГИС «Моя школа» для учеников и родителей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7250" y="910716"/>
            <a:ext cx="6601778" cy="1306354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215741">
              <a:spcBef>
                <a:spcPts val="101"/>
              </a:spcBef>
            </a:pPr>
            <a:r>
              <a:rPr lang="ru-RU" sz="1500" b="1" spc="4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Э</a:t>
            </a:r>
            <a:r>
              <a:rPr sz="1500" b="1" spc="4" dirty="0" err="1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лектронный</a:t>
            </a:r>
            <a:r>
              <a:rPr sz="1500" b="1" spc="15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 </a:t>
            </a:r>
            <a:r>
              <a:rPr sz="1500" b="1" spc="11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дневник</a:t>
            </a:r>
            <a:endParaRPr sz="1500" dirty="0">
              <a:solidFill>
                <a:schemeClr val="tx2">
                  <a:lumMod val="75000"/>
                </a:schemeClr>
              </a:solidFill>
              <a:latin typeface="+mj-lt"/>
              <a:cs typeface="Arial"/>
            </a:endParaRPr>
          </a:p>
          <a:p>
            <a:pPr marL="187643" indent="-178594">
              <a:spcBef>
                <a:spcPts val="1609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Оценки,</a:t>
            </a:r>
            <a:r>
              <a:rPr sz="1500" spc="15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1" dirty="0">
                <a:solidFill>
                  <a:srgbClr val="041745"/>
                </a:solidFill>
                <a:latin typeface="+mj-lt"/>
                <a:cs typeface="Microsoft Sans Serif"/>
              </a:rPr>
              <a:t>расписание,</a:t>
            </a:r>
            <a:r>
              <a:rPr sz="1500" spc="45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5" dirty="0">
                <a:solidFill>
                  <a:srgbClr val="041745"/>
                </a:solidFill>
                <a:latin typeface="+mj-lt"/>
                <a:cs typeface="Microsoft Sans Serif"/>
              </a:rPr>
              <a:t>домашние</a:t>
            </a:r>
            <a:r>
              <a:rPr sz="1500" spc="26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9" dirty="0">
                <a:solidFill>
                  <a:srgbClr val="041745"/>
                </a:solidFill>
                <a:latin typeface="+mj-lt"/>
                <a:cs typeface="Microsoft Sans Serif"/>
              </a:rPr>
              <a:t>задания,</a:t>
            </a:r>
            <a:r>
              <a:rPr sz="1500" spc="5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1" dirty="0">
                <a:solidFill>
                  <a:srgbClr val="041745"/>
                </a:solidFill>
                <a:latin typeface="+mj-lt"/>
                <a:cs typeface="Microsoft Sans Serif"/>
              </a:rPr>
              <a:t>посещаемость;</a:t>
            </a:r>
            <a:endParaRPr sz="1500" dirty="0">
              <a:latin typeface="+mj-lt"/>
              <a:cs typeface="Microsoft Sans Serif"/>
            </a:endParaRPr>
          </a:p>
          <a:p>
            <a:pPr marL="187643" indent="-178594">
              <a:spcBef>
                <a:spcPts val="596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6" dirty="0">
                <a:solidFill>
                  <a:srgbClr val="041745"/>
                </a:solidFill>
                <a:latin typeface="+mj-lt"/>
                <a:cs typeface="Microsoft Sans Serif"/>
              </a:rPr>
              <a:t>Коммуникационные</a:t>
            </a:r>
            <a:r>
              <a:rPr sz="1500" spc="94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8" dirty="0">
                <a:solidFill>
                  <a:srgbClr val="041745"/>
                </a:solidFill>
                <a:latin typeface="+mj-lt"/>
                <a:cs typeface="Microsoft Sans Serif"/>
              </a:rPr>
              <a:t>сервисы</a:t>
            </a:r>
            <a:r>
              <a:rPr sz="1500" spc="30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8" dirty="0">
                <a:solidFill>
                  <a:srgbClr val="041745"/>
                </a:solidFill>
                <a:latin typeface="+mj-lt"/>
                <a:cs typeface="Microsoft Sans Serif"/>
              </a:rPr>
              <a:t>встроены</a:t>
            </a:r>
            <a:r>
              <a:rPr sz="1500" spc="11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4" dirty="0">
                <a:solidFill>
                  <a:srgbClr val="041745"/>
                </a:solidFill>
                <a:latin typeface="+mj-lt"/>
                <a:cs typeface="Microsoft Sans Serif"/>
              </a:rPr>
              <a:t>в</a:t>
            </a:r>
            <a:r>
              <a:rPr sz="1500" spc="2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6" dirty="0">
                <a:solidFill>
                  <a:srgbClr val="041745"/>
                </a:solidFill>
                <a:latin typeface="+mj-lt"/>
                <a:cs typeface="Microsoft Sans Serif"/>
              </a:rPr>
              <a:t>дневник</a:t>
            </a:r>
            <a:endParaRPr sz="1500" dirty="0">
              <a:latin typeface="+mj-lt"/>
              <a:cs typeface="Microsoft Sans Serif"/>
            </a:endParaRPr>
          </a:p>
          <a:p>
            <a:pPr marL="187643" indent="-178594">
              <a:spcBef>
                <a:spcPts val="611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6" dirty="0">
                <a:solidFill>
                  <a:srgbClr val="041745"/>
                </a:solidFill>
                <a:latin typeface="+mj-lt"/>
                <a:cs typeface="Microsoft Sans Serif"/>
              </a:rPr>
              <a:t>Государственные</a:t>
            </a:r>
            <a:r>
              <a:rPr sz="1500" spc="105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8" dirty="0">
                <a:solidFill>
                  <a:srgbClr val="041745"/>
                </a:solidFill>
                <a:latin typeface="+mj-lt"/>
                <a:cs typeface="Microsoft Sans Serif"/>
              </a:rPr>
              <a:t>и</a:t>
            </a:r>
            <a:r>
              <a:rPr sz="1500" spc="11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образовательные</a:t>
            </a:r>
            <a:r>
              <a:rPr sz="1500" spc="90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услуги</a:t>
            </a:r>
            <a:r>
              <a:rPr sz="1500" spc="98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4" dirty="0">
                <a:solidFill>
                  <a:srgbClr val="041745"/>
                </a:solidFill>
                <a:latin typeface="+mj-lt"/>
                <a:cs typeface="Microsoft Sans Serif"/>
              </a:rPr>
              <a:t>в</a:t>
            </a:r>
            <a:r>
              <a:rPr sz="1500" spc="19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9" dirty="0">
                <a:solidFill>
                  <a:srgbClr val="041745"/>
                </a:solidFill>
                <a:latin typeface="+mj-lt"/>
                <a:cs typeface="Microsoft Sans Serif"/>
              </a:rPr>
              <a:t>одной</a:t>
            </a:r>
            <a:r>
              <a:rPr sz="1500" spc="49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5" dirty="0">
                <a:solidFill>
                  <a:srgbClr val="041745"/>
                </a:solidFill>
                <a:latin typeface="+mj-lt"/>
                <a:cs typeface="Microsoft Sans Serif"/>
              </a:rPr>
              <a:t>системе</a:t>
            </a:r>
            <a:r>
              <a:rPr sz="1500" spc="19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8" dirty="0">
                <a:solidFill>
                  <a:srgbClr val="041745"/>
                </a:solidFill>
                <a:latin typeface="+mj-lt"/>
                <a:cs typeface="Microsoft Sans Serif"/>
              </a:rPr>
              <a:t>и</a:t>
            </a:r>
            <a:r>
              <a:rPr sz="1500" spc="8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1" dirty="0">
                <a:solidFill>
                  <a:srgbClr val="041745"/>
                </a:solidFill>
                <a:latin typeface="+mj-lt"/>
                <a:cs typeface="Microsoft Sans Serif"/>
              </a:rPr>
              <a:t>на</a:t>
            </a:r>
            <a:r>
              <a:rPr sz="1500" spc="34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19" dirty="0">
                <a:solidFill>
                  <a:srgbClr val="041745"/>
                </a:solidFill>
                <a:latin typeface="+mj-lt"/>
                <a:cs typeface="Microsoft Sans Serif"/>
              </a:rPr>
              <a:t>ЕПГУ</a:t>
            </a:r>
            <a:endParaRPr sz="1500" dirty="0">
              <a:latin typeface="+mj-lt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7250" y="2459402"/>
            <a:ext cx="6122194" cy="225718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>
            <a:defPPr>
              <a:defRPr lang="ru-RU"/>
            </a:defPPr>
            <a:lvl1pPr marL="287655">
              <a:lnSpc>
                <a:spcPct val="100000"/>
              </a:lnSpc>
              <a:spcBef>
                <a:spcPts val="135"/>
              </a:spcBef>
              <a:defRPr sz="2000" b="1" spc="5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dirty="0"/>
              <a:t>Библиотека образовательного контента</a:t>
            </a:r>
          </a:p>
          <a:p>
            <a:endParaRPr dirty="0"/>
          </a:p>
          <a:p>
            <a:pPr marL="187643" indent="-178594">
              <a:spcBef>
                <a:spcPts val="611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600" b="0" spc="-26" dirty="0">
                <a:solidFill>
                  <a:srgbClr val="041745"/>
                </a:solidFill>
                <a:cs typeface="Microsoft Sans Serif"/>
              </a:rPr>
              <a:t>Проверенный контент по основным образовательным программам</a:t>
            </a:r>
          </a:p>
          <a:p>
            <a:pPr marL="187643" indent="-178594">
              <a:spcBef>
                <a:spcPts val="611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600" b="0" spc="-26" dirty="0">
                <a:solidFill>
                  <a:srgbClr val="041745"/>
                </a:solidFill>
                <a:cs typeface="Microsoft Sans Serif"/>
              </a:rPr>
              <a:t>Коммерческий электронный </a:t>
            </a:r>
            <a:r>
              <a:rPr sz="1600" b="0" spc="-26" dirty="0" err="1">
                <a:solidFill>
                  <a:srgbClr val="041745"/>
                </a:solidFill>
                <a:cs typeface="Microsoft Sans Serif"/>
              </a:rPr>
              <a:t>образовательный</a:t>
            </a:r>
            <a:r>
              <a:rPr sz="1600" b="0" spc="-26" dirty="0">
                <a:solidFill>
                  <a:srgbClr val="041745"/>
                </a:solidFill>
                <a:cs typeface="Microsoft Sans Serif"/>
              </a:rPr>
              <a:t> </a:t>
            </a:r>
            <a:r>
              <a:rPr sz="1600" b="0" spc="-26" dirty="0" err="1" smtClean="0">
                <a:solidFill>
                  <a:srgbClr val="041745"/>
                </a:solidFill>
                <a:cs typeface="Microsoft Sans Serif"/>
              </a:rPr>
              <a:t>контент</a:t>
            </a:r>
            <a:endParaRPr lang="ru-RU" sz="1600" b="0" spc="-26" dirty="0" smtClean="0">
              <a:solidFill>
                <a:srgbClr val="041745"/>
              </a:solidFill>
              <a:cs typeface="Microsoft Sans Serif"/>
            </a:endParaRPr>
          </a:p>
          <a:p>
            <a:pPr marL="187643" lvl="0" indent="-178594">
              <a:spcBef>
                <a:spcPts val="611"/>
              </a:spcBef>
              <a:buClr>
                <a:srgbClr val="2F6CF3"/>
              </a:buClr>
              <a:buFontTx/>
              <a:buChar char="•"/>
              <a:tabLst>
                <a:tab pos="187643" algn="l"/>
                <a:tab pos="188119" algn="l"/>
              </a:tabLst>
            </a:pPr>
            <a:r>
              <a:rPr lang="ru-RU" sz="1600" b="0" spc="-26" dirty="0">
                <a:solidFill>
                  <a:srgbClr val="041745"/>
                </a:solidFill>
                <a:cs typeface="Microsoft Sans Serif"/>
              </a:rPr>
              <a:t>Учетная запись ребенка</a:t>
            </a:r>
          </a:p>
          <a:p>
            <a:pPr marL="187643" lvl="0" indent="-178594">
              <a:spcBef>
                <a:spcPts val="611"/>
              </a:spcBef>
              <a:buClr>
                <a:srgbClr val="2F6CF3"/>
              </a:buClr>
              <a:buFontTx/>
              <a:buChar char="•"/>
              <a:tabLst>
                <a:tab pos="187643" algn="l"/>
                <a:tab pos="188119" algn="l"/>
              </a:tabLst>
            </a:pPr>
            <a:r>
              <a:rPr lang="ru-RU" sz="1600" b="0" spc="-26" dirty="0">
                <a:solidFill>
                  <a:srgbClr val="041745"/>
                </a:solidFill>
                <a:cs typeface="Microsoft Sans Serif"/>
              </a:rPr>
              <a:t>Услуга получения безопасного доступа к ЭЖД</a:t>
            </a:r>
          </a:p>
          <a:p>
            <a:pPr marL="9049">
              <a:spcBef>
                <a:spcPts val="611"/>
              </a:spcBef>
              <a:buClr>
                <a:srgbClr val="2F6CF3"/>
              </a:buClr>
              <a:tabLst>
                <a:tab pos="187643" algn="l"/>
                <a:tab pos="188119" algn="l"/>
              </a:tabLst>
            </a:pPr>
            <a:endParaRPr sz="1600" b="0" spc="-26" dirty="0">
              <a:solidFill>
                <a:srgbClr val="041745"/>
              </a:solidFill>
              <a:cs typeface="Microsoft Sans Serif"/>
            </a:endParaRPr>
          </a:p>
        </p:txBody>
      </p:sp>
      <p:pic>
        <p:nvPicPr>
          <p:cNvPr id="12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343900" y="144918"/>
            <a:ext cx="604163" cy="602586"/>
          </a:xfrm>
          <a:prstGeom prst="rect">
            <a:avLst/>
          </a:prstGeom>
          <a:noFill/>
        </p:spPr>
      </p:pic>
      <p:pic>
        <p:nvPicPr>
          <p:cNvPr id="1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6550" y="1943100"/>
            <a:ext cx="2261513" cy="277463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3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520" y="281749"/>
            <a:ext cx="6472200" cy="32060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40004" algn="l">
              <a:spcBef>
                <a:spcPts val="100"/>
              </a:spcBef>
            </a:pPr>
            <a:r>
              <a:rPr sz="2000" b="1" dirty="0">
                <a:solidFill>
                  <a:srgbClr val="1E377B"/>
                </a:solidFill>
                <a:latin typeface="Arial Black" pitchFamily="34" charset="0"/>
                <a:ea typeface="+mn-ea"/>
                <a:cs typeface="+mn-cs"/>
              </a:rPr>
              <a:t>ФГИС «Моя школа» для учителей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15946" y="281749"/>
            <a:ext cx="92869" cy="178594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100" spc="-4" dirty="0">
                <a:solidFill>
                  <a:srgbClr val="5F6C79"/>
                </a:solidFill>
                <a:latin typeface="Microsoft Sans Serif"/>
                <a:cs typeface="Microsoft Sans Serif"/>
              </a:rPr>
              <a:t>3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101" y="914237"/>
            <a:ext cx="7214235" cy="2782974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187643" indent="-178594">
              <a:spcBef>
                <a:spcPts val="900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 err="1">
                <a:solidFill>
                  <a:srgbClr val="041745"/>
                </a:solidFill>
                <a:latin typeface="+mj-lt"/>
                <a:cs typeface="Microsoft Sans Serif"/>
              </a:rPr>
              <a:t>Встроенные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 коммуникационные сервисы на базе «</a:t>
            </a:r>
            <a:r>
              <a:rPr sz="1500" spc="-23" dirty="0" err="1">
                <a:solidFill>
                  <a:srgbClr val="041745"/>
                </a:solidFill>
                <a:latin typeface="+mj-lt"/>
                <a:cs typeface="Microsoft Sans Serif"/>
              </a:rPr>
              <a:t>Сферум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»</a:t>
            </a:r>
            <a:r>
              <a:rPr lang="ru-RU"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(создание чатов классов, ВКС для уроков)</a:t>
            </a:r>
          </a:p>
          <a:p>
            <a:pPr marL="187643" indent="-178594">
              <a:spcBef>
                <a:spcPts val="893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Цифровые процессы </a:t>
            </a:r>
            <a:r>
              <a:rPr sz="1500" spc="-23" dirty="0" err="1">
                <a:solidFill>
                  <a:srgbClr val="041745"/>
                </a:solidFill>
                <a:latin typeface="+mj-lt"/>
                <a:cs typeface="Microsoft Sans Serif"/>
              </a:rPr>
              <a:t>оказания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 err="1">
                <a:solidFill>
                  <a:srgbClr val="041745"/>
                </a:solidFill>
                <a:latin typeface="+mj-lt"/>
                <a:cs typeface="Microsoft Sans Serif"/>
              </a:rPr>
              <a:t>услуг</a:t>
            </a:r>
            <a:r>
              <a:rPr lang="ru-RU"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(запись в школу и колледж, кружки и секции, справка об обучении)</a:t>
            </a:r>
          </a:p>
          <a:p>
            <a:pPr marL="187643" indent="-178594">
              <a:spcBef>
                <a:spcPts val="885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Готовый одобренный Минпросвещения России цифровой контент</a:t>
            </a:r>
          </a:p>
          <a:p>
            <a:pPr marL="187643" indent="-178594">
              <a:lnSpc>
                <a:spcPts val="1400"/>
              </a:lnSpc>
              <a:spcBef>
                <a:spcPts val="904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Возможность выбора </a:t>
            </a:r>
            <a:r>
              <a:rPr sz="1500" spc="-23" dirty="0" err="1">
                <a:solidFill>
                  <a:srgbClr val="041745"/>
                </a:solidFill>
                <a:latin typeface="+mj-lt"/>
                <a:cs typeface="Microsoft Sans Serif"/>
              </a:rPr>
              <a:t>цифрового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 err="1" smtClean="0">
                <a:solidFill>
                  <a:srgbClr val="041745"/>
                </a:solidFill>
                <a:latin typeface="+mj-lt"/>
                <a:cs typeface="Microsoft Sans Serif"/>
              </a:rPr>
              <a:t>контента</a:t>
            </a:r>
            <a:r>
              <a:rPr lang="ru-RU" sz="1500" spc="-23" dirty="0" smtClean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 err="1" smtClean="0">
                <a:solidFill>
                  <a:srgbClr val="041745"/>
                </a:solidFill>
                <a:latin typeface="+mj-lt"/>
                <a:cs typeface="Microsoft Sans Serif"/>
              </a:rPr>
              <a:t>для</a:t>
            </a:r>
            <a:r>
              <a:rPr sz="1500" spc="-23" dirty="0" smtClean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 err="1" smtClean="0">
                <a:solidFill>
                  <a:srgbClr val="041745"/>
                </a:solidFill>
                <a:latin typeface="+mj-lt"/>
                <a:cs typeface="Microsoft Sans Serif"/>
              </a:rPr>
              <a:t>использования</a:t>
            </a:r>
            <a:endParaRPr lang="ru-RU" sz="1500" spc="-23" dirty="0" smtClean="0">
              <a:solidFill>
                <a:srgbClr val="041745"/>
              </a:solidFill>
              <a:latin typeface="+mj-lt"/>
              <a:cs typeface="Microsoft Sans Serif"/>
            </a:endParaRPr>
          </a:p>
          <a:p>
            <a:pPr marL="9049">
              <a:lnSpc>
                <a:spcPts val="1400"/>
              </a:lnSpc>
              <a:spcBef>
                <a:spcPts val="904"/>
              </a:spcBef>
              <a:buClr>
                <a:srgbClr val="2F6CF3"/>
              </a:buClr>
              <a:tabLst>
                <a:tab pos="187643" algn="l"/>
                <a:tab pos="188119" algn="l"/>
              </a:tabLst>
            </a:pPr>
            <a:r>
              <a:rPr sz="1500" spc="-23" dirty="0" smtClean="0">
                <a:solidFill>
                  <a:srgbClr val="041745"/>
                </a:solidFill>
                <a:latin typeface="+mj-lt"/>
                <a:cs typeface="Microsoft Sans Serif"/>
              </a:rPr>
              <a:t> </a:t>
            </a: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на уроках</a:t>
            </a:r>
          </a:p>
          <a:p>
            <a:pPr marL="187643" indent="-178594">
              <a:spcBef>
                <a:spcPts val="904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Конструктор создания контента учителями</a:t>
            </a:r>
          </a:p>
          <a:p>
            <a:pPr marL="187643" indent="-178594">
              <a:spcBef>
                <a:spcPts val="900"/>
              </a:spcBef>
              <a:buClr>
                <a:srgbClr val="2F6CF3"/>
              </a:buClr>
              <a:buChar char="•"/>
              <a:tabLst>
                <a:tab pos="187643" algn="l"/>
                <a:tab pos="188119" algn="l"/>
              </a:tabLst>
            </a:pPr>
            <a:r>
              <a:rPr sz="1500" spc="-23" dirty="0">
                <a:solidFill>
                  <a:srgbClr val="041745"/>
                </a:solidFill>
                <a:latin typeface="+mj-lt"/>
                <a:cs typeface="Microsoft Sans Serif"/>
              </a:rPr>
              <a:t>Инструменты отчетности и аналитики</a:t>
            </a:r>
          </a:p>
        </p:txBody>
      </p:sp>
      <p:pic>
        <p:nvPicPr>
          <p:cNvPr id="7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343900" y="144918"/>
            <a:ext cx="604163" cy="602586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5749943" y="2000250"/>
            <a:ext cx="3383474" cy="3143250"/>
            <a:chOff x="7666590" y="2667000"/>
            <a:chExt cx="4511299" cy="4191000"/>
          </a:xfrm>
        </p:grpSpPr>
        <p:pic>
          <p:nvPicPr>
            <p:cNvPr id="12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6590" y="2667000"/>
              <a:ext cx="4511299" cy="4191000"/>
            </a:xfrm>
            <a:prstGeom prst="rect">
              <a:avLst/>
            </a:prstGeom>
          </p:spPr>
        </p:pic>
        <p:sp>
          <p:nvSpPr>
            <p:cNvPr id="13" name="object 12"/>
            <p:cNvSpPr/>
            <p:nvPr/>
          </p:nvSpPr>
          <p:spPr>
            <a:xfrm>
              <a:off x="9927981" y="5181600"/>
              <a:ext cx="304800" cy="321310"/>
            </a:xfrm>
            <a:custGeom>
              <a:avLst/>
              <a:gdLst/>
              <a:ahLst/>
              <a:cxnLst/>
              <a:rect l="l" t="t" r="r" b="b"/>
              <a:pathLst>
                <a:path w="304800" h="321310">
                  <a:moveTo>
                    <a:pt x="304800" y="0"/>
                  </a:moveTo>
                  <a:lnTo>
                    <a:pt x="0" y="0"/>
                  </a:lnTo>
                  <a:lnTo>
                    <a:pt x="0" y="321115"/>
                  </a:lnTo>
                  <a:lnTo>
                    <a:pt x="304800" y="321115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CBCC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077200" y="2969130"/>
              <a:ext cx="3962400" cy="20482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448" y="2997352"/>
              <a:ext cx="3614613" cy="2048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3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2874" y="78763"/>
            <a:ext cx="8533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1E377B"/>
                </a:solidFill>
                <a:latin typeface="Arial Black" pitchFamily="34" charset="0"/>
              </a:rPr>
              <a:t>ОСНОВНЫЕ ЗАДАЧИ В ОБЛАСТИ РЕАЛИЗАЦИИ</a:t>
            </a:r>
          </a:p>
          <a:p>
            <a:r>
              <a:rPr lang="ru-RU" sz="1400" b="1" dirty="0" smtClean="0">
                <a:solidFill>
                  <a:srgbClr val="1E377B"/>
                </a:solidFill>
                <a:latin typeface="Arial Black" pitchFamily="34" charset="0"/>
              </a:rPr>
              <a:t>ГОСУДАРСТВЕННОЙ ОБРАЗОВАТЕЛЬНОЙ ПОЛИТИКИ</a:t>
            </a:r>
            <a:endParaRPr lang="ru-RU" sz="14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935" y="1455626"/>
            <a:ext cx="7761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Введение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ФООП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508" y="3363838"/>
            <a:ext cx="118973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Доступность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дошкольного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образования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9043" y="997654"/>
            <a:ext cx="16715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Обеспечение новыми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учебниками по ФГОС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6123" y="1453512"/>
            <a:ext cx="10294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Историческое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просвещение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93426" y="922597"/>
            <a:ext cx="1541637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Духовно-нравственное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просвещение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78047" y="1453512"/>
            <a:ext cx="96853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Инженерное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образование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3929" y="924711"/>
            <a:ext cx="1972521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Повышение уровня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функциональной грамотности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79466" y="1453512"/>
            <a:ext cx="98937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Одаренные 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дети и ВСОШ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582" y="922597"/>
            <a:ext cx="171725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Интеграция проекта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«Разговоры о важном»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в учебно-воспитательную</a:t>
            </a:r>
          </a:p>
          <a:p>
            <a:r>
              <a:rPr lang="ru-RU" sz="950" b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аботу школ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92" y="3966832"/>
            <a:ext cx="2517036" cy="11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Доступность школьного образования:</a:t>
            </a:r>
          </a:p>
          <a:p>
            <a:pPr marL="171450" indent="-171450">
              <a:buFontTx/>
              <a:buChar char="-"/>
            </a:pPr>
            <a:r>
              <a:rPr lang="ru-RU" sz="950" b="1" dirty="0">
                <a:latin typeface="Arial" pitchFamily="34" charset="0"/>
                <a:cs typeface="Arial" pitchFamily="34" charset="0"/>
              </a:rPr>
              <a:t>м</a:t>
            </a: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алокомплектные школы</a:t>
            </a:r>
          </a:p>
          <a:p>
            <a:pPr marL="171450" indent="-171450">
              <a:buFontTx/>
              <a:buChar char="-"/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дети-мигранты</a:t>
            </a:r>
          </a:p>
          <a:p>
            <a:pPr marL="171450" indent="-171450">
              <a:buFontTx/>
              <a:buChar char="-"/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сменность обучения</a:t>
            </a:r>
          </a:p>
          <a:p>
            <a:pPr marL="171450" indent="-171450">
              <a:buFontTx/>
              <a:buChar char="-"/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школа полного дня</a:t>
            </a:r>
          </a:p>
          <a:p>
            <a:pPr marL="171450" indent="-171450">
              <a:buFontTx/>
              <a:buChar char="-"/>
            </a:pPr>
            <a:r>
              <a:rPr lang="ru-RU" sz="950" b="1" dirty="0" smtClean="0">
                <a:latin typeface="Arial" pitchFamily="34" charset="0"/>
                <a:cs typeface="Arial" pitchFamily="34" charset="0"/>
              </a:rPr>
              <a:t>доступность для детей с ОВЗ</a:t>
            </a:r>
          </a:p>
          <a:p>
            <a:pPr marL="171450" indent="-171450">
              <a:buFontTx/>
              <a:buChar char="-"/>
            </a:pP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27684" y="3336979"/>
            <a:ext cx="137409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Школы с низкими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образовательными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 результатами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35796" y="3939902"/>
            <a:ext cx="16305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Модернизация</a:t>
            </a:r>
          </a:p>
          <a:p>
            <a:r>
              <a:rPr lang="ru-RU" sz="950" b="1" dirty="0" err="1" smtClean="0">
                <a:latin typeface="Arial" pitchFamily="34" charset="0"/>
                <a:cs typeface="Arial" pitchFamily="34" charset="0"/>
              </a:rPr>
              <a:t>здоровьесберегающего</a:t>
            </a:r>
            <a:endParaRPr lang="ru-RU" sz="95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подхода</a:t>
            </a:r>
          </a:p>
          <a:p>
            <a:pPr marL="171450" indent="-171450">
              <a:buFontTx/>
              <a:buChar char="-"/>
            </a:pP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4013" y="3339157"/>
            <a:ext cx="149206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Регионализация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школ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67910" y="3939902"/>
            <a:ext cx="13308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Формирование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федерального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кадрового резерва</a:t>
            </a:r>
          </a:p>
          <a:p>
            <a:pPr marL="171450" indent="-171450">
              <a:buFontTx/>
              <a:buChar char="-"/>
            </a:pP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4844" y="3350945"/>
            <a:ext cx="192109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Единый 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мотивирующий</a:t>
            </a: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мониторинг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0750" y="3966832"/>
            <a:ext cx="1255472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«Школа</a:t>
            </a:r>
          </a:p>
          <a:p>
            <a:r>
              <a:rPr lang="ru-RU" sz="950" b="1" dirty="0" err="1" smtClean="0">
                <a:latin typeface="Arial" pitchFamily="34" charset="0"/>
                <a:cs typeface="Arial" pitchFamily="34" charset="0"/>
              </a:rPr>
              <a:t>Минпросвещения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России»</a:t>
            </a:r>
            <a:endParaRPr lang="ru-RU" sz="9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65812" y="3327615"/>
            <a:ext cx="2369718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50" b="1" dirty="0" smtClean="0">
                <a:latin typeface="Arial" pitchFamily="34" charset="0"/>
                <a:cs typeface="Arial" pitchFamily="34" charset="0"/>
              </a:rPr>
              <a:t>Поддержка учителя:</a:t>
            </a:r>
          </a:p>
          <a:p>
            <a:pPr marL="171450" indent="-171450">
              <a:buFontTx/>
              <a:buChar char="-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цифровой контент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и конструкторы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r>
              <a:rPr lang="ru-RU" sz="900" b="1" dirty="0" smtClean="0">
                <a:latin typeface="Arial" pitchFamily="34" charset="0"/>
                <a:cs typeface="Arial" pitchFamily="34" charset="0"/>
              </a:rPr>
              <a:t>методические </a:t>
            </a:r>
          </a:p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службы и др.</a:t>
            </a:r>
          </a:p>
        </p:txBody>
      </p:sp>
      <p:cxnSp>
        <p:nvCxnSpPr>
          <p:cNvPr id="47" name="雷锋PPT网 www.lfppt.com"/>
          <p:cNvCxnSpPr/>
          <p:nvPr/>
        </p:nvCxnSpPr>
        <p:spPr>
          <a:xfrm>
            <a:off x="-1" y="2605640"/>
            <a:ext cx="9144001" cy="0"/>
          </a:xfrm>
          <a:prstGeom prst="straightConnector1">
            <a:avLst/>
          </a:prstGeom>
          <a:ln w="57150">
            <a:solidFill>
              <a:srgbClr val="0088B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13"/>
          <p:cNvSpPr/>
          <p:nvPr/>
        </p:nvSpPr>
        <p:spPr>
          <a:xfrm rot="18900000">
            <a:off x="247109" y="2515587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9000" sy="79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0" name="矩形 13"/>
          <p:cNvSpPr/>
          <p:nvPr/>
        </p:nvSpPr>
        <p:spPr>
          <a:xfrm rot="18900000">
            <a:off x="737828" y="2513305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1" name="矩形 13"/>
          <p:cNvSpPr/>
          <p:nvPr/>
        </p:nvSpPr>
        <p:spPr>
          <a:xfrm rot="18900000">
            <a:off x="1240809" y="2513306"/>
            <a:ext cx="180000" cy="180000"/>
          </a:xfrm>
          <a:prstGeom prst="rect">
            <a:avLst/>
          </a:prstGeom>
          <a:solidFill>
            <a:srgbClr val="009CB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rgbClr val="01B4B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2" name="矩形 13"/>
          <p:cNvSpPr/>
          <p:nvPr/>
        </p:nvSpPr>
        <p:spPr>
          <a:xfrm rot="18900000">
            <a:off x="1738319" y="2520560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3" name="矩形 13"/>
          <p:cNvSpPr/>
          <p:nvPr/>
        </p:nvSpPr>
        <p:spPr>
          <a:xfrm rot="18900000">
            <a:off x="2235829" y="2520561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4" name="矩形 13"/>
          <p:cNvSpPr/>
          <p:nvPr/>
        </p:nvSpPr>
        <p:spPr>
          <a:xfrm rot="18900000">
            <a:off x="2733337" y="2520562"/>
            <a:ext cx="180000" cy="180000"/>
          </a:xfrm>
          <a:prstGeom prst="rect">
            <a:avLst/>
          </a:prstGeom>
          <a:solidFill>
            <a:srgbClr val="009CB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rgbClr val="01B4B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5" name="矩形 13"/>
          <p:cNvSpPr/>
          <p:nvPr/>
        </p:nvSpPr>
        <p:spPr>
          <a:xfrm rot="18900000">
            <a:off x="3230847" y="2520563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6" name="矩形 13"/>
          <p:cNvSpPr/>
          <p:nvPr/>
        </p:nvSpPr>
        <p:spPr>
          <a:xfrm rot="18900000">
            <a:off x="3706648" y="2513305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7" name="矩形 13"/>
          <p:cNvSpPr/>
          <p:nvPr/>
        </p:nvSpPr>
        <p:spPr>
          <a:xfrm rot="18900000">
            <a:off x="4210704" y="2520564"/>
            <a:ext cx="180000" cy="180000"/>
          </a:xfrm>
          <a:prstGeom prst="rect">
            <a:avLst/>
          </a:prstGeom>
          <a:solidFill>
            <a:srgbClr val="009CB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rgbClr val="01B4B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8" name="矩形 13"/>
          <p:cNvSpPr/>
          <p:nvPr/>
        </p:nvSpPr>
        <p:spPr>
          <a:xfrm rot="18900000">
            <a:off x="4714760" y="2520565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9" name="矩形 13"/>
          <p:cNvSpPr/>
          <p:nvPr/>
        </p:nvSpPr>
        <p:spPr>
          <a:xfrm rot="18900000">
            <a:off x="5218816" y="2520566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0" name="矩形 13"/>
          <p:cNvSpPr/>
          <p:nvPr/>
        </p:nvSpPr>
        <p:spPr>
          <a:xfrm rot="18900000">
            <a:off x="5693414" y="2520566"/>
            <a:ext cx="180000" cy="180000"/>
          </a:xfrm>
          <a:prstGeom prst="rect">
            <a:avLst/>
          </a:prstGeom>
          <a:solidFill>
            <a:srgbClr val="009CB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rgbClr val="01B4B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" name="矩形 13"/>
          <p:cNvSpPr/>
          <p:nvPr/>
        </p:nvSpPr>
        <p:spPr>
          <a:xfrm rot="18900000">
            <a:off x="6197470" y="2520566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2" name="矩形 13"/>
          <p:cNvSpPr/>
          <p:nvPr/>
        </p:nvSpPr>
        <p:spPr>
          <a:xfrm rot="18900000">
            <a:off x="6701526" y="2520566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矩形 13"/>
          <p:cNvSpPr/>
          <p:nvPr/>
        </p:nvSpPr>
        <p:spPr>
          <a:xfrm rot="18900000">
            <a:off x="7205582" y="2513305"/>
            <a:ext cx="180000" cy="180000"/>
          </a:xfrm>
          <a:prstGeom prst="rect">
            <a:avLst/>
          </a:prstGeom>
          <a:solidFill>
            <a:srgbClr val="009CB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rgbClr val="01B4B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矩形 13"/>
          <p:cNvSpPr/>
          <p:nvPr/>
        </p:nvSpPr>
        <p:spPr>
          <a:xfrm rot="18900000">
            <a:off x="7703092" y="2520566"/>
            <a:ext cx="180000" cy="180000"/>
          </a:xfrm>
          <a:prstGeom prst="rect">
            <a:avLst/>
          </a:prstGeom>
          <a:solidFill>
            <a:srgbClr val="193A85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5" name="矩形 13"/>
          <p:cNvSpPr/>
          <p:nvPr/>
        </p:nvSpPr>
        <p:spPr>
          <a:xfrm rot="18900000">
            <a:off x="8207148" y="2509140"/>
            <a:ext cx="180000" cy="180000"/>
          </a:xfrm>
          <a:prstGeom prst="rect">
            <a:avLst/>
          </a:prstGeom>
          <a:solidFill>
            <a:srgbClr val="005FAF"/>
          </a:solidFill>
          <a:ln>
            <a:noFill/>
          </a:ln>
          <a:effectLst>
            <a:outerShdw blurRad="50800" dist="127000" dir="2700000" sx="70000" sy="7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4" tIns="43347" rIns="86694" bIns="43347" rtlCol="0" anchor="ctr"/>
          <a:lstStyle/>
          <a:p>
            <a:pPr algn="ctr"/>
            <a:endParaRPr lang="zh-CN" altLang="en-US" sz="2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051" name="Прямая со стрелкой 2050"/>
          <p:cNvCxnSpPr/>
          <p:nvPr/>
        </p:nvCxnSpPr>
        <p:spPr>
          <a:xfrm>
            <a:off x="317086" y="2847934"/>
            <a:ext cx="0" cy="457751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807805" y="1916050"/>
            <a:ext cx="0" cy="477632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>
            <a:off x="1310800" y="2847934"/>
            <a:ext cx="0" cy="1019960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V="1">
            <a:off x="1828319" y="1382375"/>
            <a:ext cx="0" cy="1011310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>
            <a:off x="2302170" y="2854381"/>
            <a:ext cx="0" cy="451304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V="1">
            <a:off x="2803328" y="1903341"/>
            <a:ext cx="0" cy="477632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3297188" y="2859354"/>
            <a:ext cx="0" cy="1035399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/>
          <p:nvPr/>
        </p:nvCxnSpPr>
        <p:spPr>
          <a:xfrm flipV="1">
            <a:off x="3779912" y="1416427"/>
            <a:ext cx="0" cy="975303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/>
          <p:nvPr/>
        </p:nvCxnSpPr>
        <p:spPr>
          <a:xfrm>
            <a:off x="4268290" y="2847934"/>
            <a:ext cx="0" cy="451304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/>
          <p:nvPr/>
        </p:nvCxnSpPr>
        <p:spPr>
          <a:xfrm flipV="1">
            <a:off x="4784751" y="1903341"/>
            <a:ext cx="0" cy="477632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5288807" y="2847934"/>
            <a:ext cx="0" cy="1019960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 flipV="1">
            <a:off x="5763405" y="1416334"/>
            <a:ext cx="0" cy="1011400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/>
          <p:nvPr/>
        </p:nvCxnSpPr>
        <p:spPr>
          <a:xfrm>
            <a:off x="6278076" y="2847934"/>
            <a:ext cx="0" cy="451304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/>
          <p:nvPr/>
        </p:nvCxnSpPr>
        <p:spPr>
          <a:xfrm flipV="1">
            <a:off x="6771517" y="1903341"/>
            <a:ext cx="0" cy="477632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>
            <a:off x="7200589" y="2820030"/>
            <a:ext cx="0" cy="1033898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/>
          <p:cNvCxnSpPr/>
          <p:nvPr/>
        </p:nvCxnSpPr>
        <p:spPr>
          <a:xfrm flipV="1">
            <a:off x="7773083" y="1674762"/>
            <a:ext cx="0" cy="688430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/>
          <p:nvPr/>
        </p:nvCxnSpPr>
        <p:spPr>
          <a:xfrm>
            <a:off x="8277139" y="2824474"/>
            <a:ext cx="0" cy="451304"/>
          </a:xfrm>
          <a:prstGeom prst="straightConnector1">
            <a:avLst/>
          </a:prstGeom>
          <a:ln w="28575">
            <a:solidFill>
              <a:srgbClr val="1E377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8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162562"/>
            <a:ext cx="5470944" cy="3897402"/>
          </a:xfrm>
          <a:prstGeom prst="rect">
            <a:avLst/>
          </a:prstGeom>
        </p:spPr>
      </p:pic>
      <p:pic>
        <p:nvPicPr>
          <p:cNvPr id="5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5516" y="340440"/>
            <a:ext cx="6264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193A85"/>
                </a:solidFill>
                <a:latin typeface="Arial Black" pitchFamily="34" charset="0"/>
              </a:rPr>
              <a:t>ИСКУССТВО БЫТЬ ВМЕСТЕ: </a:t>
            </a:r>
          </a:p>
          <a:p>
            <a:r>
              <a:rPr lang="ru-RU" sz="2200" b="1" dirty="0" smtClean="0">
                <a:solidFill>
                  <a:srgbClr val="193A85"/>
                </a:solidFill>
                <a:latin typeface="Arial Black" pitchFamily="34" charset="0"/>
              </a:rPr>
              <a:t>УЧИТЕЛЬ — РЕБЕНОК — РОДИТЕЛЬ</a:t>
            </a:r>
            <a:endParaRPr lang="ru-RU" sz="2200" dirty="0">
              <a:solidFill>
                <a:srgbClr val="193A85"/>
              </a:solidFill>
              <a:latin typeface="Arial Black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1239602"/>
            <a:ext cx="46080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45307" y="1455626"/>
            <a:ext cx="3960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«Учитель — ребенок — родитель»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—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 вечная триада, от сотрудничества,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взаимопонимания и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взаимопомощи которых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зависит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эффективность образовательного процесса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Презентации\Брендбук Года педагога и наставника\08 – Шаблон презентации (исходники)\Links\ЭЛЕМЕНТЫ ПРЕЗЕНТАЦИИ-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88640" y="1707655"/>
            <a:ext cx="641523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272676" y="4253491"/>
            <a:ext cx="5881937" cy="514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93203" y="2731667"/>
            <a:ext cx="5861411" cy="1064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3204" y="951570"/>
            <a:ext cx="5861410" cy="1228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                                                 </a:t>
            </a:r>
            <a:endParaRPr lang="ru-RU" dirty="0"/>
          </a:p>
        </p:txBody>
      </p:sp>
      <p:pic>
        <p:nvPicPr>
          <p:cNvPr id="19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83225"/>
            <a:ext cx="64976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154615" y="205530"/>
            <a:ext cx="1225698" cy="46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380312" y="21795"/>
            <a:ext cx="773724" cy="7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1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r="25044"/>
          <a:stretch/>
        </p:blipFill>
        <p:spPr>
          <a:xfrm>
            <a:off x="6511649" y="949005"/>
            <a:ext cx="2129651" cy="2173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7524" y="1023578"/>
            <a:ext cx="586709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«В знак высочайшей общественной значимости профессии учителя 2023 год, год 200-летия со дня рождения одного из основателей российской педагогики Константина Дмитриевича Ушинского, будет посвящен в нашей стране педагогам и наставникам, будет Год учителя, Год педагога»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550385" y="3247405"/>
            <a:ext cx="21242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Президент </a:t>
            </a:r>
            <a:endParaRPr lang="en-US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</a:p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В.В. Путин</a:t>
            </a:r>
          </a:p>
        </p:txBody>
      </p:sp>
      <p:sp>
        <p:nvSpPr>
          <p:cNvPr id="22" name="object 3"/>
          <p:cNvSpPr txBox="1"/>
          <p:nvPr/>
        </p:nvSpPr>
        <p:spPr>
          <a:xfrm>
            <a:off x="431540" y="2571750"/>
            <a:ext cx="5630224" cy="1081065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«Создание условий для воспитания гармонично развитой и социально ответственной личности на основе духовно-нравственных ценностей народов Российской Федерации, исторических </a:t>
            </a:r>
            <a:endParaRPr lang="ru-RU" sz="1300" i="1" dirty="0" smtClean="0">
              <a:solidFill>
                <a:srgbClr val="1E377B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300" i="1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национально-культурных традиций»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74226"/>
            <a:ext cx="4370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ГОД ПЕДАГОГА И НАСТАВНИКА</a:t>
            </a:r>
            <a:endParaRPr lang="ru-RU" dirty="0">
              <a:solidFill>
                <a:srgbClr val="1E377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204" y="231043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ВОСПИТАНИЕ</a:t>
            </a:r>
            <a:endParaRPr lang="ru-RU" dirty="0">
              <a:solidFill>
                <a:srgbClr val="1E377B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3204" y="3858602"/>
            <a:ext cx="2776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ПРОФОРИЕНТАЦИЯ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73923" y="4262727"/>
            <a:ext cx="5880691" cy="50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«Важно, чтобы дети были адаптированы к современной </a:t>
            </a:r>
            <a:r>
              <a:rPr lang="ru-RU" sz="1300" i="1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жизни и</a:t>
            </a:r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300" i="1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успешно</a:t>
            </a:r>
            <a:r>
              <a:rPr lang="ru-RU" sz="1300" i="1" dirty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 в ней функционировали»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2</a:t>
            </a:fld>
            <a:endParaRPr lang="ru-RU"/>
          </a:p>
        </p:txBody>
      </p:sp>
      <p:pic>
        <p:nvPicPr>
          <p:cNvPr id="4098" name="Picture 2" descr="D:\Презентации\Брендбук Года педагога и наставника\08 – Шаблон презентации (исходники)\Links\ЭЛЕМЕНТЫ ПРЕЗЕНТАЦИИ-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27906" y="1265036"/>
            <a:ext cx="5770904" cy="426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5303244" y="769982"/>
            <a:ext cx="3840757" cy="3061908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 hidden="1"/>
          <p:cNvSpPr/>
          <p:nvPr/>
        </p:nvSpPr>
        <p:spPr>
          <a:xfrm>
            <a:off x="3131840" y="597656"/>
            <a:ext cx="2340260" cy="38102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508" y="19101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ДОШКОЛЬНОЕ ОБРАЗОВАНИЕ</a:t>
            </a:r>
            <a:endParaRPr lang="ru-RU" sz="2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6" y="669227"/>
            <a:ext cx="2509952" cy="4209501"/>
          </a:xfrm>
          <a:prstGeom prst="rect">
            <a:avLst/>
          </a:prstGeom>
        </p:spPr>
      </p:pic>
      <p:grpSp>
        <p:nvGrpSpPr>
          <p:cNvPr id="1033" name="Группа 1032"/>
          <p:cNvGrpSpPr/>
          <p:nvPr/>
        </p:nvGrpSpPr>
        <p:grpSpPr>
          <a:xfrm>
            <a:off x="2879812" y="767732"/>
            <a:ext cx="2780117" cy="2195343"/>
            <a:chOff x="3190781" y="730060"/>
            <a:chExt cx="2780117" cy="219534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203848" y="730060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1E377B"/>
                  </a:solidFill>
                  <a:latin typeface="Arial Black" pitchFamily="34" charset="0"/>
                  <a:cs typeface="Arial" pitchFamily="34" charset="0"/>
                </a:rPr>
                <a:t>100%</a:t>
              </a:r>
              <a:endParaRPr lang="ru-RU" dirty="0">
                <a:solidFill>
                  <a:srgbClr val="1E377B"/>
                </a:solidFill>
                <a:latin typeface="Arial Black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03848" y="987574"/>
              <a:ext cx="21242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Arial" pitchFamily="34" charset="0"/>
                  <a:cs typeface="Arial" pitchFamily="34" charset="0"/>
                </a:rPr>
                <a:t>доступность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дошкольного образования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для детей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старше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3-х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лет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с </a:t>
              </a:r>
              <a:r>
                <a:rPr lang="ru-RU" sz="800" b="1" dirty="0">
                  <a:latin typeface="Arial" pitchFamily="34" charset="0"/>
                  <a:cs typeface="Arial" pitchFamily="34" charset="0"/>
                </a:rPr>
                <a:t>2013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г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ru-RU" sz="8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203848" y="2202418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1E377B"/>
                  </a:solidFill>
                  <a:latin typeface="Arial Black" pitchFamily="34" charset="0"/>
                  <a:cs typeface="Arial" pitchFamily="34" charset="0"/>
                </a:rPr>
                <a:t>100%</a:t>
              </a:r>
              <a:endParaRPr lang="ru-RU" dirty="0">
                <a:solidFill>
                  <a:srgbClr val="1E377B"/>
                </a:solidFill>
                <a:latin typeface="Arial Black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03848" y="2463738"/>
              <a:ext cx="24122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доступность дошкольного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образования </a:t>
              </a:r>
              <a:endParaRPr lang="ru-RU" sz="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для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детей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от 1,5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лет до 3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лет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с 2022 г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РФ </a:t>
              </a:r>
              <a:r>
                <a:rPr lang="ru-RU" sz="800" b="1" dirty="0">
                  <a:latin typeface="Arial" pitchFamily="34" charset="0"/>
                  <a:cs typeface="Arial" pitchFamily="34" charset="0"/>
                </a:rPr>
                <a:t>- 95,31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% </a:t>
              </a:r>
              <a:endParaRPr lang="ru-RU" sz="800" b="1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190781" y="1455626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1E377B"/>
                  </a:solidFill>
                  <a:latin typeface="Arial Black" pitchFamily="34" charset="0"/>
                  <a:cs typeface="Arial" pitchFamily="34" charset="0"/>
                </a:rPr>
                <a:t>100%</a:t>
              </a:r>
              <a:endParaRPr lang="ru-RU" dirty="0">
                <a:solidFill>
                  <a:srgbClr val="1E377B"/>
                </a:solidFill>
                <a:latin typeface="Arial Black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03848" y="1707654"/>
              <a:ext cx="27670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>
                  <a:latin typeface="Arial" pitchFamily="34" charset="0"/>
                  <a:cs typeface="Arial" pitchFamily="34" charset="0"/>
                </a:rPr>
                <a:t>обеспеченность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детей дошкольным</a:t>
              </a:r>
            </a:p>
            <a:p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образованием от 2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мес. до 3 лет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с </a:t>
              </a:r>
              <a:r>
                <a:rPr lang="ru-RU" sz="800" b="1" dirty="0">
                  <a:latin typeface="Arial" pitchFamily="34" charset="0"/>
                  <a:cs typeface="Arial" pitchFamily="34" charset="0"/>
                </a:rPr>
                <a:t>2022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г.</a:t>
              </a:r>
            </a:p>
            <a:p>
              <a:r>
                <a:rPr lang="ru-RU" sz="800" dirty="0" smtClean="0">
                  <a:solidFill>
                    <a:srgbClr val="1E377B"/>
                  </a:solidFill>
                  <a:latin typeface="Arial Black" pitchFamily="34" charset="0"/>
                  <a:cs typeface="Arial" pitchFamily="34" charset="0"/>
                </a:rPr>
                <a:t>99,85%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- </a:t>
              </a:r>
              <a:r>
                <a:rPr lang="ru-RU" sz="800" b="1" dirty="0" smtClean="0">
                  <a:latin typeface="Arial" pitchFamily="34" charset="0"/>
                  <a:cs typeface="Arial" pitchFamily="34" charset="0"/>
                </a:rPr>
                <a:t>в 2021 г.</a:t>
              </a:r>
              <a:endParaRPr lang="ru-RU" sz="800" b="1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5616116" y="953021"/>
            <a:ext cx="324673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1E377B"/>
                </a:solidFill>
                <a:latin typeface="Arial Black" pitchFamily="34" charset="0"/>
              </a:rPr>
              <a:t>Мониторинг региональных показателей качества дошкольного образования </a:t>
            </a:r>
            <a:endParaRPr lang="ru-RU" sz="1000" dirty="0">
              <a:solidFill>
                <a:srgbClr val="1E377B"/>
              </a:solidFill>
              <a:latin typeface="Arial Black" pitchFamily="34" charset="0"/>
            </a:endParaRPr>
          </a:p>
          <a:p>
            <a:r>
              <a:rPr lang="ru-RU" sz="900" dirty="0">
                <a:latin typeface="Arial" pitchFamily="34" charset="0"/>
                <a:cs typeface="Arial" pitchFamily="34" charset="0"/>
              </a:rPr>
              <a:t>(приняли участие 93,3% от общего количества ДОО)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494059" y="1308591"/>
            <a:ext cx="3459692" cy="2410624"/>
            <a:chOff x="5832140" y="1924819"/>
            <a:chExt cx="3204402" cy="2898290"/>
          </a:xfrm>
        </p:grpSpPr>
        <p:graphicFrame>
          <p:nvGraphicFramePr>
            <p:cNvPr id="23" name="Диаграмма 22"/>
            <p:cNvGraphicFramePr/>
            <p:nvPr>
              <p:extLst>
                <p:ext uri="{D42A27DB-BD31-4B8C-83A1-F6EECF244321}">
                  <p14:modId xmlns:p14="http://schemas.microsoft.com/office/powerpoint/2010/main" val="277451210"/>
                </p:ext>
              </p:extLst>
            </p:nvPr>
          </p:nvGraphicFramePr>
          <p:xfrm>
            <a:off x="5832140" y="1924819"/>
            <a:ext cx="3204402" cy="28982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4" name="Прямоугольник 23"/>
            <p:cNvSpPr/>
            <p:nvPr/>
          </p:nvSpPr>
          <p:spPr>
            <a:xfrm>
              <a:off x="7293869" y="2339441"/>
              <a:ext cx="1408086" cy="280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800" dirty="0">
                  <a:latin typeface="Arial" pitchFamily="34" charset="0"/>
                  <a:cs typeface="Arial" pitchFamily="34" charset="0"/>
                </a:rPr>
                <a:t>Процент результативности</a:t>
              </a:r>
              <a:endParaRPr lang="ru-RU" sz="800" dirty="0">
                <a:latin typeface="Arial" pitchFamily="34" charset="0"/>
                <a:ea typeface="Times New Roman"/>
                <a:cs typeface="Arial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5303244" y="4020278"/>
            <a:ext cx="3837268" cy="1143760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32" name="Группа 1031"/>
          <p:cNvGrpSpPr/>
          <p:nvPr/>
        </p:nvGrpSpPr>
        <p:grpSpPr>
          <a:xfrm>
            <a:off x="5517996" y="3978808"/>
            <a:ext cx="3604352" cy="1077218"/>
            <a:chOff x="1539867" y="4008955"/>
            <a:chExt cx="4105013" cy="107721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897647" y="4008955"/>
              <a:ext cx="374723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marL="92075" indent="-92075">
                <a:buFont typeface="Arial" pitchFamily="34" charset="0"/>
                <a:buChar char="•"/>
              </a:pPr>
              <a:r>
                <a:rPr lang="ru-RU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Внедрение </a:t>
              </a:r>
              <a:r>
                <a:rPr lang="ru-RU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ФОП </a:t>
              </a:r>
              <a:r>
                <a:rPr lang="ru-RU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ДО 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ru-RU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Проведение </a:t>
              </a:r>
              <a:r>
                <a:rPr lang="ru-RU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мониторинга эффективности реализации ФОП ДО (ноябрь 2023 г</a:t>
              </a:r>
              <a:r>
                <a:rPr lang="ru-RU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.) 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ru-RU" sz="11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Внедрение </a:t>
              </a:r>
              <a:r>
                <a:rPr lang="ru-RU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программы просвещения родителей детей дошкольного возраста</a:t>
              </a:r>
            </a:p>
          </p:txBody>
        </p:sp>
        <p:pic>
          <p:nvPicPr>
            <p:cNvPr id="26" name="Picture 2" descr="d:\Презентации\Августовское 2023\картинки\check-mark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 contras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867" y="4179703"/>
              <a:ext cx="339942" cy="314091"/>
            </a:xfrm>
            <a:prstGeom prst="rect">
              <a:avLst/>
            </a:prstGeom>
            <a:noFill/>
            <a:effectLst>
              <a:outerShdw blurRad="50800" dist="50800" dir="5400000" sx="54000" sy="54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0" name="Группа 1029"/>
          <p:cNvGrpSpPr/>
          <p:nvPr/>
        </p:nvGrpSpPr>
        <p:grpSpPr>
          <a:xfrm>
            <a:off x="1990468" y="4054574"/>
            <a:ext cx="3265608" cy="820852"/>
            <a:chOff x="2836447" y="2737252"/>
            <a:chExt cx="3265608" cy="82085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400553" y="3126636"/>
              <a:ext cx="16754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1E377B"/>
                  </a:solidFill>
                  <a:latin typeface="Arial Black" pitchFamily="34" charset="0"/>
                  <a:cs typeface="Arial" pitchFamily="34" charset="0"/>
                </a:rPr>
                <a:t>650 000 руб.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411588" y="3342660"/>
              <a:ext cx="177163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dirty="0">
                  <a:latin typeface="Arial" pitchFamily="34" charset="0"/>
                  <a:cs typeface="Arial" pitchFamily="34" charset="0"/>
                </a:rPr>
                <a:t>Грант из федерального </a:t>
              </a:r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бюджета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383868" y="2737252"/>
              <a:ext cx="27181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Создание 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системы </a:t>
              </a:r>
              <a:r>
                <a:rPr lang="ru-RU" sz="800" dirty="0" err="1">
                  <a:latin typeface="Arial" pitchFamily="34" charset="0"/>
                  <a:cs typeface="Arial" pitchFamily="34" charset="0"/>
                </a:rPr>
                <a:t>стажировочных</a:t>
              </a:r>
              <a:r>
                <a:rPr lang="ru-RU" sz="800" dirty="0">
                  <a:latin typeface="Arial" pitchFamily="34" charset="0"/>
                  <a:cs typeface="Arial" pitchFamily="34" charset="0"/>
                </a:rPr>
                <a:t> площадок </a:t>
              </a:r>
              <a:r>
                <a:rPr lang="ru-RU" sz="800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«ДЕТСКИЙ САД - МАРШРУТЫ РАЗВИТИЯ</a:t>
              </a:r>
              <a:r>
                <a:rPr lang="ru-RU" sz="800" dirty="0" smtClean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» </a:t>
              </a:r>
              <a:endParaRPr lang="ru-RU" dirty="0">
                <a:solidFill>
                  <a:srgbClr val="193A85"/>
                </a:solidFill>
                <a:latin typeface="Arial Black" pitchFamily="34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367898" y="2989280"/>
              <a:ext cx="246424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 smtClean="0">
                  <a:latin typeface="Arial" pitchFamily="34" charset="0"/>
                  <a:cs typeface="Arial" pitchFamily="34" charset="0"/>
                </a:rPr>
                <a:t> к январю 2024 г. </a:t>
              </a:r>
              <a:r>
                <a:rPr lang="ru-RU" sz="800" dirty="0" smtClean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47 </a:t>
              </a:r>
              <a:r>
                <a:rPr lang="ru-RU" sz="800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ДОО из 9 </a:t>
              </a:r>
              <a:r>
                <a:rPr lang="ru-RU" sz="800" dirty="0" smtClean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МО </a:t>
              </a:r>
            </a:p>
          </p:txBody>
        </p:sp>
        <p:pic>
          <p:nvPicPr>
            <p:cNvPr id="1027" name="Picture 3" descr="d:\Презентации\Августовское 2023\картинки\marshruty-logo-1024x26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447" y="2743026"/>
              <a:ext cx="597571" cy="578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1961738" y="3277312"/>
            <a:ext cx="3294338" cy="602684"/>
            <a:chOff x="2861838" y="3781368"/>
            <a:chExt cx="3294338" cy="602684"/>
          </a:xfrm>
        </p:grpSpPr>
        <p:pic>
          <p:nvPicPr>
            <p:cNvPr id="1028" name="Picture 4" descr="d:\Презентации\Августовское 2023\картинки\Скриншот 21-08-2023 092255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838" y="3831890"/>
              <a:ext cx="610431" cy="552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3405591" y="3781368"/>
              <a:ext cx="27505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800" dirty="0" smtClean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«ЛУЧШАЯ ДОШКОЛЬНАЯ ОБРАЗОВАТЕЛЬНАЯ ОРГАНИЗАЦИЯ - 2023»</a:t>
              </a:r>
              <a:endParaRPr lang="ru-RU" dirty="0">
                <a:solidFill>
                  <a:srgbClr val="193A85"/>
                </a:solidFill>
                <a:latin typeface="Arial Black" pitchFamily="34" charset="0"/>
              </a:endParaRPr>
            </a:p>
          </p:txBody>
        </p:sp>
        <p:sp>
          <p:nvSpPr>
            <p:cNvPr id="1024" name="Прямоугольник 1023"/>
            <p:cNvSpPr/>
            <p:nvPr/>
          </p:nvSpPr>
          <p:spPr>
            <a:xfrm>
              <a:off x="3383868" y="4156506"/>
              <a:ext cx="227979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МАДОУ детский сад № 1 г. </a:t>
              </a:r>
              <a:r>
                <a:rPr lang="ru-RU" sz="800" dirty="0" err="1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Коврова</a:t>
              </a:r>
              <a:r>
                <a:rPr lang="ru-RU" sz="800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 </a:t>
              </a:r>
              <a:endParaRPr lang="ru-RU" dirty="0">
                <a:solidFill>
                  <a:srgbClr val="193A85"/>
                </a:solidFill>
                <a:latin typeface="Arial Black" pitchFamily="34" charset="0"/>
              </a:endParaRPr>
            </a:p>
          </p:txBody>
        </p:sp>
        <p:sp>
          <p:nvSpPr>
            <p:cNvPr id="1029" name="Прямоугольник 1028"/>
            <p:cNvSpPr/>
            <p:nvPr/>
          </p:nvSpPr>
          <p:spPr>
            <a:xfrm>
              <a:off x="3383868" y="4011910"/>
              <a:ext cx="187583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dirty="0">
                  <a:latin typeface="Arial" pitchFamily="34" charset="0"/>
                  <a:cs typeface="Arial" pitchFamily="34" charset="0"/>
                </a:rPr>
                <a:t>в рамках Всероссийского конкурса </a:t>
              </a:r>
              <a:endParaRPr lang="ru-RU" dirty="0"/>
            </a:p>
          </p:txBody>
        </p:sp>
      </p:grp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6893841" y="4767704"/>
            <a:ext cx="2133600" cy="273844"/>
          </a:xfrm>
        </p:spPr>
        <p:txBody>
          <a:bodyPr/>
          <a:lstStyle/>
          <a:p>
            <a:fld id="{2267482B-CAC5-45E2-B8F0-583EE031BF64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5976157" y="1"/>
            <a:ext cx="3167844" cy="51435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32043" y="995405"/>
            <a:ext cx="29355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Динамика среднего балла ОГЭ  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937256797"/>
              </p:ext>
            </p:extLst>
          </p:nvPr>
        </p:nvGraphicFramePr>
        <p:xfrm>
          <a:off x="-22632" y="1136265"/>
          <a:ext cx="5972874" cy="2587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3508" y="176491"/>
            <a:ext cx="5275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ОСНОВНОЕ ОБЩЕЕ ОБРАЗОВАНИЕ</a:t>
            </a:r>
            <a:endParaRPr lang="ru-RU" sz="2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-612576" y="3299440"/>
            <a:ext cx="55835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1100" b="1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Д</a:t>
            </a:r>
            <a:r>
              <a:rPr lang="ru-RU" altLang="ru-RU" sz="1100" b="1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оля </a:t>
            </a:r>
            <a:r>
              <a:rPr lang="ru-RU" altLang="ru-RU" sz="1100" b="1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выпускников, </a:t>
            </a:r>
            <a:r>
              <a:rPr lang="ru-RU" altLang="ru-RU" sz="1100" b="1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не </a:t>
            </a:r>
            <a:r>
              <a:rPr lang="ru-RU" altLang="ru-RU" sz="1100" b="1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преодолевших минимальный порог</a:t>
            </a:r>
            <a:endParaRPr lang="ru-RU" sz="1100" b="1" dirty="0">
              <a:solidFill>
                <a:srgbClr val="1E377B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Рисунок 3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463738"/>
            <a:ext cx="1944925" cy="25991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3037" y="3568829"/>
            <a:ext cx="1980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dirty="0">
                <a:latin typeface="Arial" pitchFamily="34" charset="0"/>
                <a:cs typeface="Arial" pitchFamily="34" charset="0"/>
              </a:rPr>
              <a:t>Сократилась</a:t>
            </a:r>
            <a:r>
              <a:rPr lang="ru-RU" altLang="ru-RU" sz="800" dirty="0">
                <a:latin typeface="Arial" pitchFamily="34" charset="0"/>
                <a:cs typeface="Arial" pitchFamily="34" charset="0"/>
              </a:rPr>
              <a:t> доля выпускников, </a:t>
            </a:r>
            <a:r>
              <a:rPr lang="ru-RU" altLang="ru-RU" sz="800" b="1" dirty="0">
                <a:latin typeface="Arial" pitchFamily="34" charset="0"/>
                <a:cs typeface="Arial" pitchFamily="34" charset="0"/>
              </a:rPr>
              <a:t>не преодолевших </a:t>
            </a:r>
            <a:r>
              <a:rPr lang="ru-RU" altLang="ru-RU" sz="800" dirty="0">
                <a:latin typeface="Arial" pitchFamily="34" charset="0"/>
                <a:cs typeface="Arial" pitchFamily="34" charset="0"/>
              </a:rPr>
              <a:t>минимальный порог, </a:t>
            </a:r>
            <a:r>
              <a:rPr lang="ru-RU" altLang="ru-RU" sz="8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по 8 предметам: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истории - на 3,5%,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географии - на 2,2%,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обществознанию - на 2%,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литературе - на 1,8%,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химии - на 1,6%,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биологии - на 1,6%,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математике - на 0,9%,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информатике и ИКТ - на 0,9%.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98259" y="3543858"/>
            <a:ext cx="1841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Увеличилась</a:t>
            </a:r>
            <a:r>
              <a:rPr lang="ru-RU" altLang="ru-RU" sz="800" dirty="0">
                <a:latin typeface="Arial" pitchFamily="34" charset="0"/>
                <a:cs typeface="Arial" pitchFamily="34" charset="0"/>
              </a:rPr>
              <a:t> доля выпускников, </a:t>
            </a:r>
            <a:r>
              <a:rPr lang="ru-RU" altLang="ru-RU" sz="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не преодолевших </a:t>
            </a:r>
            <a:r>
              <a:rPr lang="ru-RU" altLang="ru-RU" sz="800" dirty="0">
                <a:latin typeface="Arial" pitchFamily="34" charset="0"/>
                <a:cs typeface="Arial" pitchFamily="34" charset="0"/>
              </a:rPr>
              <a:t>минимальный порог, </a:t>
            </a:r>
            <a:r>
              <a:rPr lang="ru-RU" altLang="ru-RU" sz="800" dirty="0">
                <a:solidFill>
                  <a:srgbClr val="BD4336"/>
                </a:solidFill>
                <a:latin typeface="Arial Black" pitchFamily="34" charset="0"/>
                <a:cs typeface="Arial" pitchFamily="34" charset="0"/>
              </a:rPr>
              <a:t>по 3 предметам: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русскому языку - на 0,9%,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физике - на 0,2%, </a:t>
            </a:r>
          </a:p>
          <a:p>
            <a:pPr marL="171450" indent="-80963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английскому языку - на 0,1%.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92251782"/>
              </p:ext>
            </p:extLst>
          </p:nvPr>
        </p:nvGraphicFramePr>
        <p:xfrm>
          <a:off x="6130119" y="689507"/>
          <a:ext cx="3408040" cy="447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9" name="Прямая со стрелкой 18"/>
          <p:cNvCxnSpPr/>
          <p:nvPr/>
        </p:nvCxnSpPr>
        <p:spPr>
          <a:xfrm>
            <a:off x="289093" y="3654594"/>
            <a:ext cx="0" cy="288032"/>
          </a:xfrm>
          <a:prstGeom prst="straightConnector1">
            <a:avLst/>
          </a:prstGeom>
          <a:ln w="19050">
            <a:solidFill>
              <a:srgbClr val="193A85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294718" y="3568829"/>
            <a:ext cx="0" cy="329590"/>
          </a:xfrm>
          <a:prstGeom prst="straightConnector1">
            <a:avLst/>
          </a:prstGeom>
          <a:ln w="19050">
            <a:solidFill>
              <a:srgbClr val="BD4336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619131" y="689507"/>
            <a:ext cx="24300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Выбор учащимися предметов для сдачи </a:t>
            </a:r>
            <a:r>
              <a:rPr lang="ru-RU" sz="1100" b="1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ОГЭ</a:t>
            </a:r>
            <a:endParaRPr lang="ru-RU" sz="1100" b="1" dirty="0">
              <a:solidFill>
                <a:srgbClr val="193A85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6631" y="700509"/>
            <a:ext cx="2576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E377B"/>
                </a:solidFill>
                <a:latin typeface="Arial Black" pitchFamily="34" charset="0"/>
              </a:rPr>
              <a:t>РЕЗУЛЬТАТЫ </a:t>
            </a:r>
            <a:r>
              <a:rPr lang="ru-RU" sz="1400" b="1" dirty="0" smtClean="0">
                <a:solidFill>
                  <a:srgbClr val="1E377B"/>
                </a:solidFill>
                <a:latin typeface="Arial Black" pitchFamily="34" charset="0"/>
              </a:rPr>
              <a:t>ОГЭ </a:t>
            </a:r>
            <a:r>
              <a:rPr lang="ru-RU" sz="1400" b="1" dirty="0">
                <a:solidFill>
                  <a:srgbClr val="1E377B"/>
                </a:solidFill>
                <a:latin typeface="Arial Black" pitchFamily="34" charset="0"/>
              </a:rPr>
              <a:t>2023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09558914"/>
              </p:ext>
            </p:extLst>
          </p:nvPr>
        </p:nvGraphicFramePr>
        <p:xfrm>
          <a:off x="4067944" y="3812413"/>
          <a:ext cx="2101220" cy="991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47964" y="3590716"/>
            <a:ext cx="2016224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r">
              <a:defRPr sz="1100" b="1">
                <a:solidFill>
                  <a:srgbClr val="1E377B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pPr algn="ctr"/>
            <a:r>
              <a:rPr lang="ru-RU" dirty="0"/>
              <a:t>Доля </a:t>
            </a:r>
            <a:r>
              <a:rPr lang="ru-RU" dirty="0" err="1"/>
              <a:t>высокобалльных</a:t>
            </a:r>
            <a:r>
              <a:rPr lang="ru-RU" dirty="0"/>
              <a:t> результатов ОГЭ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6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51" y="2263625"/>
            <a:ext cx="4573611" cy="254037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5652121" y="779058"/>
            <a:ext cx="3490880" cy="2404760"/>
          </a:xfrm>
          <a:prstGeom prst="rect">
            <a:avLst/>
          </a:prstGeom>
          <a:solidFill>
            <a:schemeClr val="bg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 hidden="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3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Диаграмма 8" hidden="1"/>
          <p:cNvGraphicFramePr/>
          <p:nvPr>
            <p:extLst>
              <p:ext uri="{D42A27DB-BD31-4B8C-83A1-F6EECF244321}">
                <p14:modId xmlns:p14="http://schemas.microsoft.com/office/powerpoint/2010/main" val="2846262089"/>
              </p:ext>
            </p:extLst>
          </p:nvPr>
        </p:nvGraphicFramePr>
        <p:xfrm>
          <a:off x="7094385" y="1126580"/>
          <a:ext cx="2664296" cy="324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2" name="Рисунок 2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63185" y="720284"/>
            <a:ext cx="2557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E377B"/>
                </a:solidFill>
                <a:latin typeface="Arial Black" pitchFamily="34" charset="0"/>
              </a:rPr>
              <a:t>РЕЗУЛЬТАТЫ ЕГЭ 2023</a:t>
            </a: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411774908"/>
              </p:ext>
            </p:extLst>
          </p:nvPr>
        </p:nvGraphicFramePr>
        <p:xfrm>
          <a:off x="103996" y="1357991"/>
          <a:ext cx="5031085" cy="295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832341" y="1046289"/>
            <a:ext cx="357822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500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Динамика</a:t>
            </a:r>
            <a:r>
              <a:rPr lang="ru-RU" sz="1500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1500" dirty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среднего балла ЕГЭ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048023" y="4032964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0" name="Прямая соединительная линия 89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5940152" y="980535"/>
            <a:ext cx="2944421" cy="1807239"/>
            <a:chOff x="3834558" y="2499776"/>
            <a:chExt cx="2683857" cy="2458533"/>
          </a:xfrm>
        </p:grpSpPr>
        <p:graphicFrame>
          <p:nvGraphicFramePr>
            <p:cNvPr id="16" name="Диаграмма 15"/>
            <p:cNvGraphicFramePr/>
            <p:nvPr>
              <p:extLst>
                <p:ext uri="{D42A27DB-BD31-4B8C-83A1-F6EECF244321}">
                  <p14:modId xmlns:p14="http://schemas.microsoft.com/office/powerpoint/2010/main" val="3749891148"/>
                </p:ext>
              </p:extLst>
            </p:nvPr>
          </p:nvGraphicFramePr>
          <p:xfrm>
            <a:off x="3834558" y="2929440"/>
            <a:ext cx="1117144" cy="20288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17" name="Прямоугольник 16"/>
            <p:cNvSpPr/>
            <p:nvPr/>
          </p:nvSpPr>
          <p:spPr>
            <a:xfrm>
              <a:off x="3843573" y="2499776"/>
              <a:ext cx="2674842" cy="752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000" b="1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Доля </a:t>
              </a:r>
              <a:r>
                <a:rPr lang="ru-RU" altLang="ru-RU" sz="1000" b="1" dirty="0" smtClean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участников, не преодолевших </a:t>
              </a:r>
              <a:r>
                <a:rPr lang="ru-RU" altLang="ru-RU" sz="1000" b="1" dirty="0">
                  <a:solidFill>
                    <a:srgbClr val="193A85"/>
                  </a:solidFill>
                  <a:latin typeface="Arial Black" pitchFamily="34" charset="0"/>
                  <a:cs typeface="Arial" pitchFamily="34" charset="0"/>
                </a:rPr>
                <a:t>минимальный порог </a:t>
              </a:r>
              <a:endParaRPr lang="ru-RU" sz="10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592291" y="3399396"/>
              <a:ext cx="438637" cy="460563"/>
              <a:chOff x="4719735" y="1355764"/>
              <a:chExt cx="438637" cy="460563"/>
            </a:xfrm>
          </p:grpSpPr>
          <p:cxnSp>
            <p:nvCxnSpPr>
              <p:cNvPr id="35" name="Прямая со стрелкой 34"/>
              <p:cNvCxnSpPr/>
              <p:nvPr/>
            </p:nvCxnSpPr>
            <p:spPr>
              <a:xfrm>
                <a:off x="4731740" y="1425512"/>
                <a:ext cx="0" cy="288032"/>
              </a:xfrm>
              <a:prstGeom prst="straightConnector1">
                <a:avLst/>
              </a:prstGeom>
              <a:ln w="19050">
                <a:solidFill>
                  <a:srgbClr val="193A85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Прямоугольник 17"/>
              <p:cNvSpPr/>
              <p:nvPr/>
            </p:nvSpPr>
            <p:spPr>
              <a:xfrm>
                <a:off x="4719735" y="1355764"/>
                <a:ext cx="438637" cy="460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altLang="ru-RU" sz="1600" b="1" dirty="0" smtClean="0">
                    <a:solidFill>
                      <a:srgbClr val="193A85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  <a:r>
                  <a:rPr lang="ru-RU" altLang="ru-RU" sz="1600" b="1" dirty="0">
                    <a:solidFill>
                      <a:srgbClr val="193A85"/>
                    </a:solidFill>
                    <a:latin typeface="Arial" pitchFamily="34" charset="0"/>
                    <a:cs typeface="Arial" pitchFamily="34" charset="0"/>
                  </a:rPr>
                  <a:t>%</a:t>
                </a:r>
                <a:endParaRPr lang="ru-RU" sz="1600" dirty="0">
                  <a:solidFill>
                    <a:srgbClr val="193A85"/>
                  </a:solidFill>
                </a:endParaRPr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4473024" y="3823221"/>
              <a:ext cx="460554" cy="3558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100" dirty="0">
                  <a:latin typeface="Arial" pitchFamily="34" charset="0"/>
                  <a:cs typeface="Arial" pitchFamily="34" charset="0"/>
                </a:rPr>
                <a:t>5,3%</a:t>
              </a:r>
              <a:endParaRPr lang="ru-RU" sz="11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50943" y="3124807"/>
              <a:ext cx="603746" cy="3558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1100" dirty="0">
                  <a:latin typeface="Arial" pitchFamily="34" charset="0"/>
                  <a:cs typeface="Arial" pitchFamily="34" charset="0"/>
                </a:rPr>
                <a:t>13,34%</a:t>
              </a:r>
              <a:endParaRPr lang="ru-RU" sz="11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438488" y="1409347"/>
            <a:ext cx="14460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>
                <a:latin typeface="Arial" pitchFamily="34" charset="0"/>
                <a:cs typeface="Arial" pitchFamily="34" charset="0"/>
              </a:rPr>
              <a:t>Сократилась доля выпускников, не преодолевших минимальный </a:t>
            </a:r>
            <a:r>
              <a:rPr lang="ru-RU" altLang="ru-RU" sz="800" dirty="0" smtClean="0">
                <a:latin typeface="Arial" pitchFamily="34" charset="0"/>
                <a:cs typeface="Arial" pitchFamily="34" charset="0"/>
              </a:rPr>
              <a:t>порог, </a:t>
            </a:r>
          </a:p>
          <a:p>
            <a:r>
              <a:rPr lang="ru-RU" altLang="ru-RU" sz="800" b="1" dirty="0" smtClean="0">
                <a:latin typeface="Arial" pitchFamily="34" charset="0"/>
                <a:cs typeface="Arial" pitchFamily="34" charset="0"/>
              </a:rPr>
              <a:t>по  5 </a:t>
            </a:r>
            <a:r>
              <a:rPr lang="ru-RU" altLang="ru-RU" sz="800" b="1" dirty="0">
                <a:latin typeface="Arial" pitchFamily="34" charset="0"/>
                <a:cs typeface="Arial" pitchFamily="34" charset="0"/>
              </a:rPr>
              <a:t>предметам:</a:t>
            </a:r>
          </a:p>
          <a:p>
            <a:pPr marL="171450" indent="-85725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русскому языку, </a:t>
            </a:r>
          </a:p>
          <a:p>
            <a:pPr marL="171450" indent="-85725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физике, </a:t>
            </a:r>
          </a:p>
          <a:p>
            <a:pPr marL="171450" indent="-85725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информатике и ИКТ, </a:t>
            </a:r>
          </a:p>
          <a:p>
            <a:pPr marL="171450" indent="-85725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географии,</a:t>
            </a:r>
          </a:p>
          <a:p>
            <a:pPr marL="171450" indent="-85725">
              <a:buFont typeface="Arial" pitchFamily="34" charset="0"/>
              <a:buChar char="•"/>
            </a:pPr>
            <a:r>
              <a:rPr lang="ru-RU" altLang="ru-RU" sz="800" dirty="0">
                <a:latin typeface="Arial" pitchFamily="34" charset="0"/>
                <a:cs typeface="Arial" pitchFamily="34" charset="0"/>
              </a:rPr>
              <a:t>литературе.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3508" y="176491"/>
            <a:ext cx="499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СРЕДНЕЕ ОБЩЕЕ ОБРАЗОВАНИЕ</a:t>
            </a:r>
            <a:endParaRPr lang="ru-RU" sz="2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84441" y="3492407"/>
            <a:ext cx="205856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" b="1" dirty="0">
                <a:latin typeface="Arial Black" pitchFamily="34" charset="0"/>
                <a:ea typeface="Calibri"/>
                <a:cs typeface="Arial" pitchFamily="34" charset="0"/>
              </a:rPr>
              <a:t>Достижение высокого уровня подготовки по результатам ВПР</a:t>
            </a:r>
            <a:endParaRPr lang="ru-RU" sz="800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33775446"/>
              </p:ext>
            </p:extLst>
          </p:nvPr>
        </p:nvGraphicFramePr>
        <p:xfrm>
          <a:off x="7084441" y="3680150"/>
          <a:ext cx="1895872" cy="1293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5501772" y="3513580"/>
            <a:ext cx="2058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1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800" b="1" dirty="0">
                <a:latin typeface="Arial Black" pitchFamily="34" charset="0"/>
                <a:ea typeface="Calibri"/>
                <a:cs typeface="Arial" pitchFamily="34" charset="0"/>
              </a:rPr>
              <a:t>Доля </a:t>
            </a:r>
            <a:r>
              <a:rPr lang="ru-RU" sz="800" b="1" dirty="0" err="1">
                <a:latin typeface="Arial Black" pitchFamily="34" charset="0"/>
                <a:ea typeface="Calibri"/>
                <a:cs typeface="Arial" pitchFamily="34" charset="0"/>
              </a:rPr>
              <a:t>высокобалльных</a:t>
            </a:r>
            <a:r>
              <a:rPr lang="ru-RU" sz="800" b="1" dirty="0">
                <a:latin typeface="Arial Black" pitchFamily="34" charset="0"/>
                <a:ea typeface="Calibri"/>
                <a:cs typeface="Arial" pitchFamily="34" charset="0"/>
              </a:rPr>
              <a:t> результатов ЕГЭ </a:t>
            </a: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3649807442"/>
              </p:ext>
            </p:extLst>
          </p:nvPr>
        </p:nvGraphicFramePr>
        <p:xfrm>
          <a:off x="5353887" y="3682857"/>
          <a:ext cx="1895872" cy="1293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80189000"/>
              </p:ext>
            </p:extLst>
          </p:nvPr>
        </p:nvGraphicFramePr>
        <p:xfrm>
          <a:off x="2159732" y="3556361"/>
          <a:ext cx="2785064" cy="153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2483768" y="4719136"/>
            <a:ext cx="24122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dirty="0" smtClean="0">
                <a:latin typeface="Arial" pitchFamily="34" charset="0"/>
                <a:cs typeface="Arial" pitchFamily="34" charset="0"/>
              </a:rPr>
              <a:t>Количество выпускников, набравших</a:t>
            </a:r>
            <a:r>
              <a:rPr lang="ru-RU" altLang="ru-RU" sz="800" dirty="0" smtClean="0">
                <a:latin typeface="Arial" pitchFamily="34" charset="0"/>
                <a:cs typeface="Arial" pitchFamily="34" charset="0"/>
              </a:rPr>
              <a:t>:</a:t>
            </a:r>
            <a:endParaRPr lang="ru-RU" alt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43508" y="4047913"/>
            <a:ext cx="2412268" cy="4471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физ"/>
          <p:cNvSpPr/>
          <p:nvPr/>
        </p:nvSpPr>
        <p:spPr>
          <a:xfrm>
            <a:off x="503548" y="2574990"/>
            <a:ext cx="2052228" cy="438506"/>
          </a:xfrm>
          <a:prstGeom prst="rect">
            <a:avLst/>
          </a:prstGeom>
          <a:solidFill>
            <a:srgbClr val="BD433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мат"/>
          <p:cNvSpPr/>
          <p:nvPr/>
        </p:nvSpPr>
        <p:spPr>
          <a:xfrm>
            <a:off x="143508" y="1635646"/>
            <a:ext cx="3240360" cy="438506"/>
          </a:xfrm>
          <a:prstGeom prst="rect">
            <a:avLst/>
          </a:prstGeom>
          <a:solidFill>
            <a:srgbClr val="BD4336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818236807"/>
              </p:ext>
            </p:extLst>
          </p:nvPr>
        </p:nvGraphicFramePr>
        <p:xfrm>
          <a:off x="-360548" y="1071332"/>
          <a:ext cx="4423758" cy="423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4" name="Прямая со стрелкой 43"/>
          <p:cNvCxnSpPr/>
          <p:nvPr/>
        </p:nvCxnSpPr>
        <p:spPr>
          <a:xfrm>
            <a:off x="2267744" y="2650227"/>
            <a:ext cx="0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0" name="Прямая соединительная линия 89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3508" y="176491"/>
            <a:ext cx="4996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СРЕДНЕЕ ОБЩЕЕ ОБРАЗОВАНИЕ</a:t>
            </a:r>
            <a:endParaRPr lang="ru-RU" sz="2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43508" y="741933"/>
            <a:ext cx="29163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Выбор учащимися предметов для сдачи ЕГЭ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582948" y="3074868"/>
            <a:ext cx="6605676" cy="2149554"/>
            <a:chOff x="-214235" y="3229272"/>
            <a:chExt cx="6044077" cy="214955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131840" y="3687873"/>
              <a:ext cx="1080120" cy="1465901"/>
            </a:xfrm>
            <a:prstGeom prst="rect">
              <a:avLst/>
            </a:prstGeom>
            <a:solidFill>
              <a:srgbClr val="BD433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9" name="Диаграмма 38"/>
            <p:cNvGraphicFramePr/>
            <p:nvPr>
              <p:extLst>
                <p:ext uri="{D42A27DB-BD31-4B8C-83A1-F6EECF244321}">
                  <p14:modId xmlns:p14="http://schemas.microsoft.com/office/powerpoint/2010/main" val="1834566978"/>
                </p:ext>
              </p:extLst>
            </p:nvPr>
          </p:nvGraphicFramePr>
          <p:xfrm>
            <a:off x="-214235" y="3229272"/>
            <a:ext cx="6044077" cy="21495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cxnSp>
          <p:nvCxnSpPr>
            <p:cNvPr id="46" name="Прямая со стрелкой 45"/>
            <p:cNvCxnSpPr/>
            <p:nvPr/>
          </p:nvCxnSpPr>
          <p:spPr>
            <a:xfrm>
              <a:off x="4337682" y="4360492"/>
              <a:ext cx="0" cy="2880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9" name="Прямая со стрелкой 28"/>
          <p:cNvCxnSpPr/>
          <p:nvPr/>
        </p:nvCxnSpPr>
        <p:spPr>
          <a:xfrm flipV="1">
            <a:off x="2267744" y="4139681"/>
            <a:ext cx="0" cy="2636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131840" y="1710883"/>
            <a:ext cx="0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Рисунок 5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92" y="149250"/>
            <a:ext cx="4548953" cy="3241210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3128833" y="562081"/>
            <a:ext cx="1999568" cy="669947"/>
            <a:chOff x="6232154" y="697657"/>
            <a:chExt cx="2106985" cy="669947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232154" y="765955"/>
              <a:ext cx="2106985" cy="504036"/>
            </a:xfrm>
            <a:prstGeom prst="rect">
              <a:avLst/>
            </a:prstGeom>
            <a:noFill/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247719" y="807554"/>
              <a:ext cx="1977607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700" b="1" i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  <a:cs typeface="Arial" pitchFamily="34" charset="0"/>
                </a:rPr>
                <a:t>«… Развитие отечественной инженерной школы является важнейшим направлением сегодня с точки зрения подготовки кадров»</a:t>
              </a:r>
              <a:endParaRPr lang="ru-RU" sz="7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7918074" y="697657"/>
              <a:ext cx="375651" cy="18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52" name="Picture 10" descr="D:\Презентации\офсетный контракт\иконки\tsitata_6gsixyyeajcm_64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356" y="712176"/>
              <a:ext cx="90344" cy="95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7458423" y="1166826"/>
              <a:ext cx="761066" cy="18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450608" y="1146817"/>
              <a:ext cx="744114" cy="220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i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itchFamily="34" charset="0"/>
                  <a:cs typeface="Arial" pitchFamily="34" charset="0"/>
                </a:rPr>
                <a:t>В.В. Путин</a:t>
              </a:r>
              <a:endParaRPr lang="ru-RU" sz="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3634384" y="3022984"/>
            <a:ext cx="1452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Средний</a:t>
            </a:r>
            <a:r>
              <a:rPr lang="ru-RU" sz="1200" dirty="0">
                <a:solidFill>
                  <a:prstClr val="black"/>
                </a:solidFill>
              </a:rPr>
              <a:t> </a:t>
            </a:r>
            <a:r>
              <a:rPr lang="ru-RU" sz="12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балл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0"/>
          <a:stretch/>
        </p:blipFill>
        <p:spPr>
          <a:xfrm>
            <a:off x="3992315" y="292107"/>
            <a:ext cx="4396108" cy="312558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5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5004049" y="1178546"/>
            <a:ext cx="4139952" cy="287658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-508" y="3647805"/>
            <a:ext cx="4562235" cy="400109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42073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3508" y="176491"/>
            <a:ext cx="4554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1E377B"/>
                </a:solidFill>
                <a:latin typeface="Arial Black" pitchFamily="34" charset="0"/>
              </a:rPr>
              <a:t>ИНЖЕНЕРНОЕ ОБРАЗОВАНИЕ</a:t>
            </a:r>
          </a:p>
          <a:p>
            <a:endParaRPr lang="ru-RU" sz="2000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75" name="Прямоугольник 74" hidden="1"/>
          <p:cNvSpPr/>
          <p:nvPr/>
        </p:nvSpPr>
        <p:spPr>
          <a:xfrm>
            <a:off x="3301771" y="489683"/>
            <a:ext cx="3768373" cy="566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43508" y="3705466"/>
            <a:ext cx="47165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Возможность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использования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всей инфраструктуры нацпроекта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76" y="4082882"/>
            <a:ext cx="510134" cy="4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 descr="https://kvantvavilovsar.ru/images/icon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39552" y="4082882"/>
            <a:ext cx="371971" cy="372111"/>
          </a:xfrm>
          <a:prstGeom prst="rect">
            <a:avLst/>
          </a:prstGeom>
          <a:noFill/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15" y="4083507"/>
            <a:ext cx="1136907" cy="414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7884" y="4537934"/>
            <a:ext cx="10967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центров «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IT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-куб»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87834" y="4444730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центра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«Точка Роста»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96556" y="4444730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154 </a:t>
            </a:r>
            <a:endParaRPr lang="ru-RU" sz="2000" dirty="0">
              <a:solidFill>
                <a:srgbClr val="193A85"/>
              </a:solidFill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6259" y="4465643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>
                <a:latin typeface="Arial" pitchFamily="34" charset="0"/>
                <a:cs typeface="Arial" pitchFamily="34" charset="0"/>
              </a:rPr>
              <a:t>школьных 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кванториума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43508" y="4443958"/>
            <a:ext cx="426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3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301771" y="4465643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193A85"/>
                </a:solidFill>
                <a:latin typeface="Arial Black" pitchFamily="34" charset="0"/>
              </a:rPr>
              <a:t>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504" y="4741572"/>
            <a:ext cx="8659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rgbClr val="009CB5"/>
                </a:solidFill>
                <a:latin typeface="Arial Black" pitchFamily="34" charset="0"/>
                <a:cs typeface="Arial" pitchFamily="34" charset="0"/>
              </a:rPr>
              <a:t>+3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в 2024 г.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275856" y="4731990"/>
            <a:ext cx="8739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rgbClr val="009CB5"/>
                </a:solidFill>
                <a:latin typeface="Arial Black" pitchFamily="34" charset="0"/>
                <a:cs typeface="Arial" pitchFamily="34" charset="0"/>
              </a:rPr>
              <a:t>+1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в 2024 г.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803265" y="4731990"/>
            <a:ext cx="9685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rgbClr val="009CB5"/>
                </a:solidFill>
                <a:latin typeface="Arial Black" pitchFamily="34" charset="0"/>
                <a:cs typeface="Arial" pitchFamily="34" charset="0"/>
              </a:rPr>
              <a:t>+32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в 2024 г.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716257" y="1959682"/>
            <a:ext cx="1148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Направления</a:t>
            </a:r>
            <a:endParaRPr lang="ru-RU" sz="1000" dirty="0">
              <a:solidFill>
                <a:srgbClr val="1E377B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24659" y="2140333"/>
            <a:ext cx="246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профильные инженерные классы  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171450" lvl="0" indent="-79375">
              <a:buFont typeface="Arial" pitchFamily="34" charset="0"/>
              <a:buChar char="•"/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внеурочная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деятельность </a:t>
            </a:r>
          </a:p>
          <a:p>
            <a:pPr marL="171450" lvl="0" indent="-79375">
              <a:buFont typeface="Arial" pitchFamily="34" charset="0"/>
              <a:buChar char="•"/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профильные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школы </a:t>
            </a:r>
          </a:p>
          <a:p>
            <a:pPr marL="171450" lvl="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открытие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РИП  и др. 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99602" y="2743059"/>
            <a:ext cx="16946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solidFill>
                  <a:srgbClr val="1E377B"/>
                </a:solidFill>
                <a:latin typeface="Arial Black" pitchFamily="34" charset="0"/>
                <a:cs typeface="Arial" pitchFamily="34" charset="0"/>
              </a:rPr>
              <a:t>Работа с педагогами</a:t>
            </a:r>
            <a:endParaRPr lang="ru-RU" sz="1000" dirty="0">
              <a:solidFill>
                <a:srgbClr val="1E377B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08004" y="288707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квалификации</a:t>
            </a: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marL="171450" lvl="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переподготовка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педагогов</a:t>
            </a: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marL="171450" lvl="0" indent="-79375">
              <a:buFont typeface="Arial" pitchFamily="34" charset="0"/>
              <a:buChar char="•"/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конкурсы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профессионального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мастерства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и др.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716524" y="340311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 smtClean="0">
                <a:solidFill>
                  <a:srgbClr val="1E377B"/>
                </a:solidFill>
                <a:latin typeface="Arial Black" panose="020B0A04020102020204" pitchFamily="34" charset="0"/>
              </a:rPr>
              <a:t>Карта образовательных событий</a:t>
            </a:r>
            <a:endParaRPr lang="ru-RU" sz="1000" dirty="0">
              <a:solidFill>
                <a:srgbClr val="1E377B"/>
              </a:solidFill>
              <a:latin typeface="Arial Black" panose="020B0A040201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13" y="1563638"/>
            <a:ext cx="2381091" cy="2376454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235953" y="1125253"/>
            <a:ext cx="1397315" cy="329224"/>
          </a:xfrm>
          <a:prstGeom prst="rect">
            <a:avLst/>
          </a:prstGeom>
          <a:solidFill>
            <a:srgbClr val="009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1701958" y="1125252"/>
            <a:ext cx="1397315" cy="329224"/>
          </a:xfrm>
          <a:prstGeom prst="rect">
            <a:avLst/>
          </a:prstGeom>
          <a:solidFill>
            <a:srgbClr val="009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3164412" y="1125251"/>
            <a:ext cx="1397315" cy="329224"/>
          </a:xfrm>
          <a:prstGeom prst="rect">
            <a:avLst/>
          </a:prstGeom>
          <a:solidFill>
            <a:srgbClr val="009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1" name="Группа 50"/>
          <p:cNvGrpSpPr/>
          <p:nvPr/>
        </p:nvGrpSpPr>
        <p:grpSpPr>
          <a:xfrm>
            <a:off x="61841" y="786680"/>
            <a:ext cx="4499886" cy="3244129"/>
            <a:chOff x="5114416" y="1290158"/>
            <a:chExt cx="4499886" cy="351343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292080" y="1290158"/>
              <a:ext cx="4322222" cy="309448"/>
            </a:xfrm>
            <a:prstGeom prst="rect">
              <a:avLst/>
            </a:prstGeom>
            <a:solidFill>
              <a:srgbClr val="193A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416592" y="1312765"/>
              <a:ext cx="187583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Региональные </a:t>
              </a:r>
              <a:r>
                <a:rPr lang="ru-RU" sz="1000" dirty="0" smtClean="0">
                  <a:solidFill>
                    <a:prstClr val="white"/>
                  </a:solidFill>
                  <a:latin typeface="Arial Black" panose="020B0A04020102020204" pitchFamily="34" charset="0"/>
                </a:rPr>
                <a:t>условия</a:t>
              </a:r>
              <a:endParaRPr lang="ru-RU" sz="10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114416" y="2034537"/>
              <a:ext cx="1534715" cy="2349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14</a:t>
              </a:r>
              <a:r>
                <a:rPr lang="en-US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федеральных 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инновационных </a:t>
              </a: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площадок </a:t>
              </a: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 ФИП по проекту «</a:t>
              </a:r>
              <a:r>
                <a:rPr lang="ru-RU" sz="900" dirty="0" err="1" smtClean="0">
                  <a:latin typeface="Arial" pitchFamily="34" charset="0"/>
                  <a:cs typeface="Arial" pitchFamily="34" charset="0"/>
                </a:rPr>
                <a:t>ТехноМир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: развитие без </a:t>
              </a: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границ»</a:t>
              </a:r>
              <a:endParaRPr lang="ru-RU" sz="900" dirty="0"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</a:pPr>
              <a:r>
                <a:rPr lang="en-US" sz="900" b="1" dirty="0" smtClean="0">
                  <a:latin typeface="Arial" pitchFamily="34" charset="0"/>
                  <a:cs typeface="Arial" pitchFamily="34" charset="0"/>
                </a:rPr>
                <a:t>4 </a:t>
              </a: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региональные </a:t>
              </a:r>
              <a:r>
                <a:rPr lang="ru-RU" sz="900" dirty="0" err="1">
                  <a:latin typeface="Arial" pitchFamily="34" charset="0"/>
                  <a:cs typeface="Arial" pitchFamily="34" charset="0"/>
                </a:rPr>
                <a:t>стажировочные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 площадки</a:t>
              </a:r>
            </a:p>
            <a:p>
              <a:pPr marL="171450" indent="-79375">
                <a:buFont typeface="Arial" pitchFamily="34" charset="0"/>
                <a:buChar char="•"/>
              </a:pP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региональный 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этап  Всероссийского конкурса «</a:t>
              </a:r>
              <a:r>
                <a:rPr lang="ru-RU" sz="900" dirty="0" err="1">
                  <a:latin typeface="Arial" pitchFamily="34" charset="0"/>
                  <a:cs typeface="Arial" pitchFamily="34" charset="0"/>
                </a:rPr>
                <a:t>ИКаРенок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»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</a:pPr>
              <a:r>
                <a:rPr lang="ru-RU" sz="900" dirty="0" smtClean="0">
                  <a:latin typeface="Arial" pitchFamily="34" charset="0"/>
                  <a:cs typeface="Arial" pitchFamily="34" charset="0"/>
                </a:rPr>
                <a:t>региональный </a:t>
              </a:r>
              <a:r>
                <a:rPr lang="ru-RU" sz="900" dirty="0">
                  <a:latin typeface="Arial" pitchFamily="34" charset="0"/>
                  <a:cs typeface="Arial" pitchFamily="34" charset="0"/>
                </a:rPr>
                <a:t>конкурс «Технопарк Изобретений»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7205447" y="1714032"/>
              <a:ext cx="53572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white"/>
                  </a:solidFill>
                  <a:latin typeface="Arial Black" panose="020B0A04020102020204" pitchFamily="34" charset="0"/>
                </a:rPr>
                <a:t>ООО</a:t>
              </a:r>
              <a:endParaRPr lang="ru-RU" sz="11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8630274" y="1707083"/>
              <a:ext cx="60379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white"/>
                  </a:solidFill>
                  <a:latin typeface="Arial Black" panose="020B0A04020102020204" pitchFamily="34" charset="0"/>
                </a:rPr>
                <a:t>ДОП</a:t>
              </a:r>
              <a:endParaRPr lang="ru-RU" sz="11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564235" y="2003652"/>
              <a:ext cx="1768468" cy="279993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профильное обучение     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(кол-во классов):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физико-математический    </a:t>
              </a:r>
            </a:p>
            <a:p>
              <a:pPr marL="92075">
                <a:defRPr/>
              </a:pP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профиль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59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– технологический 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профиль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12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информационно–технологический 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профиль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индустриально-технологический 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профиль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171450" indent="-79375">
                <a:buFont typeface="Arial" pitchFamily="34" charset="0"/>
                <a:buChar char="•"/>
                <a:defRPr/>
              </a:pP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– инженерный профиль</a:t>
              </a: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marL="92075">
                <a:defRPr/>
              </a:pPr>
              <a:r>
                <a:rPr lang="ru-RU" sz="900" b="1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научно-практические конференции и турниры</a:t>
              </a:r>
              <a:endParaRPr lang="ru-RU" sz="9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80000"/>
                </a:lnSpc>
                <a:defRPr/>
              </a:pP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80000"/>
                </a:lnSpc>
              </a:pP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lnSpc>
                  <a:spcPct val="80000"/>
                </a:lnSpc>
                <a:defRPr/>
              </a:pPr>
              <a:endPara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216987" y="2026090"/>
              <a:ext cx="1302870" cy="15999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12%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охват детей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в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возрасте </a:t>
              </a:r>
            </a:p>
            <a:p>
              <a:pPr>
                <a:defRPr/>
              </a:pP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от 5 до 18 лет  программами </a:t>
              </a:r>
              <a:r>
                <a:rPr lang="ru-RU" sz="900" kern="0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дополнительного образования  технической 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направленности </a:t>
              </a:r>
            </a:p>
            <a:p>
              <a:pPr>
                <a:defRPr/>
              </a:pP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9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25 933</a:t>
              </a:r>
              <a:r>
                <a:rPr lang="ru-RU" sz="9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обучающихся)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729742" y="1707083"/>
              <a:ext cx="51488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100" dirty="0" smtClean="0">
                  <a:solidFill>
                    <a:prstClr val="white"/>
                  </a:solidFill>
                  <a:latin typeface="Arial Black" panose="020B0A04020102020204" pitchFamily="34" charset="0"/>
                </a:rPr>
                <a:t>ДОУ</a:t>
              </a:r>
              <a:endParaRPr lang="ru-RU" sz="1100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Прямоугольник 68"/>
          <p:cNvSpPr/>
          <p:nvPr/>
        </p:nvSpPr>
        <p:spPr>
          <a:xfrm>
            <a:off x="4630430" y="357451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Региональный чемпионат по решению задач по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физике</a:t>
            </a:r>
          </a:p>
          <a:p>
            <a:pPr marL="92075" lvl="0"/>
            <a:r>
              <a:rPr lang="ru-RU" sz="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им. Н.Е.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Жуковского</a:t>
            </a:r>
          </a:p>
          <a:p>
            <a:pPr marL="17145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Региональный математический турнир им. Т.Ф. </a:t>
            </a:r>
            <a:r>
              <a:rPr lang="ru-RU" sz="900" dirty="0" err="1" smtClean="0">
                <a:latin typeface="Arial" pitchFamily="34" charset="0"/>
                <a:cs typeface="Arial" pitchFamily="34" charset="0"/>
              </a:rPr>
              <a:t>Осиповского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Инженерные каникулы на базе лагеря «Олимп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» и др.</a:t>
            </a: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marL="171450" indent="-79375">
              <a:buFont typeface="Arial" pitchFamily="34" charset="0"/>
              <a:buChar char="•"/>
            </a:pP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sz="9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4716016" y="699542"/>
            <a:ext cx="406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 Black" pitchFamily="34" charset="0"/>
              </a:rPr>
              <a:t>Комплекс мер по  улучшению качества подготовки обучающихся по техническим </a:t>
            </a:r>
            <a:r>
              <a:rPr lang="ru-RU" sz="1000" dirty="0" smtClean="0">
                <a:latin typeface="Arial Black" pitchFamily="34" charset="0"/>
              </a:rPr>
              <a:t>специальностям</a:t>
            </a:r>
            <a:endParaRPr lang="ru-RU" sz="1000" dirty="0">
              <a:latin typeface="Arial Black" pitchFamily="34" charset="0"/>
            </a:endParaRPr>
          </a:p>
        </p:txBody>
      </p:sp>
      <p:pic>
        <p:nvPicPr>
          <p:cNvPr id="72" name="Picture 2" descr="G:\!!!!!!!!!! презентации\Презентации\Августовское 2023\картинки\625-6258094_find-the-data-quality-control-icon-hd-pngкопирование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01" y="1207880"/>
            <a:ext cx="189883" cy="2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5184068" y="1199264"/>
            <a:ext cx="39793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оручение </a:t>
            </a:r>
            <a:r>
              <a:rPr lang="ru-RU" sz="1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Губернатора области от </a:t>
            </a: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31.07.2023</a:t>
            </a:r>
            <a:r>
              <a:rPr lang="en-US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№ 2</a:t>
            </a:r>
            <a:r>
              <a:rPr lang="en-US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ru-RU" sz="1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138-пр</a:t>
            </a:r>
            <a:endParaRPr lang="ru-RU" sz="1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716256" y="1527634"/>
            <a:ext cx="244803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Главная цель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- развитие интереса у школьников к инженерному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образованию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4699602" y="4260935"/>
            <a:ext cx="48245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Arial Black" pitchFamily="34" charset="0"/>
                <a:cs typeface="Arial" pitchFamily="34" charset="0"/>
              </a:rPr>
              <a:t>К 2026 году ожидаем:</a:t>
            </a:r>
          </a:p>
          <a:p>
            <a:pPr marL="79375" indent="-79375">
              <a:buFont typeface="Arial" pitchFamily="34" charset="0"/>
              <a:buChar char="•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увеличение количества профильных  классов инженерной направленности</a:t>
            </a:r>
          </a:p>
          <a:p>
            <a:pPr marL="79375" indent="-79375">
              <a:buFont typeface="Arial" pitchFamily="34" charset="0"/>
              <a:buChar char="•"/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качества подготовки обучающихся по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профилю</a:t>
            </a:r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marL="79375" indent="-79375">
              <a:buFont typeface="Arial" pitchFamily="34" charset="0"/>
              <a:buChar char="•"/>
            </a:pPr>
            <a:r>
              <a:rPr lang="ru-RU" sz="900" dirty="0" smtClean="0">
                <a:latin typeface="Arial" pitchFamily="34" charset="0"/>
                <a:cs typeface="Arial" pitchFamily="34" charset="0"/>
              </a:rPr>
              <a:t>увеличение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количества выпускников,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поступающих </a:t>
            </a:r>
          </a:p>
          <a:p>
            <a:r>
              <a:rPr lang="ru-RU" sz="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 на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технические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специальности</a:t>
            </a:r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2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2643758"/>
            <a:ext cx="885468" cy="32297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688124" y="1"/>
            <a:ext cx="3455877" cy="51435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845400" y="4514515"/>
            <a:ext cx="4299108" cy="628985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508" y="176491"/>
            <a:ext cx="5343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E377B"/>
                </a:solidFill>
                <a:latin typeface="Arial Black" pitchFamily="34" charset="0"/>
              </a:rPr>
              <a:t>ДОПОЛНИТЕЛЬНОЕ ОБРАЗОВАНИЕ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57086" y="789551"/>
            <a:ext cx="3291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E377B"/>
                </a:solidFill>
                <a:latin typeface="Arial Black" pitchFamily="34" charset="0"/>
              </a:rPr>
              <a:t>Охват </a:t>
            </a:r>
            <a:r>
              <a:rPr lang="ru-RU" sz="1000" dirty="0" smtClean="0">
                <a:solidFill>
                  <a:srgbClr val="1E377B"/>
                </a:solidFill>
                <a:latin typeface="Arial Black" pitchFamily="34" charset="0"/>
              </a:rPr>
              <a:t>дополнительным образованием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84068" y="4517707"/>
            <a:ext cx="3996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79375">
              <a:buFont typeface="Arial" pitchFamily="34" charset="0"/>
              <a:buChar char="•"/>
            </a:pPr>
            <a:r>
              <a:rPr lang="ru-RU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беспечить </a:t>
            </a:r>
            <a:r>
              <a:rPr lang="ru-RU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01.09.2023 </a:t>
            </a:r>
            <a:r>
              <a:rPr lang="ru-RU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использование социального </a:t>
            </a:r>
          </a:p>
          <a:p>
            <a:pPr marL="92075"/>
            <a:r>
              <a:rPr lang="ru-RU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заказа на дополнительное образование</a:t>
            </a:r>
          </a:p>
          <a:p>
            <a:pPr marL="171450" indent="-79375">
              <a:buFont typeface="Arial" pitchFamily="34" charset="0"/>
              <a:buChar char="•"/>
            </a:pPr>
            <a:r>
              <a:rPr lang="ru-RU" sz="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повысить охват программами дополнительного образования инженерной и технологической направленностям</a:t>
            </a:r>
            <a:endParaRPr lang="ru-RU" sz="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Рисунок 29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4" y="847227"/>
            <a:ext cx="2846190" cy="284064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67779" y="3975906"/>
            <a:ext cx="21283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состоянию на </a:t>
            </a:r>
            <a:r>
              <a:rPr lang="ru-RU" sz="800" b="1" dirty="0">
                <a:latin typeface="Arial" pitchFamily="34" charset="0"/>
                <a:cs typeface="Arial" pitchFamily="34" charset="0"/>
              </a:rPr>
              <a:t>18.08.2023</a:t>
            </a:r>
            <a:r>
              <a:rPr lang="ru-RU" sz="800" dirty="0">
                <a:latin typeface="Arial" pitchFamily="34" charset="0"/>
                <a:cs typeface="Arial" pitchFamily="34" charset="0"/>
              </a:rPr>
              <a:t> 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 </a:t>
            </a:r>
            <a:r>
              <a:rPr lang="ru-RU" sz="8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«красной </a:t>
            </a:r>
            <a:r>
              <a:rPr lang="ru-RU" sz="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зоне» по </a:t>
            </a:r>
            <a:r>
              <a:rPr lang="ru-RU" sz="800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подготовке муниципальных правовых актов</a:t>
            </a:r>
            <a:r>
              <a:rPr lang="ru-RU" sz="800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800" dirty="0" smtClean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  <a:p>
            <a:pPr marL="92075" indent="-92075">
              <a:buFont typeface="Arial" pitchFamily="34" charset="0"/>
              <a:buChar char="•"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г. Владимир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г. Радужный 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800" dirty="0" smtClean="0">
                <a:latin typeface="Arial" pitchFamily="34" charset="0"/>
                <a:cs typeface="Arial" pitchFamily="34" charset="0"/>
              </a:rPr>
              <a:t>о. Муром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Камешковский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р-н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Петушинский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р-н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06844" y="749928"/>
            <a:ext cx="197487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50" dirty="0" smtClean="0">
                <a:latin typeface="Arial" pitchFamily="34" charset="0"/>
                <a:cs typeface="Arial" pitchFamily="34" charset="0"/>
              </a:rPr>
              <a:t>центров «</a:t>
            </a:r>
            <a:r>
              <a:rPr lang="ru-RU" sz="850" dirty="0">
                <a:latin typeface="Arial" pitchFamily="34" charset="0"/>
                <a:cs typeface="Arial" pitchFamily="34" charset="0"/>
              </a:rPr>
              <a:t>IT-куб» </a:t>
            </a:r>
            <a:endParaRPr lang="ru-RU" sz="85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50" b="1" dirty="0" smtClean="0">
                <a:latin typeface="Arial" pitchFamily="34" charset="0"/>
                <a:cs typeface="Arial" pitchFamily="34" charset="0"/>
              </a:rPr>
              <a:t>ежегодно </a:t>
            </a:r>
            <a:r>
              <a:rPr lang="en-US" sz="850" b="1" dirty="0" smtClean="0">
                <a:latin typeface="Arial" pitchFamily="34" charset="0"/>
                <a:cs typeface="Arial" pitchFamily="34" charset="0"/>
              </a:rPr>
              <a:t>&gt; </a:t>
            </a:r>
            <a:r>
              <a:rPr lang="ru-RU" sz="850" b="1" dirty="0" smtClean="0">
                <a:latin typeface="Arial" pitchFamily="34" charset="0"/>
                <a:cs typeface="Arial" pitchFamily="34" charset="0"/>
              </a:rPr>
              <a:t>2400 чел</a:t>
            </a:r>
            <a:r>
              <a:rPr lang="ru-RU" sz="85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8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09801" y="1150504"/>
            <a:ext cx="1512167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50" dirty="0" smtClean="0">
                <a:latin typeface="Arial" pitchFamily="34" charset="0"/>
                <a:cs typeface="Arial" pitchFamily="34" charset="0"/>
              </a:rPr>
              <a:t>Технопарка</a:t>
            </a:r>
          </a:p>
          <a:p>
            <a:pPr algn="just"/>
            <a:r>
              <a:rPr lang="ru-RU" sz="85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850" dirty="0" err="1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sz="850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just"/>
            <a:r>
              <a:rPr lang="en-US" sz="850" b="1" dirty="0" smtClean="0">
                <a:latin typeface="Arial" pitchFamily="34" charset="0"/>
                <a:cs typeface="Arial" pitchFamily="34" charset="0"/>
              </a:rPr>
              <a:t>&gt; 3500 </a:t>
            </a:r>
            <a:r>
              <a:rPr lang="ru-RU" sz="850" b="1" dirty="0" smtClean="0">
                <a:latin typeface="Arial" pitchFamily="34" charset="0"/>
                <a:cs typeface="Arial" pitchFamily="34" charset="0"/>
              </a:rPr>
              <a:t>чел.</a:t>
            </a:r>
            <a:endParaRPr lang="ru-RU" sz="85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56" y="732061"/>
            <a:ext cx="378021" cy="3484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777" y="1247233"/>
            <a:ext cx="295939" cy="291291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247864473"/>
              </p:ext>
            </p:extLst>
          </p:nvPr>
        </p:nvGraphicFramePr>
        <p:xfrm>
          <a:off x="5757086" y="926899"/>
          <a:ext cx="2987824" cy="123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2050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09" y="4583111"/>
            <a:ext cx="314091" cy="314091"/>
          </a:xfrm>
          <a:prstGeom prst="rect">
            <a:avLst/>
          </a:prstGeom>
          <a:noFill/>
          <a:effectLst>
            <a:outerShdw blurRad="50800" dist="50800" dir="5400000" sx="57000" sy="57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hidden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0" y="663538"/>
            <a:ext cx="2853701" cy="236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644029" y="1203598"/>
            <a:ext cx="36420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spc="-1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3 </a:t>
            </a:r>
            <a:endParaRPr lang="ru-RU" sz="1700" spc="-150" dirty="0">
              <a:solidFill>
                <a:srgbClr val="193A85"/>
              </a:solidFill>
              <a:latin typeface="Arial Black" pitchFamily="34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3637420" y="735689"/>
            <a:ext cx="47019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6</a:t>
            </a:r>
          </a:p>
        </p:txBody>
      </p:sp>
      <p:sp>
        <p:nvSpPr>
          <p:cNvPr id="2054" name="Прямоугольник 2053"/>
          <p:cNvSpPr/>
          <p:nvPr/>
        </p:nvSpPr>
        <p:spPr>
          <a:xfrm>
            <a:off x="2195736" y="4047914"/>
            <a:ext cx="14137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В 2023 </a:t>
            </a:r>
            <a:r>
              <a:rPr lang="ru-RU" sz="750" dirty="0" smtClean="0">
                <a:latin typeface="Arial" pitchFamily="34" charset="0"/>
                <a:cs typeface="Arial" pitchFamily="34" charset="0"/>
              </a:rPr>
              <a:t>году - формирование социального заказа </a:t>
            </a:r>
          </a:p>
          <a:p>
            <a:r>
              <a:rPr lang="ru-RU" sz="750" dirty="0" smtClean="0">
                <a:latin typeface="Arial" pitchFamily="34" charset="0"/>
                <a:cs typeface="Arial" pitchFamily="34" charset="0"/>
              </a:rPr>
              <a:t>на дополнительное образование </a:t>
            </a:r>
          </a:p>
          <a:p>
            <a:r>
              <a:rPr lang="ru-RU" sz="750" dirty="0" smtClean="0">
                <a:latin typeface="Arial" pitchFamily="34" charset="0"/>
                <a:cs typeface="Arial" pitchFamily="34" charset="0"/>
              </a:rPr>
              <a:t>и внедрение механизма использования социального сертификата </a:t>
            </a:r>
            <a:endParaRPr lang="ru-RU" sz="7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0" y="672999"/>
            <a:ext cx="3135650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923928" y="2211710"/>
            <a:ext cx="131414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50" dirty="0" smtClean="0">
                <a:latin typeface="Arial" pitchFamily="34" charset="0"/>
                <a:cs typeface="Arial" pitchFamily="34" charset="0"/>
              </a:rPr>
              <a:t>детский </a:t>
            </a:r>
            <a:r>
              <a:rPr lang="ru-RU" altLang="ru-RU" sz="850" dirty="0">
                <a:latin typeface="Arial" pitchFamily="34" charset="0"/>
                <a:cs typeface="Arial" pitchFamily="34" charset="0"/>
              </a:rPr>
              <a:t>технопарк  </a:t>
            </a:r>
          </a:p>
          <a:p>
            <a:r>
              <a:rPr lang="ru-RU" altLang="ru-RU" sz="850" dirty="0">
                <a:latin typeface="Arial" pitchFamily="34" charset="0"/>
                <a:cs typeface="Arial" pitchFamily="34" charset="0"/>
              </a:rPr>
              <a:t>«Кванториум-33» </a:t>
            </a:r>
          </a:p>
          <a:p>
            <a:r>
              <a:rPr lang="ru-RU" altLang="ru-RU" sz="850" b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altLang="ru-RU" sz="850" b="1" dirty="0">
                <a:latin typeface="Arial" pitchFamily="34" charset="0"/>
                <a:cs typeface="Arial" pitchFamily="34" charset="0"/>
              </a:rPr>
              <a:t>800 учащихся</a:t>
            </a:r>
            <a:endParaRPr lang="ru-RU" sz="8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3928" y="1596157"/>
            <a:ext cx="11492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50" dirty="0">
                <a:latin typeface="Arial" pitchFamily="34" charset="0"/>
                <a:cs typeface="Arial" pitchFamily="34" charset="0"/>
              </a:rPr>
              <a:t>мобильных </a:t>
            </a:r>
            <a:endParaRPr lang="ru-RU" altLang="ru-RU" sz="850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z="850" dirty="0" smtClean="0">
                <a:latin typeface="Arial" pitchFamily="34" charset="0"/>
                <a:cs typeface="Arial" pitchFamily="34" charset="0"/>
              </a:rPr>
              <a:t>технопарка  </a:t>
            </a:r>
            <a:endParaRPr lang="ru-RU" altLang="ru-RU" sz="850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sz="85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850" dirty="0" err="1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altLang="ru-RU" sz="850" dirty="0">
                <a:latin typeface="Arial" pitchFamily="34" charset="0"/>
                <a:cs typeface="Arial" pitchFamily="34" charset="0"/>
              </a:rPr>
              <a:t>» </a:t>
            </a:r>
          </a:p>
          <a:p>
            <a:r>
              <a:rPr lang="ru-RU" altLang="ru-RU" sz="850" b="1" dirty="0" smtClean="0">
                <a:latin typeface="Arial" pitchFamily="34" charset="0"/>
                <a:cs typeface="Arial" pitchFamily="34" charset="0"/>
              </a:rPr>
              <a:t>2000 </a:t>
            </a:r>
            <a:r>
              <a:rPr lang="ru-RU" altLang="ru-RU" sz="850" b="1" dirty="0">
                <a:latin typeface="Arial" pitchFamily="34" charset="0"/>
                <a:cs typeface="Arial" pitchFamily="34" charset="0"/>
              </a:rPr>
              <a:t>детей</a:t>
            </a:r>
          </a:p>
        </p:txBody>
      </p:sp>
      <p:pic>
        <p:nvPicPr>
          <p:cNvPr id="23" name="Picture 2" descr="d:\Презентации\Августовское 2023\картинки\logopl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41" y="3118250"/>
            <a:ext cx="481841" cy="5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647435" y="2253811"/>
            <a:ext cx="35404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spc="-1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1 </a:t>
            </a:r>
            <a:endParaRPr lang="ru-RU" sz="1700" spc="-150" dirty="0">
              <a:solidFill>
                <a:srgbClr val="193A85"/>
              </a:solidFill>
              <a:latin typeface="Arial Black" pitchFamily="34" charset="0"/>
            </a:endParaRPr>
          </a:p>
        </p:txBody>
      </p:sp>
      <p:pic>
        <p:nvPicPr>
          <p:cNvPr id="36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1707654"/>
            <a:ext cx="505765" cy="2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3644029" y="1671650"/>
            <a:ext cx="36420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spc="-1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2 </a:t>
            </a:r>
            <a:endParaRPr lang="ru-RU" sz="1700" spc="-150" dirty="0">
              <a:solidFill>
                <a:srgbClr val="193A85"/>
              </a:solidFill>
              <a:latin typeface="Arial Black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07663" y="3095046"/>
            <a:ext cx="2969913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Платформа 33</a:t>
            </a:r>
          </a:p>
          <a:p>
            <a:r>
              <a:rPr lang="ru-RU" sz="70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28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 программ</a:t>
            </a:r>
          </a:p>
          <a:p>
            <a:r>
              <a:rPr lang="ru-RU" sz="70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3,5 </a:t>
            </a:r>
            <a:r>
              <a:rPr lang="ru-RU" sz="7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тыс. 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чел. в год </a:t>
            </a:r>
            <a:r>
              <a:rPr lang="ru-RU" sz="700" dirty="0">
                <a:latin typeface="Arial" pitchFamily="34" charset="0"/>
                <a:cs typeface="Arial" pitchFamily="34" charset="0"/>
              </a:rPr>
              <a:t>охвачены 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конкурсами </a:t>
            </a:r>
          </a:p>
          <a:p>
            <a:r>
              <a:rPr lang="ru-RU" sz="70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500 </a:t>
            </a:r>
            <a:r>
              <a:rPr lang="ru-RU" sz="700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чел</a:t>
            </a:r>
            <a:r>
              <a:rPr lang="ru-RU" sz="700" dirty="0">
                <a:latin typeface="Arial" pitchFamily="34" charset="0"/>
                <a:cs typeface="Arial" pitchFamily="34" charset="0"/>
              </a:rPr>
              <a:t>. получают сертификат </a:t>
            </a:r>
            <a:r>
              <a:rPr lang="ru-RU" sz="700" dirty="0" smtClean="0">
                <a:latin typeface="Arial" pitchFamily="34" charset="0"/>
                <a:cs typeface="Arial" pitchFamily="34" charset="0"/>
              </a:rPr>
              <a:t>об </a:t>
            </a:r>
            <a:r>
              <a:rPr lang="ru-RU" sz="700" dirty="0">
                <a:latin typeface="Arial" pitchFamily="34" charset="0"/>
                <a:cs typeface="Arial" pitchFamily="34" charset="0"/>
              </a:rPr>
              <a:t>обучении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35305" y="2679762"/>
            <a:ext cx="58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pc="-1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154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923928" y="2852668"/>
            <a:ext cx="745717" cy="223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850" b="1" dirty="0" smtClean="0">
                <a:latin typeface="Arial" pitchFamily="34" charset="0"/>
                <a:cs typeface="Arial" pitchFamily="34" charset="0"/>
              </a:rPr>
              <a:t>&gt;7000 </a:t>
            </a:r>
            <a:r>
              <a:rPr lang="ru-RU" sz="850" b="1" dirty="0" smtClean="0">
                <a:latin typeface="Arial" pitchFamily="34" charset="0"/>
                <a:cs typeface="Arial" pitchFamily="34" charset="0"/>
              </a:rPr>
              <a:t>чел.</a:t>
            </a:r>
            <a:endParaRPr lang="ru-RU" sz="8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3509" y="4047914"/>
            <a:ext cx="19442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5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С 2020 </a:t>
            </a:r>
            <a:r>
              <a:rPr lang="ru-RU" sz="750" dirty="0">
                <a:latin typeface="Arial" pitchFamily="34" charset="0"/>
                <a:cs typeface="Arial" pitchFamily="34" charset="0"/>
              </a:rPr>
              <a:t>года внедрена </a:t>
            </a:r>
            <a:r>
              <a:rPr lang="ru-RU" sz="750" dirty="0" smtClean="0">
                <a:latin typeface="Arial" pitchFamily="34" charset="0"/>
                <a:cs typeface="Arial" pitchFamily="34" charset="0"/>
              </a:rPr>
              <a:t>целевая модель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750" dirty="0" smtClean="0">
                <a:latin typeface="Arial" pitchFamily="34" charset="0"/>
                <a:cs typeface="Arial" pitchFamily="34" charset="0"/>
              </a:rPr>
              <a:t>создан </a:t>
            </a:r>
            <a:r>
              <a:rPr lang="ru-RU" sz="750" dirty="0">
                <a:latin typeface="Arial" pitchFamily="34" charset="0"/>
                <a:cs typeface="Arial" pitchFamily="34" charset="0"/>
              </a:rPr>
              <a:t>региональный</a:t>
            </a:r>
            <a:r>
              <a:rPr lang="ru-RU" sz="75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750" dirty="0">
                <a:latin typeface="Arial" pitchFamily="34" charset="0"/>
                <a:cs typeface="Arial" pitchFamily="34" charset="0"/>
              </a:rPr>
              <a:t>модельный центр </a:t>
            </a:r>
            <a:endParaRPr lang="ru-RU" sz="750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750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21 </a:t>
            </a:r>
            <a:r>
              <a:rPr lang="ru-RU" sz="750" dirty="0">
                <a:latin typeface="Arial" pitchFamily="34" charset="0"/>
                <a:cs typeface="Arial" pitchFamily="34" charset="0"/>
              </a:rPr>
              <a:t>муниципальный опорный центр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750" dirty="0">
                <a:latin typeface="Arial" pitchFamily="34" charset="0"/>
                <a:cs typeface="Arial" pitchFamily="34" charset="0"/>
              </a:rPr>
              <a:t>механизм </a:t>
            </a:r>
            <a:r>
              <a:rPr lang="ru-RU" sz="750" dirty="0" smtClean="0">
                <a:latin typeface="Arial" pitchFamily="34" charset="0"/>
                <a:cs typeface="Arial" pitchFamily="34" charset="0"/>
              </a:rPr>
              <a:t>персонифицированного </a:t>
            </a:r>
            <a:r>
              <a:rPr lang="ru-RU" sz="750" dirty="0">
                <a:latin typeface="Arial" pitchFamily="34" charset="0"/>
                <a:cs typeface="Arial" pitchFamily="34" charset="0"/>
              </a:rPr>
              <a:t>финансирования </a:t>
            </a:r>
            <a:endParaRPr lang="ru-RU" sz="750" dirty="0" smtClean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750" dirty="0" smtClean="0">
                <a:latin typeface="Arial" pitchFamily="34" charset="0"/>
                <a:cs typeface="Arial" pitchFamily="34" charset="0"/>
              </a:rPr>
              <a:t>региональный навигатор</a:t>
            </a:r>
            <a:endParaRPr lang="ru-RU" sz="7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74248" y="3795886"/>
            <a:ext cx="15696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Социальный заказ</a:t>
            </a:r>
            <a:endParaRPr lang="ru-RU" sz="1000" dirty="0">
              <a:solidFill>
                <a:srgbClr val="193A85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54309" y="3801693"/>
            <a:ext cx="1378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Целевая модель</a:t>
            </a:r>
            <a:endParaRPr lang="ru-RU" sz="1000" dirty="0">
              <a:solidFill>
                <a:srgbClr val="193A85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57086" y="2067694"/>
            <a:ext cx="3681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1E377B"/>
                </a:solidFill>
                <a:latin typeface="Arial Black" pitchFamily="34" charset="0"/>
              </a:rPr>
              <a:t>Динамика охвата дополнительным образованием детей по направленностям</a:t>
            </a:r>
          </a:p>
        </p:txBody>
      </p:sp>
      <p:graphicFrame>
        <p:nvGraphicFramePr>
          <p:cNvPr id="2048" name="Диаграмма 2047"/>
          <p:cNvGraphicFramePr/>
          <p:nvPr>
            <p:extLst>
              <p:ext uri="{D42A27DB-BD31-4B8C-83A1-F6EECF244321}">
                <p14:modId xmlns:p14="http://schemas.microsoft.com/office/powerpoint/2010/main" val="2841322115"/>
              </p:ext>
            </p:extLst>
          </p:nvPr>
        </p:nvGraphicFramePr>
        <p:xfrm>
          <a:off x="6048164" y="2253811"/>
          <a:ext cx="3000054" cy="225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pic>
        <p:nvPicPr>
          <p:cNvPr id="7" name="Рисунок 6" hidden="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3558"/>
            <a:ext cx="2880320" cy="2880320"/>
          </a:xfrm>
          <a:prstGeom prst="rect">
            <a:avLst/>
          </a:prstGeom>
        </p:spPr>
      </p:pic>
      <p:pic>
        <p:nvPicPr>
          <p:cNvPr id="9" name="Рисунок 8" hidden="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7" y="793906"/>
            <a:ext cx="2919809" cy="2919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9123"/>
            <a:ext cx="2910759" cy="2910759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8640452" y="4767263"/>
            <a:ext cx="407766" cy="273844"/>
          </a:xfrm>
        </p:spPr>
        <p:txBody>
          <a:bodyPr/>
          <a:lstStyle/>
          <a:p>
            <a:fld id="{2267482B-CAC5-45E2-B8F0-583EE031BF64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8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03" y="2259697"/>
            <a:ext cx="295939" cy="2912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84168" y="1816771"/>
            <a:ext cx="21962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План 2023 г. </a:t>
            </a:r>
            <a:r>
              <a:rPr lang="ru-RU" sz="1100" dirty="0" smtClean="0"/>
              <a:t>– </a:t>
            </a:r>
            <a:r>
              <a:rPr lang="ru-RU" sz="1100" b="1" dirty="0" smtClean="0"/>
              <a:t>79,3%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14834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5719439" y="735546"/>
            <a:ext cx="3413493" cy="3096344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905277"/>
            <a:ext cx="2486149" cy="3331114"/>
          </a:xfrm>
          <a:prstGeom prst="rect">
            <a:avLst/>
          </a:prstGeom>
        </p:spPr>
      </p:pic>
      <p:pic>
        <p:nvPicPr>
          <p:cNvPr id="4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83225"/>
            <a:ext cx="515778" cy="5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29952" r="12633" b="40675"/>
          <a:stretch/>
        </p:blipFill>
        <p:spPr bwMode="auto">
          <a:xfrm>
            <a:off x="6893841" y="191010"/>
            <a:ext cx="972944" cy="3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Презентации\Брендбук Года педагога и наставника\02 – Логотип (исходники)\ГПиН лого_облегченный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2" t="14167" r="28084" b="24606"/>
          <a:stretch/>
        </p:blipFill>
        <p:spPr bwMode="auto">
          <a:xfrm>
            <a:off x="7812360" y="21667"/>
            <a:ext cx="614173" cy="56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624228" y="672999"/>
            <a:ext cx="1764195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0" y="672999"/>
            <a:ext cx="2807804" cy="0"/>
          </a:xfrm>
          <a:prstGeom prst="line">
            <a:avLst/>
          </a:prstGeom>
          <a:ln w="38100">
            <a:solidFill>
              <a:srgbClr val="1E3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396" y="202454"/>
            <a:ext cx="6513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</a:rPr>
              <a:t>СРЕДНЕЕ ПРОФЕССИОНАЛЬНОЕ ОБРАЗОВАНИЕ</a:t>
            </a:r>
            <a:endParaRPr lang="ru-RU" b="1" dirty="0">
              <a:solidFill>
                <a:srgbClr val="1E377B"/>
              </a:solidFill>
              <a:latin typeface="Arial Black" pitchFamily="34" charset="0"/>
            </a:endParaRPr>
          </a:p>
          <a:p>
            <a:endParaRPr lang="ru-RU" b="1" dirty="0">
              <a:solidFill>
                <a:srgbClr val="1E377B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0320" y="1446334"/>
            <a:ext cx="2663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  </a:t>
            </a:r>
            <a:r>
              <a:rPr lang="en-US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+</a:t>
            </a:r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95736" y="890595"/>
            <a:ext cx="720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34</a:t>
            </a:r>
            <a:endParaRPr lang="ru-RU" sz="2200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23828" y="921373"/>
            <a:ext cx="2563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&gt;29</a:t>
            </a:r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 000</a:t>
            </a:r>
            <a:endParaRPr lang="ru-RU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167594"/>
            <a:ext cx="805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anose="020B0604020202020204" pitchFamily="34" charset="0"/>
              </a:rPr>
              <a:t>колледжа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2401" y="992220"/>
            <a:ext cx="10021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Arial" pitchFamily="34" charset="0"/>
                <a:cs typeface="Arial" panose="020B0604020202020204" pitchFamily="34" charset="0"/>
              </a:rPr>
              <a:t>обучающихся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31940" y="1497926"/>
            <a:ext cx="14189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latin typeface="Arial" pitchFamily="34" charset="0"/>
                <a:cs typeface="Arial" pitchFamily="34" charset="0"/>
              </a:rPr>
              <a:t>студентов ежегодно 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57199651"/>
              </p:ext>
            </p:extLst>
          </p:nvPr>
        </p:nvGraphicFramePr>
        <p:xfrm>
          <a:off x="6147041" y="2555033"/>
          <a:ext cx="2661589" cy="1392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6143261" y="2685569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Центры проведения ДЭ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-6804" y="4479962"/>
            <a:ext cx="6018963" cy="663537"/>
          </a:xfrm>
          <a:prstGeom prst="rect">
            <a:avLst/>
          </a:prstGeom>
          <a:solidFill>
            <a:srgbClr val="BD433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39552" y="4515966"/>
            <a:ext cx="56037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Синхронизация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региональной системы </a:t>
            </a:r>
            <a:r>
              <a:rPr lang="ru-RU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СПО и </a:t>
            </a:r>
            <a:r>
              <a:rPr lang="ru-RU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кадровой потребности экономики Владимирской области и формирование независимой оценки качества профессионального образования</a:t>
            </a:r>
          </a:p>
        </p:txBody>
      </p:sp>
      <p:pic>
        <p:nvPicPr>
          <p:cNvPr id="29" name="Picture 2" descr="d:\Презентации\Августовское 2023\картинки\check-mar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1" y="4561915"/>
            <a:ext cx="314091" cy="314091"/>
          </a:xfrm>
          <a:prstGeom prst="rect">
            <a:avLst/>
          </a:prstGeom>
          <a:noFill/>
          <a:effectLst>
            <a:outerShdw blurRad="50800" dist="50800" dir="5400000" sx="57000" sy="57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фото3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67" y="920512"/>
            <a:ext cx="2290784" cy="3030423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41" y="3606437"/>
            <a:ext cx="651927" cy="5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629581"/>
            <a:ext cx="576064" cy="52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 bwMode="auto">
          <a:xfrm>
            <a:off x="2843808" y="3723878"/>
            <a:ext cx="969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kern="0" dirty="0" smtClean="0">
                <a:solidFill>
                  <a:srgbClr val="FF0000"/>
                </a:solidFill>
                <a:latin typeface="Arial Narrow"/>
                <a:cs typeface="Arial"/>
              </a:rPr>
              <a:t>  </a:t>
            </a:r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83</a:t>
            </a:r>
            <a:r>
              <a:rPr lang="ru-RU" b="1" dirty="0" smtClean="0">
                <a:solidFill>
                  <a:srgbClr val="193A85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b="1" dirty="0">
              <a:solidFill>
                <a:srgbClr val="193A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3635896" y="3557649"/>
            <a:ext cx="181769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9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студентов </a:t>
            </a:r>
            <a:r>
              <a: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колледжей </a:t>
            </a:r>
            <a:r>
              <a:rPr lang="en-US" sz="9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охвачено </a:t>
            </a:r>
            <a:r>
              <a:rPr lang="ru-RU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движениями </a:t>
            </a:r>
            <a:r>
              <a:rPr lang="en-US" sz="9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050" b="1" kern="0" dirty="0" smtClean="0">
                <a:solidFill>
                  <a:srgbClr val="193A85"/>
                </a:solidFill>
                <a:latin typeface="Arial Black" pitchFamily="34" charset="0"/>
                <a:cs typeface="Arial"/>
              </a:rPr>
              <a:t>«</a:t>
            </a:r>
            <a:r>
              <a:rPr lang="ru-RU" sz="1050" b="1" kern="0" dirty="0">
                <a:solidFill>
                  <a:srgbClr val="193A85"/>
                </a:solidFill>
                <a:latin typeface="Arial Black" pitchFamily="34" charset="0"/>
                <a:cs typeface="Arial"/>
              </a:rPr>
              <a:t>Профессионалы</a:t>
            </a:r>
            <a:r>
              <a:rPr lang="ru-RU" sz="1050" b="1" kern="0" dirty="0" smtClean="0">
                <a:solidFill>
                  <a:srgbClr val="193A85"/>
                </a:solidFill>
                <a:latin typeface="Arial Black" pitchFamily="34" charset="0"/>
                <a:cs typeface="Arial"/>
              </a:rPr>
              <a:t>» </a:t>
            </a:r>
            <a:r>
              <a:rPr lang="en-US" sz="1050" b="1" kern="0" dirty="0" smtClean="0">
                <a:solidFill>
                  <a:srgbClr val="193A85"/>
                </a:solidFill>
                <a:latin typeface="Arial Black" pitchFamily="34" charset="0"/>
                <a:cs typeface="Arial"/>
              </a:rPr>
              <a:t> </a:t>
            </a:r>
            <a:endParaRPr lang="ru-RU" sz="1050" b="1" kern="0" dirty="0" smtClean="0">
              <a:solidFill>
                <a:srgbClr val="193A85"/>
              </a:solidFill>
              <a:latin typeface="Arial Black" pitchFamily="34" charset="0"/>
              <a:cs typeface="Arial"/>
            </a:endParaRPr>
          </a:p>
          <a:p>
            <a:pPr>
              <a:defRPr/>
            </a:pPr>
            <a:r>
              <a:rPr lang="ru-RU" sz="900" kern="0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1050" b="1" kern="0" dirty="0" smtClean="0">
                <a:solidFill>
                  <a:srgbClr val="FF0000"/>
                </a:solidFill>
                <a:latin typeface="Arial Narrow"/>
                <a:cs typeface="Arial"/>
              </a:rPr>
              <a:t> </a:t>
            </a:r>
            <a:r>
              <a:rPr lang="ru-RU" sz="1050" b="1" kern="0" dirty="0">
                <a:solidFill>
                  <a:srgbClr val="193A85"/>
                </a:solidFill>
                <a:latin typeface="Arial Black" pitchFamily="34" charset="0"/>
                <a:cs typeface="Arial"/>
              </a:rPr>
              <a:t>«</a:t>
            </a:r>
            <a:r>
              <a:rPr lang="ru-RU" sz="1050" b="1" kern="0" dirty="0" err="1">
                <a:solidFill>
                  <a:srgbClr val="193A85"/>
                </a:solidFill>
                <a:latin typeface="Arial Black" pitchFamily="34" charset="0"/>
                <a:cs typeface="Arial"/>
              </a:rPr>
              <a:t>Абилимпикс</a:t>
            </a:r>
            <a:r>
              <a:rPr lang="ru-RU" sz="1050" b="1" kern="0" dirty="0">
                <a:solidFill>
                  <a:srgbClr val="193A85"/>
                </a:solidFill>
                <a:latin typeface="Arial Black" pitchFamily="34" charset="0"/>
                <a:cs typeface="Arial"/>
              </a:rPr>
              <a:t>»</a:t>
            </a:r>
            <a:endParaRPr sz="1050" b="1" kern="0" dirty="0">
              <a:solidFill>
                <a:srgbClr val="193A85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40" name="Заголовок 1"/>
          <p:cNvSpPr>
            <a:spLocks noGrp="1"/>
          </p:cNvSpPr>
          <p:nvPr>
            <p:ph type="title"/>
          </p:nvPr>
        </p:nvSpPr>
        <p:spPr>
          <a:xfrm>
            <a:off x="5893529" y="3817571"/>
            <a:ext cx="2984743" cy="518375"/>
          </a:xfrm>
        </p:spPr>
        <p:txBody>
          <a:bodyPr>
            <a:noAutofit/>
          </a:bodyPr>
          <a:lstStyle/>
          <a:p>
            <a:pPr algn="l"/>
            <a:r>
              <a:rPr lang="ru-RU" sz="1000" b="1" dirty="0">
                <a:solidFill>
                  <a:srgbClr val="193A85"/>
                </a:solidFill>
                <a:latin typeface="Arial Black" pitchFamily="34" charset="0"/>
                <a:ea typeface="Calibri"/>
                <a:cs typeface="Arial" pitchFamily="34" charset="0"/>
              </a:rPr>
              <a:t>Достижение высокого уровня подготовки по результатам ВПР </a:t>
            </a:r>
            <a:r>
              <a:rPr lang="ru-RU" sz="1000" b="1" dirty="0" smtClean="0">
                <a:solidFill>
                  <a:srgbClr val="193A85"/>
                </a:solidFill>
                <a:latin typeface="Arial Black" pitchFamily="34" charset="0"/>
                <a:ea typeface="Calibri"/>
                <a:cs typeface="Arial" pitchFamily="34" charset="0"/>
              </a:rPr>
              <a:t>СПО</a:t>
            </a:r>
            <a:endParaRPr lang="ru-RU" sz="1000" dirty="0">
              <a:solidFill>
                <a:srgbClr val="193A85"/>
              </a:solidFill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007330895"/>
              </p:ext>
            </p:extLst>
          </p:nvPr>
        </p:nvGraphicFramePr>
        <p:xfrm>
          <a:off x="6312532" y="4043212"/>
          <a:ext cx="2075891" cy="1051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636404" y="3066514"/>
            <a:ext cx="1655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Arial" pitchFamily="34" charset="0"/>
                <a:cs typeface="Arial" pitchFamily="34" charset="0"/>
              </a:rPr>
              <a:t>эксперт от предприятий </a:t>
            </a:r>
            <a:br>
              <a:rPr lang="ru-RU" sz="900" dirty="0">
                <a:latin typeface="Arial" pitchFamily="34" charset="0"/>
                <a:cs typeface="Arial" pitchFamily="34" charset="0"/>
              </a:rPr>
            </a:br>
            <a:r>
              <a:rPr lang="ru-RU" sz="900" dirty="0">
                <a:latin typeface="Arial" pitchFamily="34" charset="0"/>
                <a:cs typeface="Arial" pitchFamily="34" charset="0"/>
              </a:rPr>
              <a:t>и организаций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23828" y="306651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401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023828" y="1950390"/>
            <a:ext cx="2563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&gt;7</a:t>
            </a:r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 000</a:t>
            </a:r>
            <a:r>
              <a:rPr lang="en-US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   </a:t>
            </a:r>
            <a:endParaRPr lang="ru-RU" dirty="0"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93963" y="2024949"/>
            <a:ext cx="9380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000" dirty="0">
                <a:latin typeface="Arial" pitchFamily="34" charset="0"/>
                <a:cs typeface="Arial" pitchFamily="34" charset="0"/>
              </a:rPr>
              <a:t>выпускников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23828" y="2490450"/>
            <a:ext cx="1012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E377B"/>
                </a:solidFill>
                <a:latin typeface="Arial Black" pitchFamily="34" charset="0"/>
                <a:cs typeface="Arial" panose="020B0604020202020204" pitchFamily="34" charset="0"/>
              </a:rPr>
              <a:t>73,9</a:t>
            </a:r>
            <a:r>
              <a:rPr lang="ru-RU" b="1" dirty="0" smtClean="0">
                <a:solidFill>
                  <a:srgbClr val="1E377B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b="1" dirty="0">
              <a:solidFill>
                <a:srgbClr val="1E377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23928" y="2423959"/>
            <a:ext cx="18722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itchFamily="34" charset="0"/>
                <a:cs typeface="Arial" pitchFamily="34" charset="0"/>
              </a:rPr>
              <a:t>выпускников трудоустроились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течение первого года после </a:t>
            </a:r>
            <a:r>
              <a:rPr lang="ru-RU" sz="900" dirty="0">
                <a:latin typeface="Arial" pitchFamily="34" charset="0"/>
                <a:cs typeface="Arial" pitchFamily="34" charset="0"/>
              </a:rPr>
              <a:t>завершения обучения 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33828654"/>
              </p:ext>
            </p:extLst>
          </p:nvPr>
        </p:nvGraphicFramePr>
        <p:xfrm>
          <a:off x="6032804" y="813745"/>
          <a:ext cx="2786761" cy="1858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6012159" y="792165"/>
            <a:ext cx="30656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Количество студентов, </a:t>
            </a:r>
            <a:r>
              <a:rPr lang="ru-RU" sz="1000" b="1" dirty="0">
                <a:solidFill>
                  <a:srgbClr val="193A85"/>
                </a:solidFill>
                <a:latin typeface="Arial Black" pitchFamily="34" charset="0"/>
                <a:cs typeface="Arial" pitchFamily="34" charset="0"/>
              </a:rPr>
              <a:t>прошедших аттестацию в форматах: </a:t>
            </a: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482B-CAC5-45E2-B8F0-583EE031BF6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</TotalTime>
  <Words>1864</Words>
  <Application>Microsoft Office PowerPoint</Application>
  <PresentationFormat>Экран (16:9)</PresentationFormat>
  <Paragraphs>498</Paragraphs>
  <Slides>19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Достижение высокого уровня подготовки по результатам ВПР СПО</vt:lpstr>
      <vt:lpstr>Презентация PowerPoint</vt:lpstr>
      <vt:lpstr>Презентация PowerPoint</vt:lpstr>
      <vt:lpstr>Презентация PowerPoint</vt:lpstr>
      <vt:lpstr>НОВЫЕ ВОЗМОЖНОСТИ ДЛЯ УЧИТЕЛЯ</vt:lpstr>
      <vt:lpstr>ОБРАЗОВАТЕЛЬНЫЙ КОНТЕНТ</vt:lpstr>
      <vt:lpstr>СЕРВИСЫ</vt:lpstr>
      <vt:lpstr>ФГИС «Моя школа» для учеников и родителей</vt:lpstr>
      <vt:lpstr>ФГИС «Моя школа» для учителей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Юрьевна Митрохина</dc:creator>
  <cp:lastModifiedBy>Виктория Аркадьевна Власенко</cp:lastModifiedBy>
  <cp:revision>476</cp:revision>
  <cp:lastPrinted>2023-08-30T06:28:57Z</cp:lastPrinted>
  <dcterms:created xsi:type="dcterms:W3CDTF">2023-08-19T10:27:48Z</dcterms:created>
  <dcterms:modified xsi:type="dcterms:W3CDTF">2023-08-30T06:35:28Z</dcterms:modified>
</cp:coreProperties>
</file>