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302" r:id="rId2"/>
    <p:sldId id="265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4" r:id="rId12"/>
    <p:sldId id="305" r:id="rId13"/>
    <p:sldId id="303" r:id="rId14"/>
    <p:sldId id="306" r:id="rId15"/>
    <p:sldId id="308" r:id="rId16"/>
    <p:sldId id="300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2BE344-5140-44EF-9189-A37935334A9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7426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49BC879-6A83-4E55-81A4-1A4528ECB6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9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3592BA-35C2-404F-94B3-8148DC508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059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677E2-31D2-45B2-8CB4-22B088071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04D6F0-E151-46A4-B3CE-67D07F0C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81F8E-E772-4B1C-8223-143308994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843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988496-9C9A-490A-96DE-7967B791F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4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F772A-DA03-47D0-BC65-DA4B32682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4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AB48AE-DB85-4A5B-BB48-5B6E17089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93F86C-B174-49A7-A60A-C1B47A06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4317F-71EE-44B8-A8A0-0EDE771C2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6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62DAF9-C88A-40A4-A53D-A0C7A6D5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3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DD08D-B7E1-4BBF-916D-472DA769D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706814B-5F41-4798-B0CD-DC70F581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514475"/>
            <a:ext cx="9678703" cy="38585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Восстановительный 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подход в школе: 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взаимодействие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школьной службы примирения и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классных служб примирения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5450428"/>
            <a:ext cx="5220301" cy="1825171"/>
          </a:xfrm>
        </p:spPr>
        <p:txBody>
          <a:bodyPr>
            <a:normAutofit fontScale="92500" lnSpcReduction="10000"/>
          </a:bodyPr>
          <a:lstStyle/>
          <a:p>
            <a:pPr lvl="0" algn="r">
              <a:spcBef>
                <a:spcPts val="0"/>
              </a:spcBef>
            </a:pPr>
            <a:r>
              <a:rPr lang="ru-RU" sz="2800" b="1" i="1" dirty="0">
                <a:solidFill>
                  <a:srgbClr val="000000"/>
                </a:solidFill>
              </a:rPr>
              <a:t>Ватагина Ирина Александровна, </a:t>
            </a:r>
          </a:p>
          <a:p>
            <a:pPr lvl="0" algn="r">
              <a:spcBef>
                <a:spcPts val="0"/>
              </a:spcBef>
            </a:pPr>
            <a:r>
              <a:rPr lang="ru-RU" sz="2800" b="1" i="1" dirty="0" smtClean="0">
                <a:solidFill>
                  <a:srgbClr val="000000"/>
                </a:solidFill>
              </a:rPr>
              <a:t>педагог-психолог, куратор ШСП</a:t>
            </a:r>
            <a:endParaRPr lang="ru-RU" sz="2800" b="1" i="1" dirty="0">
              <a:solidFill>
                <a:srgbClr val="000000"/>
              </a:solidFill>
            </a:endParaRPr>
          </a:p>
          <a:p>
            <a:pPr lvl="0" algn="r">
              <a:spcBef>
                <a:spcPts val="0"/>
              </a:spcBef>
            </a:pPr>
            <a:r>
              <a:rPr lang="ru-RU" sz="2800" b="1" i="1" dirty="0">
                <a:solidFill>
                  <a:srgbClr val="000000"/>
                </a:solidFill>
              </a:rPr>
              <a:t>МБОУ СОШ№</a:t>
            </a:r>
            <a:r>
              <a:rPr lang="ru-RU" sz="2800" b="1" i="1" dirty="0" smtClean="0">
                <a:solidFill>
                  <a:srgbClr val="000000"/>
                </a:solidFill>
              </a:rPr>
              <a:t>8</a:t>
            </a:r>
          </a:p>
          <a:p>
            <a:pPr lvl="0" algn="r">
              <a:spcBef>
                <a:spcPts val="0"/>
              </a:spcBef>
            </a:pPr>
            <a:r>
              <a:rPr lang="ru-RU" sz="2800" b="1" i="1" dirty="0" smtClean="0">
                <a:solidFill>
                  <a:srgbClr val="000000"/>
                </a:solidFill>
              </a:rPr>
              <a:t>(Владимирская область, город Ковров)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5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2039" y="323708"/>
            <a:ext cx="2375465" cy="1552754"/>
          </a:xfrm>
          <a:prstGeom prst="roundRect">
            <a:avLst/>
          </a:prstGeom>
          <a:solidFill>
            <a:srgbClr val="26C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ШАГ№3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8" y="2087805"/>
            <a:ext cx="2530787" cy="33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4" y="2087805"/>
            <a:ext cx="2673662" cy="346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29" y="2130452"/>
            <a:ext cx="3388093" cy="254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9" y="4774130"/>
            <a:ext cx="1974568" cy="263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52826" y="172326"/>
            <a:ext cx="7122694" cy="1855518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активная работа служб примирения как в классе, так и в </a:t>
            </a:r>
            <a:r>
              <a:rPr lang="ru-RU" sz="3600" b="1" dirty="0" smtClean="0"/>
              <a:t>школе (разные формы работы)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72" y="4756265"/>
            <a:ext cx="2001366" cy="266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82" y="4774130"/>
            <a:ext cx="1977178" cy="26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3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20" y="352425"/>
            <a:ext cx="7107922" cy="8858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38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638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КРУГИ 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СООБЩЕСТВА </a:t>
            </a:r>
            <a:b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72" y="1365366"/>
            <a:ext cx="3321853" cy="1868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" y="1371777"/>
            <a:ext cx="3592745" cy="2020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16" y="3600517"/>
            <a:ext cx="3340009" cy="2505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13" y="1966262"/>
            <a:ext cx="2824722" cy="3766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" y="3747330"/>
            <a:ext cx="3610806" cy="27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92" y="166604"/>
            <a:ext cx="7321472" cy="2006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МАСТЕР-КЛАСС 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«Я БЫ ВОЛОНТЁРОМ ШСП СТАЛ,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ПУСТЬ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МЕНЯ НАУЧАТ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4" y="1024057"/>
            <a:ext cx="2411778" cy="321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2" y="3982587"/>
            <a:ext cx="2407196" cy="320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70" y="4637470"/>
            <a:ext cx="2533103" cy="1899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27" y="3164314"/>
            <a:ext cx="2354807" cy="4186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91" y="2403302"/>
            <a:ext cx="2368926" cy="31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5503" y="2353521"/>
            <a:ext cx="2723949" cy="196157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ШКОЛЬНАЯ </a:t>
            </a:r>
          </a:p>
          <a:p>
            <a:pPr algn="ctr">
              <a:lnSpc>
                <a:spcPct val="107000"/>
              </a:lnSpc>
            </a:pPr>
            <a:r>
              <a:rPr lang="ru-RU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СЛУЖБА </a:t>
            </a:r>
          </a:p>
          <a:p>
            <a:pPr algn="ctr">
              <a:lnSpc>
                <a:spcPct val="107000"/>
              </a:lnSpc>
            </a:pPr>
            <a:r>
              <a:rPr lang="ru-RU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ПРИМИРЕНИЯ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98470" y="814202"/>
            <a:ext cx="2686796" cy="14863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КЛАССНЫЕ СЛУЖБЫ ПРИМИРЕНИЯ НАЧАЛЬНОГО ЗВЕНА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1540" y="2552754"/>
            <a:ext cx="2693726" cy="163232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КЛАССНЫЕ СЛУЖБЫ ПРИМИРЕНИЯ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СРЕДНЕГО ЗВЕНА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9258" y="4437246"/>
            <a:ext cx="2693727" cy="163629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КЛАССНЫЕ СЛУЖБЫ ПРИМИРЕНИЯ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СТАРШЕГО ЗВЕНА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073541" y="814202"/>
            <a:ext cx="3830856" cy="6144768"/>
          </a:xfr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</a:t>
            </a:r>
            <a:r>
              <a:rPr lang="ru-RU" sz="2400" b="1" dirty="0">
                <a:solidFill>
                  <a:schemeClr val="tx1"/>
                </a:solidFill>
              </a:rPr>
              <a:t>активная поддержка и участие классных руководителей;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- слаженная работа команды Школьной службы примирения (очень важно своевременно проговаривать все трудности, </a:t>
            </a:r>
            <a:r>
              <a:rPr lang="ru-RU" sz="2400" b="1" dirty="0" smtClean="0">
                <a:solidFill>
                  <a:schemeClr val="tx1"/>
                </a:solidFill>
              </a:rPr>
              <a:t>оказывать поддержку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учащимся-волонтёрам);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</a:rPr>
              <a:t>- поддержка представителей Классных служб </a:t>
            </a:r>
            <a:r>
              <a:rPr lang="ru-RU" sz="2400" b="1" dirty="0" smtClean="0">
                <a:solidFill>
                  <a:schemeClr val="tx1"/>
                </a:solidFill>
              </a:rPr>
              <a:t>примирения (принимать </a:t>
            </a:r>
            <a:r>
              <a:rPr lang="ru-RU" sz="2400" b="1" dirty="0">
                <a:solidFill>
                  <a:schemeClr val="tx1"/>
                </a:solidFill>
              </a:rPr>
              <a:t>во внимание возраст и индивидуальные особенности </a:t>
            </a:r>
            <a:r>
              <a:rPr lang="ru-RU" sz="2400" b="1" dirty="0" smtClean="0">
                <a:solidFill>
                  <a:schemeClr val="tx1"/>
                </a:solidFill>
              </a:rPr>
              <a:t>учащихся). 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50971" y="1434164"/>
            <a:ext cx="1556938" cy="91935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39454" y="3334305"/>
            <a:ext cx="368455" cy="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562320" y="4345805"/>
            <a:ext cx="1556938" cy="1179096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828675"/>
            <a:ext cx="8694539" cy="1178533"/>
          </a:xfr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Результаты интервью </a:t>
            </a:r>
            <a:br>
              <a:rPr lang="ru-RU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учащихся-волонтёров ШСП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023" y="2452274"/>
            <a:ext cx="1840189" cy="106657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1.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Мотивы участия в ШСП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25344" y="2473511"/>
            <a:ext cx="1840189" cy="104533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2.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Понимание себя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как учащегося-волонтёра ШСП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3918" y="2479245"/>
            <a:ext cx="1840189" cy="103959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3.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Внутренние изменения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2492" y="2477777"/>
            <a:ext cx="1840189" cy="98466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4.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Приобретённые навыки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31065" y="2470317"/>
            <a:ext cx="1840189" cy="99212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5.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Роль ШСП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022" y="4182824"/>
            <a:ext cx="1840189" cy="110163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6.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Трудности учащегося-волонтёра ШСП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85095" y="4182824"/>
            <a:ext cx="1840189" cy="110163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10.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Драйверы в работе ШСП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9091" y="4182824"/>
            <a:ext cx="1840189" cy="1103457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7.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Команда ШСП – ресурс для участников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66171" y="4182824"/>
            <a:ext cx="1840189" cy="110163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8.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Портрет учащегося-волонтёра ШСП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23252" y="4182824"/>
            <a:ext cx="1840189" cy="110163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</a:rPr>
              <a:t>Тема 9. </a:t>
            </a:r>
          </a:p>
          <a:p>
            <a:pPr algn="ctr"/>
            <a:r>
              <a:rPr lang="ru-RU" sz="1600" b="1" dirty="0">
                <a:latin typeface="Calibri" panose="020F0502020204030204" pitchFamily="34" charset="0"/>
              </a:rPr>
              <a:t>Барьеры в работе ШСП</a:t>
            </a:r>
          </a:p>
        </p:txBody>
      </p:sp>
    </p:spTree>
    <p:extLst>
      <p:ext uri="{BB962C8B-B14F-4D97-AF65-F5344CB8AC3E}">
        <p14:creationId xmlns:p14="http://schemas.microsoft.com/office/powerpoint/2010/main" val="376539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1950" y="104775"/>
            <a:ext cx="4076700" cy="91523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Тема 9. 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Барьеры в работе ШСП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826" y="48044"/>
            <a:ext cx="4905374" cy="10287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Тема 10. 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Драйверы в работе ШСП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56063"/>
              </p:ext>
            </p:extLst>
          </p:nvPr>
        </p:nvGraphicFramePr>
        <p:xfrm>
          <a:off x="73112" y="1166752"/>
          <a:ext cx="4775114" cy="632333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775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2333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dirty="0">
                          <a:effectLst/>
                        </a:rPr>
                        <a:t>«учащиеся не знают о службе, боятся по какой-то причине обратиться»;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u="sng" dirty="0">
                          <a:effectLst/>
                        </a:rPr>
                        <a:t>«небольшое количество ребят, которые готовы развивать службу»;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u="sng" dirty="0">
                          <a:effectLst/>
                        </a:rPr>
                        <a:t>«нет заинтересованности ребят, возможно, что директор и завучи не заинтересованы»;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dirty="0">
                          <a:effectLst/>
                        </a:rPr>
                        <a:t>«в службу не обращаются, никто не просит ничего»; </a:t>
                      </a:r>
                      <a:endParaRPr lang="ru-RU" sz="13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u="sng" dirty="0" smtClean="0">
                          <a:effectLst/>
                        </a:rPr>
                        <a:t>«</a:t>
                      </a:r>
                      <a:r>
                        <a:rPr lang="ru-RU" sz="1300" u="sng" dirty="0">
                          <a:effectLst/>
                        </a:rPr>
                        <a:t>нет информации, важно понимать, дошла информация о службе до всех или нет»;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u="sng" dirty="0">
                          <a:effectLst/>
                        </a:rPr>
                        <a:t>«устают участники службы»;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dirty="0">
                          <a:effectLst/>
                        </a:rPr>
                        <a:t>«сложно перестроиться учащимся, так как жаловаться не принято, о проблемах говорить тоже»;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dirty="0">
                          <a:effectLst/>
                        </a:rPr>
                        <a:t>«мало людей обращаются сами»; </a:t>
                      </a:r>
                      <a:endParaRPr lang="ru-RU" sz="1300" dirty="0" smtClean="0">
                        <a:effectLst/>
                      </a:endParaRP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3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большая нагрузка, есть еще уроки»;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«тяжело совмещать с учебой»;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«сложно всё понять, термины, техники»;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«нет иногда продуманности</a:t>
                      </a:r>
                      <a:r>
                        <a:rPr lang="ru-RU" sz="13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 действиях»;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sng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«всё на бегу»;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sng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«надо уходить с уроков, не все учителя это понимают»;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sng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«проводили круг, а классный руководитель ушёл»;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300" b="1" i="0" u="sng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«много другой работы у куратора, а еще служба»</a:t>
                      </a:r>
                      <a:endParaRPr lang="ru-RU" sz="1300" b="1" i="0" u="sng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41839"/>
              </p:ext>
            </p:extLst>
          </p:nvPr>
        </p:nvGraphicFramePr>
        <p:xfrm>
          <a:off x="5286375" y="1200151"/>
          <a:ext cx="4673147" cy="620903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673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9032">
                <a:tc>
                  <a:txBody>
                    <a:bodyPr/>
                    <a:lstStyle/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«больше распространять информацию»;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«проводить круги с другими классами»;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«проводить восстановительную медиацию, круги, тогда ученики будут рассказывать другим ученикам»;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sng" strike="noStrike" cap="none" dirty="0">
                          <a:effectLst/>
                          <a:sym typeface="Arial"/>
                        </a:rPr>
                        <a:t>«чтобы от каждого класса были представители в ШСП»;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«создать чат или сообщество»;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«чем больше участников в ШСП, тем лучше»;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sng" strike="noStrike" cap="none" dirty="0">
                          <a:effectLst/>
                          <a:sym typeface="Arial"/>
                        </a:rPr>
                        <a:t>«учителя, ранее не заинтересованные в этом, заинтересовались, если учителя это будут поддерживать, особенно классные руководители, то это поможет»;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«надо развиваться медийно и практически, оформить стенды, еще раз выйти в классы»;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«развивать группу в ВКонтакте»;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«давать нам больше заданий»;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«чаще проводить встречи с классами, выбрать тематику»;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«популяризировать ШСП, подход, и в неё будут приходить больше людей, а также создать комфортный и доверительный круг»; </a:t>
                      </a:r>
                    </a:p>
                    <a:p>
                      <a:pPr marL="285750" marR="0" indent="-28575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200" u="none" strike="noStrike" cap="none" dirty="0">
                          <a:effectLst/>
                          <a:sym typeface="Arial"/>
                        </a:rPr>
                        <a:t>«служба будет работать, если будет доверие».</a:t>
                      </a:r>
                      <a:endParaRPr lang="ru-RU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49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731" y="320115"/>
            <a:ext cx="8855242" cy="151831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ВОССТАНОВИТЕЛЬНЫЙ ПОДХОД:</a:t>
            </a:r>
            <a:endParaRPr lang="ru-RU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84" t="15491" r="7634" b="10770"/>
          <a:stretch/>
        </p:blipFill>
        <p:spPr>
          <a:xfrm>
            <a:off x="4320755" y="1934678"/>
            <a:ext cx="5346218" cy="315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933" t="15097" r="5842" b="11411"/>
          <a:stretch/>
        </p:blipFill>
        <p:spPr>
          <a:xfrm>
            <a:off x="127973" y="3903642"/>
            <a:ext cx="5844504" cy="329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1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75385" y="267962"/>
            <a:ext cx="9076623" cy="1241658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Monotype Corsiva" pitchFamily="66"/>
              </a:rPr>
              <a:t>Деятельность </a:t>
            </a:r>
            <a:br>
              <a:rPr lang="ru-RU" b="1" dirty="0" smtClean="0">
                <a:solidFill>
                  <a:srgbClr val="000000"/>
                </a:solidFill>
                <a:latin typeface="Monotype Corsiva" pitchFamily="66"/>
              </a:rPr>
            </a:br>
            <a:r>
              <a:rPr lang="ru-RU" b="1" dirty="0" smtClean="0">
                <a:solidFill>
                  <a:srgbClr val="000000"/>
                </a:solidFill>
                <a:latin typeface="Monotype Corsiva" pitchFamily="66"/>
              </a:rPr>
              <a:t>Школьной </a:t>
            </a:r>
            <a:r>
              <a:rPr lang="ru-RU" b="1" dirty="0">
                <a:solidFill>
                  <a:srgbClr val="000000"/>
                </a:solidFill>
                <a:latin typeface="Monotype Corsiva" pitchFamily="66"/>
              </a:rPr>
              <a:t>службы примирения направлена на:</a:t>
            </a:r>
          </a:p>
        </p:txBody>
      </p:sp>
      <p:grpSp>
        <p:nvGrpSpPr>
          <p:cNvPr id="3" name="Объект 3"/>
          <p:cNvGrpSpPr/>
          <p:nvPr/>
        </p:nvGrpSpPr>
        <p:grpSpPr>
          <a:xfrm>
            <a:off x="647793" y="1682863"/>
            <a:ext cx="9258207" cy="5700367"/>
            <a:chOff x="671516" y="1031403"/>
            <a:chExt cx="9258207" cy="5700367"/>
          </a:xfrm>
        </p:grpSpPr>
        <p:sp>
          <p:nvSpPr>
            <p:cNvPr id="4" name="Полилиния 3"/>
            <p:cNvSpPr/>
            <p:nvPr/>
          </p:nvSpPr>
          <p:spPr>
            <a:xfrm>
              <a:off x="671517" y="3926500"/>
              <a:ext cx="9258206" cy="1336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10462"/>
                <a:gd name="f7" fmla="val 1336972"/>
                <a:gd name="f8" fmla="val 133697"/>
                <a:gd name="f9" fmla="val 59858"/>
                <a:gd name="f10" fmla="val 7376765"/>
                <a:gd name="f11" fmla="val 7450604"/>
                <a:gd name="f12" fmla="val 1203275"/>
                <a:gd name="f13" fmla="val 1277114"/>
                <a:gd name="f14" fmla="+- 0 0 -90"/>
                <a:gd name="f15" fmla="*/ f3 1 7510462"/>
                <a:gd name="f16" fmla="*/ f4 1 1336972"/>
                <a:gd name="f17" fmla="+- f7 0 f5"/>
                <a:gd name="f18" fmla="+- f6 0 f5"/>
                <a:gd name="f19" fmla="*/ f14 f0 1"/>
                <a:gd name="f20" fmla="*/ f18 1 7510462"/>
                <a:gd name="f21" fmla="*/ f17 1 1336972"/>
                <a:gd name="f22" fmla="*/ 0 f18 1"/>
                <a:gd name="f23" fmla="*/ 133697 f17 1"/>
                <a:gd name="f24" fmla="*/ 133697 f18 1"/>
                <a:gd name="f25" fmla="*/ 0 f17 1"/>
                <a:gd name="f26" fmla="*/ 7376765 f18 1"/>
                <a:gd name="f27" fmla="*/ 7510462 f18 1"/>
                <a:gd name="f28" fmla="*/ 1203275 f17 1"/>
                <a:gd name="f29" fmla="*/ 1336972 f17 1"/>
                <a:gd name="f30" fmla="*/ f19 1 f2"/>
                <a:gd name="f31" fmla="*/ f22 1 7510462"/>
                <a:gd name="f32" fmla="*/ f23 1 1336972"/>
                <a:gd name="f33" fmla="*/ f24 1 7510462"/>
                <a:gd name="f34" fmla="*/ f25 1 1336972"/>
                <a:gd name="f35" fmla="*/ f26 1 7510462"/>
                <a:gd name="f36" fmla="*/ f27 1 7510462"/>
                <a:gd name="f37" fmla="*/ f28 1 1336972"/>
                <a:gd name="f38" fmla="*/ f29 1 133697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510462" h="13369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4A021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38658" tIns="102870" rIns="102870" bIns="102870" anchor="ctr" anchorCtr="0" compatLnSpc="1">
              <a:noAutofit/>
            </a:bodyPr>
            <a:lstStyle/>
            <a:p>
              <a:pPr marL="0" marR="0" lvl="0" indent="0" algn="l" defTabSz="12001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700" b="1" i="1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  <a:ea typeface=""/>
                  <a:cs typeface=""/>
                </a:rPr>
                <a:t>разрешение конфликтных ситуаций в образовательном учреждении;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5211" y="4020655"/>
              <a:ext cx="1502094" cy="106957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3D6B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71517" y="5394799"/>
              <a:ext cx="9258206" cy="1336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10462"/>
                <a:gd name="f7" fmla="val 1336972"/>
                <a:gd name="f8" fmla="val 133697"/>
                <a:gd name="f9" fmla="val 59858"/>
                <a:gd name="f10" fmla="val 7376765"/>
                <a:gd name="f11" fmla="val 7450604"/>
                <a:gd name="f12" fmla="val 1203275"/>
                <a:gd name="f13" fmla="val 1277114"/>
                <a:gd name="f14" fmla="+- 0 0 -90"/>
                <a:gd name="f15" fmla="*/ f3 1 7510462"/>
                <a:gd name="f16" fmla="*/ f4 1 1336972"/>
                <a:gd name="f17" fmla="+- f7 0 f5"/>
                <a:gd name="f18" fmla="+- f6 0 f5"/>
                <a:gd name="f19" fmla="*/ f14 f0 1"/>
                <a:gd name="f20" fmla="*/ f18 1 7510462"/>
                <a:gd name="f21" fmla="*/ f17 1 1336972"/>
                <a:gd name="f22" fmla="*/ 0 f18 1"/>
                <a:gd name="f23" fmla="*/ 133697 f17 1"/>
                <a:gd name="f24" fmla="*/ 133697 f18 1"/>
                <a:gd name="f25" fmla="*/ 0 f17 1"/>
                <a:gd name="f26" fmla="*/ 7376765 f18 1"/>
                <a:gd name="f27" fmla="*/ 7510462 f18 1"/>
                <a:gd name="f28" fmla="*/ 1203275 f17 1"/>
                <a:gd name="f29" fmla="*/ 1336972 f17 1"/>
                <a:gd name="f30" fmla="*/ f19 1 f2"/>
                <a:gd name="f31" fmla="*/ f22 1 7510462"/>
                <a:gd name="f32" fmla="*/ f23 1 1336972"/>
                <a:gd name="f33" fmla="*/ f24 1 7510462"/>
                <a:gd name="f34" fmla="*/ f25 1 1336972"/>
                <a:gd name="f35" fmla="*/ f26 1 7510462"/>
                <a:gd name="f36" fmla="*/ f27 1 7510462"/>
                <a:gd name="f37" fmla="*/ f28 1 1336972"/>
                <a:gd name="f38" fmla="*/ f29 1 133697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510462" h="13369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6B91E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38658" tIns="102870" rIns="102870" bIns="102870" anchor="ctr" anchorCtr="0" compatLnSpc="1">
              <a:noAutofit/>
            </a:bodyPr>
            <a:lstStyle/>
            <a:p>
              <a:pPr defTabSz="1200150">
                <a:lnSpc>
                  <a:spcPct val="9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500" b="1" i="1" dirty="0" smtClean="0">
                  <a:solidFill>
                    <a:srgbClr val="000000"/>
                  </a:solidFill>
                  <a:latin typeface="Trebuchet MS"/>
                  <a:ea typeface=""/>
                  <a:cs typeface=""/>
                </a:rPr>
                <a:t>организацию работы актива Школьной службы примирения,</a:t>
              </a:r>
            </a:p>
            <a:p>
              <a:pPr defTabSz="1200150">
                <a:lnSpc>
                  <a:spcPct val="9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500" b="1" i="1" dirty="0">
                  <a:solidFill>
                    <a:srgbClr val="000000"/>
                  </a:solidFill>
                  <a:latin typeface="Trebuchet MS"/>
                  <a:ea typeface=""/>
                  <a:cs typeface=""/>
                </a:rPr>
                <a:t>о</a:t>
              </a:r>
              <a:r>
                <a:rPr lang="ru-RU" sz="2500" b="1" i="1" dirty="0" smtClean="0">
                  <a:solidFill>
                    <a:srgbClr val="000000"/>
                  </a:solidFill>
                  <a:latin typeface="Trebuchet MS"/>
                  <a:ea typeface=""/>
                  <a:cs typeface=""/>
                </a:rPr>
                <a:t>бучение учащихся-волонтёров;</a:t>
              </a:r>
              <a:endParaRPr lang="ru-RU" sz="2500" b="1" i="1" dirty="0">
                <a:solidFill>
                  <a:srgbClr val="000000"/>
                </a:solidFill>
                <a:latin typeface="Trebuchet MS"/>
                <a:ea typeface=""/>
                <a:cs typeface="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805211" y="5528497"/>
              <a:ext cx="1502094" cy="109674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3E0B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71516" y="1031403"/>
              <a:ext cx="9258207" cy="1336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10462"/>
                <a:gd name="f7" fmla="val 1336972"/>
                <a:gd name="f8" fmla="val 133697"/>
                <a:gd name="f9" fmla="val 59858"/>
                <a:gd name="f10" fmla="val 7376765"/>
                <a:gd name="f11" fmla="val 7450604"/>
                <a:gd name="f12" fmla="val 1203275"/>
                <a:gd name="f13" fmla="val 1277114"/>
                <a:gd name="f14" fmla="+- 0 0 -90"/>
                <a:gd name="f15" fmla="*/ f3 1 7510462"/>
                <a:gd name="f16" fmla="*/ f4 1 1336972"/>
                <a:gd name="f17" fmla="+- f7 0 f5"/>
                <a:gd name="f18" fmla="+- f6 0 f5"/>
                <a:gd name="f19" fmla="*/ f14 f0 1"/>
                <a:gd name="f20" fmla="*/ f18 1 7510462"/>
                <a:gd name="f21" fmla="*/ f17 1 1336972"/>
                <a:gd name="f22" fmla="*/ 0 f18 1"/>
                <a:gd name="f23" fmla="*/ 133697 f17 1"/>
                <a:gd name="f24" fmla="*/ 133697 f18 1"/>
                <a:gd name="f25" fmla="*/ 0 f17 1"/>
                <a:gd name="f26" fmla="*/ 7376765 f18 1"/>
                <a:gd name="f27" fmla="*/ 7510462 f18 1"/>
                <a:gd name="f28" fmla="*/ 1203275 f17 1"/>
                <a:gd name="f29" fmla="*/ 1336972 f17 1"/>
                <a:gd name="f30" fmla="*/ f19 1 f2"/>
                <a:gd name="f31" fmla="*/ f22 1 7510462"/>
                <a:gd name="f32" fmla="*/ f23 1 1336972"/>
                <a:gd name="f33" fmla="*/ f24 1 7510462"/>
                <a:gd name="f34" fmla="*/ f25 1 1336972"/>
                <a:gd name="f35" fmla="*/ f26 1 7510462"/>
                <a:gd name="f36" fmla="*/ f27 1 7510462"/>
                <a:gd name="f37" fmla="*/ f28 1 1336972"/>
                <a:gd name="f38" fmla="*/ f29 1 133697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510462" h="13369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38658" tIns="102870" rIns="102870" bIns="102870" anchor="t" anchorCtr="0" compatLnSpc="1">
              <a:noAutofit/>
            </a:bodyPr>
            <a:lstStyle/>
            <a:p>
              <a:pPr marL="0" marR="0" lvl="0" indent="0" defTabSz="12001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700" b="1" i="1" dirty="0" smtClean="0">
                  <a:solidFill>
                    <a:srgbClr val="000000"/>
                  </a:solidFill>
                  <a:latin typeface="Trebuchet MS"/>
                  <a:ea typeface=""/>
                  <a:cs typeface=""/>
                </a:rPr>
                <a:t>формирование восстановительной культуры общения: уважение, доверие, принятие, поддержка, ответственность</a:t>
              </a:r>
              <a:r>
                <a:rPr lang="ru-RU" sz="2700" b="1" i="1" u="none" strike="noStrike" kern="1200" cap="none" spc="0" baseline="0" dirty="0" smtClean="0">
                  <a:solidFill>
                    <a:srgbClr val="000000"/>
                  </a:solidFill>
                  <a:uFillTx/>
                  <a:latin typeface="Trebuchet MS"/>
                  <a:ea typeface=""/>
                  <a:cs typeface=""/>
                </a:rPr>
                <a:t>;  </a:t>
              </a:r>
              <a:endParaRPr lang="ru-RU" sz="2700" b="1" i="1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  <a:p>
              <a:pPr marL="228600" marR="0" lvl="1" indent="-22860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700" b="1" i="1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05211" y="1165101"/>
              <a:ext cx="1502094" cy="106957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3C6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71517" y="2492886"/>
              <a:ext cx="9258206" cy="1336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10462"/>
                <a:gd name="f7" fmla="val 1336972"/>
                <a:gd name="f8" fmla="val 133697"/>
                <a:gd name="f9" fmla="val 59858"/>
                <a:gd name="f10" fmla="val 7376765"/>
                <a:gd name="f11" fmla="val 7450604"/>
                <a:gd name="f12" fmla="val 1203275"/>
                <a:gd name="f13" fmla="val 1277114"/>
                <a:gd name="f14" fmla="+- 0 0 -90"/>
                <a:gd name="f15" fmla="*/ f3 1 7510462"/>
                <a:gd name="f16" fmla="*/ f4 1 1336972"/>
                <a:gd name="f17" fmla="+- f7 0 f5"/>
                <a:gd name="f18" fmla="+- f6 0 f5"/>
                <a:gd name="f19" fmla="*/ f14 f0 1"/>
                <a:gd name="f20" fmla="*/ f18 1 7510462"/>
                <a:gd name="f21" fmla="*/ f17 1 1336972"/>
                <a:gd name="f22" fmla="*/ 0 f18 1"/>
                <a:gd name="f23" fmla="*/ 133697 f17 1"/>
                <a:gd name="f24" fmla="*/ 133697 f18 1"/>
                <a:gd name="f25" fmla="*/ 0 f17 1"/>
                <a:gd name="f26" fmla="*/ 7376765 f18 1"/>
                <a:gd name="f27" fmla="*/ 7510462 f18 1"/>
                <a:gd name="f28" fmla="*/ 1203275 f17 1"/>
                <a:gd name="f29" fmla="*/ 1336972 f17 1"/>
                <a:gd name="f30" fmla="*/ f19 1 f2"/>
                <a:gd name="f31" fmla="*/ f22 1 7510462"/>
                <a:gd name="f32" fmla="*/ f23 1 1336972"/>
                <a:gd name="f33" fmla="*/ f24 1 7510462"/>
                <a:gd name="f34" fmla="*/ f25 1 1336972"/>
                <a:gd name="f35" fmla="*/ f26 1 7510462"/>
                <a:gd name="f36" fmla="*/ f27 1 7510462"/>
                <a:gd name="f37" fmla="*/ f28 1 1336972"/>
                <a:gd name="f38" fmla="*/ f29 1 133697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7510462" h="133697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76618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1738658" tIns="102870" rIns="102870" bIns="102870" anchor="t" anchorCtr="0" compatLnSpc="1">
              <a:noAutofit/>
            </a:bodyPr>
            <a:lstStyle/>
            <a:p>
              <a:pPr marL="0" marR="0" lvl="0" indent="0" algn="l" defTabSz="120015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700" b="1" i="1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  <a:ea typeface=""/>
                  <a:cs typeface=""/>
                </a:rPr>
                <a:t>создание благоприятного психологического климата в школьной среде;  </a:t>
              </a:r>
            </a:p>
            <a:p>
              <a:pPr marL="228600" marR="0" lvl="1" indent="-22860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700" b="1" i="1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09638" y="2626699"/>
              <a:ext cx="1502094" cy="106957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3C6B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pic>
        <p:nvPicPr>
          <p:cNvPr id="10" name="Picture 2" descr="Картинки по запросу служба примирения картинк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024" y="4725096"/>
            <a:ext cx="1009022" cy="963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Картинки по запросу служба примирения картинк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0965" y="6225356"/>
            <a:ext cx="1024896" cy="9787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" descr="Картинки по запросу служба примирения картинк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839" y="1882299"/>
            <a:ext cx="1009022" cy="963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" descr="Картинки по запросу служба примирения картинк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024" y="3331024"/>
            <a:ext cx="1009022" cy="9636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49154" y="135862"/>
            <a:ext cx="7892715" cy="1538934"/>
          </a:xfr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Ctr="1">
            <a:normAutofit/>
          </a:bodyPr>
          <a:lstStyle/>
          <a:p>
            <a:pPr lvl="0" algn="ctr"/>
            <a:r>
              <a:rPr lang="ru-RU" sz="4800" b="1" dirty="0">
                <a:solidFill>
                  <a:srgbClr val="0070C0"/>
                </a:solidFill>
                <a:latin typeface="Monotype Corsiva" pitchFamily="66"/>
              </a:rPr>
              <a:t>Служба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  <a:t>примирения </a:t>
            </a:r>
            <a:r>
              <a:rPr lang="ru-RU" sz="4800" b="1" dirty="0">
                <a:solidFill>
                  <a:srgbClr val="0070C0"/>
                </a:solidFill>
                <a:latin typeface="Monotype Corsiva" pitchFamily="66"/>
              </a:rPr>
              <a:t>–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</a:br>
            <a: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  <a:t>работа </a:t>
            </a:r>
            <a:r>
              <a:rPr lang="ru-RU" sz="4800" b="1" dirty="0">
                <a:solidFill>
                  <a:srgbClr val="0070C0"/>
                </a:solidFill>
                <a:latin typeface="Monotype Corsiva" pitchFamily="66"/>
              </a:rPr>
              <a:t>целой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  <a:t>команды </a:t>
            </a:r>
            <a:endParaRPr lang="ru-RU" sz="4800" b="1" dirty="0">
              <a:solidFill>
                <a:srgbClr val="0070C0"/>
              </a:solidFill>
              <a:latin typeface="Monotype Corsiva" pitchFamily="66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68090" y="1745800"/>
            <a:ext cx="8789596" cy="5170950"/>
          </a:xfrm>
        </p:spPr>
        <p:txBody>
          <a:bodyPr anchorCtr="1"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ВЕДУЩИХ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РОЛЕЙ ОТВОДИТСЯ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УЧАЩИМСЯ-ВОЛОНТЁРАМ. </a:t>
            </a:r>
            <a:endParaRPr lang="ru-RU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4" y="2922201"/>
            <a:ext cx="4955284" cy="3623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24" y="2922201"/>
            <a:ext cx="4831118" cy="362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84" y="161834"/>
            <a:ext cx="3965609" cy="1994226"/>
          </a:xfr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Monotype Corsiva" pitchFamily="66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/>
              </a:rPr>
              <a:t>К </a:t>
            </a:r>
            <a:r>
              <a:rPr lang="ru-RU" sz="3600" b="1" dirty="0">
                <a:solidFill>
                  <a:srgbClr val="0070C0"/>
                </a:solidFill>
                <a:latin typeface="Monotype Corsiva" pitchFamily="66"/>
              </a:rPr>
              <a:t>данной роли 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/>
              </a:rPr>
              <a:t>учащихся-волонтёров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600" b="1" dirty="0">
                <a:solidFill>
                  <a:srgbClr val="0070C0"/>
                </a:solidFill>
                <a:latin typeface="Monotype Corsiva" pitchFamily="66"/>
              </a:rPr>
              <a:t>необходимо подготовить:</a:t>
            </a:r>
            <a:br>
              <a:rPr lang="ru-RU" sz="3600" b="1" dirty="0">
                <a:solidFill>
                  <a:srgbClr val="0070C0"/>
                </a:solidFill>
                <a:latin typeface="Monotype Corsiva" pitchFamily="66"/>
              </a:rPr>
            </a:br>
            <a:endParaRPr lang="ru-RU" sz="3600" b="1" dirty="0">
              <a:solidFill>
                <a:srgbClr val="0070C0"/>
              </a:solidFill>
              <a:latin typeface="Monotype Corsiva" pitchFamily="66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81" y="2319689"/>
            <a:ext cx="3965610" cy="5014762"/>
          </a:xfr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Школьной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примирения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роль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учащегося-волонтёра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разрешения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ситуаций;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знания по основам различных аспектов психологической науки: психологии общения, конфликтологии;</a:t>
            </a:r>
          </a:p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ведения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восстановительных программ;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с учащимися школы;</a:t>
            </a:r>
          </a:p>
          <a:p>
            <a:pPr lvl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8" y="3710600"/>
            <a:ext cx="2609605" cy="34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0632" y="586950"/>
            <a:ext cx="3400925" cy="255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97" y="161834"/>
            <a:ext cx="2550693" cy="340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97" y="3710600"/>
            <a:ext cx="2731645" cy="364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1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933" y="469845"/>
            <a:ext cx="6997912" cy="839192"/>
          </a:xfr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0070C0"/>
                </a:solidFill>
                <a:latin typeface="Monotype Corsiva" pitchFamily="66"/>
              </a:rPr>
              <a:t>Ключевые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6" y="1520792"/>
            <a:ext cx="9538636" cy="53312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учащимся школы, педагогам, родителям о работе Школьной службы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службу примирения?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того, чтобы Школьная служба примирения полноценно работала?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476" r="22483"/>
          <a:stretch/>
        </p:blipFill>
        <p:spPr>
          <a:xfrm>
            <a:off x="5178392" y="4530857"/>
            <a:ext cx="2754594" cy="28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99991">
            <a:off x="1123812" y="4530861"/>
            <a:ext cx="3753479" cy="281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85" y="195876"/>
            <a:ext cx="9095874" cy="9880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Маршрут развития ___________класса </a:t>
            </a:r>
            <a:b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(________ учебный год)</a:t>
            </a:r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/>
            </a:r>
            <a:b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</a:br>
            <a:endParaRPr lang="ru-RU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6" y="1358539"/>
            <a:ext cx="5424431" cy="32511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Классный </a:t>
            </a:r>
            <a:r>
              <a:rPr lang="ru-RU" b="1" dirty="0">
                <a:solidFill>
                  <a:schemeClr val="tx1"/>
                </a:solidFill>
              </a:rPr>
              <a:t>руководитель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____________________________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Структура </a:t>
            </a:r>
            <a:r>
              <a:rPr lang="ru-RU" b="1" u="sng" dirty="0" smtClean="0">
                <a:solidFill>
                  <a:schemeClr val="tx1"/>
                </a:solidFill>
              </a:rPr>
              <a:t>класса: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Командир класса _____________________________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Интеллектуальный сектор </a:t>
            </a:r>
            <a:r>
              <a:rPr lang="ru-RU" b="1" dirty="0" smtClean="0">
                <a:solidFill>
                  <a:schemeClr val="tx1"/>
                </a:solidFill>
              </a:rPr>
              <a:t>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3. Культурно-досуговый сектор </a:t>
            </a:r>
            <a:r>
              <a:rPr lang="ru-RU" b="1" dirty="0" smtClean="0">
                <a:solidFill>
                  <a:schemeClr val="tx1"/>
                </a:solidFill>
              </a:rPr>
              <a:t>___________________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4. Информационный сектор </a:t>
            </a:r>
            <a:r>
              <a:rPr lang="ru-RU" b="1" dirty="0" smtClean="0">
                <a:solidFill>
                  <a:schemeClr val="tx1"/>
                </a:solidFill>
              </a:rPr>
              <a:t>_______________________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5.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примирения класса </a:t>
            </a:r>
            <a:r>
              <a:rPr lang="ru-RU" b="1" dirty="0" smtClean="0">
                <a:solidFill>
                  <a:schemeClr val="tx1"/>
                </a:solidFill>
              </a:rPr>
              <a:t>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6. Трудовой сектор </a:t>
            </a:r>
            <a:r>
              <a:rPr lang="ru-RU" b="1" dirty="0" smtClean="0"/>
              <a:t>_____________________________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04035" y="1464562"/>
            <a:ext cx="3998952" cy="3338444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/>
              <a:t>СЛУЖБА ПРИМИРЕНИЯ КЛАССА</a:t>
            </a:r>
          </a:p>
          <a:p>
            <a:pPr algn="ctr"/>
            <a:r>
              <a:rPr lang="ru-RU" sz="1600" b="1" dirty="0"/>
              <a:t>Цели создания</a:t>
            </a:r>
            <a:r>
              <a:rPr lang="ru-RU" sz="1600" b="1" dirty="0" smtClean="0"/>
              <a:t>:</a:t>
            </a:r>
          </a:p>
          <a:p>
            <a:pPr algn="ctr"/>
            <a:r>
              <a:rPr lang="ru-RU" sz="1600" b="1" dirty="0" smtClean="0"/>
              <a:t>- </a:t>
            </a:r>
            <a:r>
              <a:rPr lang="ru-RU" sz="1600" b="1" u="sng" dirty="0" smtClean="0"/>
              <a:t>вовлечение классных руководителей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ctr"/>
            <a:r>
              <a:rPr lang="ru-RU" sz="1600" b="1" u="sng" dirty="0" smtClean="0"/>
              <a:t>- формирование нового взгляда на разрешение конфликтных ситуаций</a:t>
            </a:r>
            <a:r>
              <a:rPr lang="ru-RU" sz="1600" dirty="0" smtClean="0"/>
              <a:t> (восстановительная медиация, </a:t>
            </a:r>
            <a:r>
              <a:rPr lang="ru-RU" sz="1600" dirty="0"/>
              <a:t>круги сообщества);</a:t>
            </a:r>
          </a:p>
          <a:p>
            <a:pPr marL="236258" indent="-236258" algn="ctr">
              <a:buFontTx/>
              <a:buChar char="-"/>
            </a:pPr>
            <a:r>
              <a:rPr lang="ru-RU" sz="1600" b="1" u="sng" dirty="0"/>
              <a:t>взаимодействие </a:t>
            </a:r>
            <a:r>
              <a:rPr lang="ru-RU" sz="1600" b="1" u="sng" dirty="0" smtClean="0"/>
              <a:t>с </a:t>
            </a:r>
            <a:r>
              <a:rPr lang="ru-RU" sz="1600" b="1" u="sng" dirty="0"/>
              <a:t>ШСП;</a:t>
            </a:r>
          </a:p>
          <a:p>
            <a:pPr marL="236258" indent="-236258" algn="ctr">
              <a:buFontTx/>
              <a:buChar char="-"/>
            </a:pPr>
            <a:r>
              <a:rPr lang="ru-RU" sz="1600" dirty="0"/>
              <a:t>подготовка и проведение внутри классного коллектива мероприятий, направленных </a:t>
            </a:r>
            <a:r>
              <a:rPr lang="ru-RU" sz="1600" b="1" u="sng" dirty="0"/>
              <a:t>на развитие коммуникативных умений и навыков, на сплочение коллектива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3" y="4609697"/>
            <a:ext cx="2051041" cy="273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8730" y="4989932"/>
            <a:ext cx="2632338" cy="197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95" y="5125402"/>
            <a:ext cx="3758343" cy="216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2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2118" y="1927211"/>
            <a:ext cx="5640403" cy="4856542"/>
          </a:xfr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повторная презентация деятельности ШСП;</a:t>
            </a:r>
          </a:p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</a:rPr>
              <a:t>- мотивирование на создание Классных служб примирения;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Итог работы: </a:t>
            </a:r>
            <a:r>
              <a:rPr lang="ru-RU" sz="2400" dirty="0">
                <a:solidFill>
                  <a:schemeClr val="tx1"/>
                </a:solidFill>
              </a:rPr>
              <a:t>необходимо было провести анкетирование, чтобы выбрать внутри класса учащихся (2-4 человек), которые хотели бы войти в состав службы; это могут быть учащиеся, к которым одноклассники могли бы обратиться за помощью, если бы у них возникли разногласия, конфликты.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8093" y="374457"/>
            <a:ext cx="2682815" cy="1552754"/>
          </a:xfrm>
          <a:prstGeom prst="roundRect">
            <a:avLst/>
          </a:prstGeom>
          <a:solidFill>
            <a:srgbClr val="26C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ШАГ№1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38" y="2146434"/>
            <a:ext cx="4004110" cy="446612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выстраивание взаимодействия с классными руководителями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Picture 8" descr="Похожее изображение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4387" y="190563"/>
            <a:ext cx="2849381" cy="144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7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2039" y="323708"/>
            <a:ext cx="2375465" cy="1552754"/>
          </a:xfrm>
          <a:prstGeom prst="roundRect">
            <a:avLst/>
          </a:prstGeom>
          <a:solidFill>
            <a:srgbClr val="26C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ШАГ№2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2826" y="172326"/>
            <a:ext cx="7122694" cy="1855518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выстраивание взаимодействия Школьной и Классной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службы </a:t>
            </a:r>
            <a:r>
              <a:rPr lang="ru-RU" sz="3600" b="1" dirty="0"/>
              <a:t>примирения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36" y="2862724"/>
            <a:ext cx="3647974" cy="2735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00" y="2162719"/>
            <a:ext cx="3025833" cy="403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" y="2310473"/>
            <a:ext cx="2880361" cy="3840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2039" y="6333423"/>
            <a:ext cx="9586104" cy="102027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ТРАНСЛЯЦИЯ ПОЗИТИВНОГО ОПЫТА РАЗРЕШЕНИЯ КОНФЛИКТОВ В СРЕДУ КЛАССНЫХ КОЛЛЕКТИВОВ;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79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8" y="114371"/>
            <a:ext cx="7576813" cy="935445"/>
          </a:xfr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/>
              </a:rPr>
              <a:t>Основные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6600" b="1" dirty="0">
                <a:solidFill>
                  <a:srgbClr val="0070C0"/>
                </a:solidFill>
                <a:latin typeface="Monotype Corsiva" pitchFamily="66"/>
              </a:rPr>
              <a:t>моменты: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04" y="1799924"/>
            <a:ext cx="4831882" cy="4620127"/>
          </a:xfr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Занятия </a:t>
            </a:r>
            <a:r>
              <a:rPr lang="ru-RU" sz="2400" b="1" dirty="0">
                <a:solidFill>
                  <a:schemeClr val="tx1"/>
                </a:solidFill>
              </a:rPr>
              <a:t>проходят каждую неделю, во время больших перемен.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Для каждой недели своя тематика.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Теория + практика.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Для </a:t>
            </a:r>
            <a:r>
              <a:rPr lang="ru-RU" sz="2400" b="1" dirty="0">
                <a:solidFill>
                  <a:schemeClr val="tx1"/>
                </a:solidFill>
              </a:rPr>
              <a:t>каждого звена определены свои дни, данная информация доводится до сведения классных руководителей</a:t>
            </a:r>
            <a:r>
              <a:rPr lang="ru-RU" sz="2400" b="1" dirty="0" smtClean="0">
                <a:solidFill>
                  <a:schemeClr val="tx1"/>
                </a:solidFill>
              </a:rPr>
              <a:t>, родителей.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При подготовке необходимо учитывать возраст учащихся, содержание и подачу материала, временные рамки.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255" t="16051" r="6358" b="15094"/>
          <a:stretch/>
        </p:blipFill>
        <p:spPr>
          <a:xfrm>
            <a:off x="5148120" y="1169666"/>
            <a:ext cx="4506020" cy="2410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48119" y="3694437"/>
            <a:ext cx="4611898" cy="3553386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hangingPunc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учащихся начальной школы (1-4 классы): понедельник – вторник (9.30-9.45), вторая смена: 14.00-14.15</a:t>
            </a:r>
          </a:p>
          <a:p>
            <a:pPr hangingPunc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учащихся 5 классов: четверг-пятница 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9.30-9.45)</a:t>
            </a:r>
          </a:p>
          <a:p>
            <a:pPr hangingPunc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учащихся 6 классов: четверг-пятница (14.00 – 14.15.)</a:t>
            </a:r>
          </a:p>
          <a:p>
            <a:pPr algn="just" hangingPunct="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7, 8 классов: четверг-пятница 10.25 – 10.40) </a:t>
            </a:r>
          </a:p>
          <a:p>
            <a:pPr algn="just" hangingPunct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учащихся 9-11 классов: пятница (9.30-9.45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owerpointbase.com-87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powerpointbase.com-1073</Template>
  <TotalTime>1175</TotalTime>
  <Words>914</Words>
  <Application>Microsoft Office PowerPoint</Application>
  <PresentationFormat>Произвольный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Andale Sans UI</vt:lpstr>
      <vt:lpstr>Arial</vt:lpstr>
      <vt:lpstr>Calibri</vt:lpstr>
      <vt:lpstr>Calibri Light</vt:lpstr>
      <vt:lpstr>Monotype Corsiva</vt:lpstr>
      <vt:lpstr>Tahoma</vt:lpstr>
      <vt:lpstr>Times New Roman</vt:lpstr>
      <vt:lpstr>Trebuchet MS</vt:lpstr>
      <vt:lpstr>Wingdings</vt:lpstr>
      <vt:lpstr>powerpointbase.com-876</vt:lpstr>
      <vt:lpstr>Восстановительный  подход в школе:  взаимодействие школьной службы примирения и классных служб примирения </vt:lpstr>
      <vt:lpstr>Деятельность  Школьной службы примирения направлена на:</vt:lpstr>
      <vt:lpstr>Служба примирения –  работа целой команды </vt:lpstr>
      <vt:lpstr> К данной роли учащихся-волонтёров  необходимо подготовить: </vt:lpstr>
      <vt:lpstr>Ключевые вопросы:</vt:lpstr>
      <vt:lpstr> Маршрут развития ___________класса  (________ учебный год) </vt:lpstr>
      <vt:lpstr>Презентация PowerPoint</vt:lpstr>
      <vt:lpstr>Презентация PowerPoint</vt:lpstr>
      <vt:lpstr>Основные моменты:</vt:lpstr>
      <vt:lpstr>Презентация PowerPoint</vt:lpstr>
      <vt:lpstr> КРУГИ СООБЩЕСТВА  </vt:lpstr>
      <vt:lpstr>МАСТЕР-КЛАСС  «Я БЫ ВОЛОНТЁРОМ ШСП СТАЛ,  ПУСТЬ МЕНЯ НАУЧАТ»</vt:lpstr>
      <vt:lpstr>Презентация PowerPoint</vt:lpstr>
      <vt:lpstr>Результаты интервью  учащихся-волонтёров ШСП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«Психолого-педагогическое сопровождение метода медиации в школе»</dc:title>
  <dc:creator>Ирина Н. Андрианова</dc:creator>
  <cp:lastModifiedBy>Admin</cp:lastModifiedBy>
  <cp:revision>97</cp:revision>
  <cp:lastPrinted>2025-10-22T15:35:42Z</cp:lastPrinted>
  <dcterms:created xsi:type="dcterms:W3CDTF">2009-04-16T11:32:32Z</dcterms:created>
  <dcterms:modified xsi:type="dcterms:W3CDTF">2025-10-22T15:45:59Z</dcterms:modified>
</cp:coreProperties>
</file>