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</p:sldIdLst>
  <p:sldSz cx="12192000" cy="6858000"/>
  <p:notesSz cx="9872663" cy="6797675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4FB2"/>
    <a:srgbClr val="325ACC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160" autoAdjust="0"/>
  </p:normalViewPr>
  <p:slideViewPr>
    <p:cSldViewPr>
      <p:cViewPr>
        <p:scale>
          <a:sx n="90" d="100"/>
          <a:sy n="90" d="100"/>
        </p:scale>
        <p:origin x="-1356" y="-43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8733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592351" y="1"/>
            <a:ext cx="4278733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508499-17C3-4064-AB2C-EE2D441A86B5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70175" y="509588"/>
            <a:ext cx="4532313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86793" y="3228976"/>
            <a:ext cx="7899077" cy="30591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56364"/>
            <a:ext cx="4278733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592351" y="6456364"/>
            <a:ext cx="4278733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06FF21-03A0-4AE8-90EF-B4EFE2A44B0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0252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4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724" algn="l" defTabSz="9134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441" algn="l" defTabSz="9134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158" algn="l" defTabSz="9134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6882" algn="l" defTabSz="9134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3599" algn="l" defTabSz="9134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0320" algn="l" defTabSz="9134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7040" algn="l" defTabSz="9134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3762" algn="l" defTabSz="91344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fld id="{B7527426-B89C-44B3-AF09-948194B47630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2841250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35" y="0"/>
            <a:ext cx="12182064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171394" y="1850295"/>
            <a:ext cx="415417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1E377A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844551" y="5182584"/>
            <a:ext cx="662749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739" y="35968"/>
            <a:ext cx="10951210" cy="369332"/>
          </a:xfrm>
        </p:spPr>
        <p:txBody>
          <a:bodyPr lIns="0" tIns="0" rIns="0" bIns="0"/>
          <a:lstStyle>
            <a:lvl1pPr>
              <a:defRPr sz="2400" b="0" i="0">
                <a:solidFill>
                  <a:srgbClr val="1E377A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739" y="35968"/>
            <a:ext cx="10951210" cy="369332"/>
          </a:xfrm>
        </p:spPr>
        <p:txBody>
          <a:bodyPr lIns="0" tIns="0" rIns="0" bIns="0"/>
          <a:lstStyle>
            <a:lvl1pPr>
              <a:defRPr sz="2400" b="0" i="0">
                <a:solidFill>
                  <a:srgbClr val="1E377A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61656" y="1125849"/>
            <a:ext cx="517779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6"/>
            <a:ext cx="530352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739" y="35968"/>
            <a:ext cx="10951210" cy="369332"/>
          </a:xfrm>
        </p:spPr>
        <p:txBody>
          <a:bodyPr lIns="0" tIns="0" rIns="0" bIns="0"/>
          <a:lstStyle>
            <a:lvl1pPr>
              <a:defRPr sz="2400" b="0" i="0">
                <a:solidFill>
                  <a:srgbClr val="1E377A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2586634"/>
            <a:ext cx="9144000" cy="92333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36933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6724" indent="0" algn="ctr">
              <a:buNone/>
              <a:defRPr sz="2000"/>
            </a:lvl2pPr>
            <a:lvl3pPr marL="913441" indent="0" algn="ctr">
              <a:buNone/>
              <a:defRPr sz="1800"/>
            </a:lvl3pPr>
            <a:lvl4pPr marL="1370158" indent="0" algn="ctr">
              <a:buNone/>
              <a:defRPr sz="1600"/>
            </a:lvl4pPr>
            <a:lvl5pPr marL="1826882" indent="0" algn="ctr">
              <a:buNone/>
              <a:defRPr sz="1600"/>
            </a:lvl5pPr>
            <a:lvl6pPr marL="2283599" indent="0" algn="ctr">
              <a:buNone/>
              <a:defRPr sz="1600"/>
            </a:lvl6pPr>
            <a:lvl7pPr marL="2740320" indent="0" algn="ctr">
              <a:buNone/>
              <a:defRPr sz="1600"/>
            </a:lvl7pPr>
            <a:lvl8pPr marL="3197040" indent="0" algn="ctr">
              <a:buNone/>
              <a:defRPr sz="1600"/>
            </a:lvl8pPr>
            <a:lvl9pPr marL="3653762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9B2214-C801-4940-B9B8-BFE83D83BDEF}" type="datetimeFigureOut">
              <a:rPr lang="ru-RU" smtClean="0"/>
              <a:t>01.12.2025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E296-9BB3-4D53-B9BD-CD5D93A4AA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5489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8739" y="35968"/>
            <a:ext cx="10951210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0" i="0">
                <a:solidFill>
                  <a:srgbClr val="1E377A"/>
                </a:solidFill>
                <a:latin typeface="Arial Black"/>
                <a:cs typeface="Arial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808855" y="1264681"/>
            <a:ext cx="10574655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6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6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12/1/2025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6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7" r:id="rId6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6724">
        <a:defRPr>
          <a:latin typeface="+mn-lt"/>
          <a:ea typeface="+mn-ea"/>
          <a:cs typeface="+mn-cs"/>
        </a:defRPr>
      </a:lvl2pPr>
      <a:lvl3pPr marL="913441">
        <a:defRPr>
          <a:latin typeface="+mn-lt"/>
          <a:ea typeface="+mn-ea"/>
          <a:cs typeface="+mn-cs"/>
        </a:defRPr>
      </a:lvl3pPr>
      <a:lvl4pPr marL="1370158">
        <a:defRPr>
          <a:latin typeface="+mn-lt"/>
          <a:ea typeface="+mn-ea"/>
          <a:cs typeface="+mn-cs"/>
        </a:defRPr>
      </a:lvl4pPr>
      <a:lvl5pPr marL="1826882">
        <a:defRPr>
          <a:latin typeface="+mn-lt"/>
          <a:ea typeface="+mn-ea"/>
          <a:cs typeface="+mn-cs"/>
        </a:defRPr>
      </a:lvl5pPr>
      <a:lvl6pPr marL="2283599">
        <a:defRPr>
          <a:latin typeface="+mn-lt"/>
          <a:ea typeface="+mn-ea"/>
          <a:cs typeface="+mn-cs"/>
        </a:defRPr>
      </a:lvl6pPr>
      <a:lvl7pPr marL="2740320">
        <a:defRPr>
          <a:latin typeface="+mn-lt"/>
          <a:ea typeface="+mn-ea"/>
          <a:cs typeface="+mn-cs"/>
        </a:defRPr>
      </a:lvl7pPr>
      <a:lvl8pPr marL="3197040">
        <a:defRPr>
          <a:latin typeface="+mn-lt"/>
          <a:ea typeface="+mn-ea"/>
          <a:cs typeface="+mn-cs"/>
        </a:defRPr>
      </a:lvl8pPr>
      <a:lvl9pPr marL="3653762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6724">
        <a:defRPr>
          <a:latin typeface="+mn-lt"/>
          <a:ea typeface="+mn-ea"/>
          <a:cs typeface="+mn-cs"/>
        </a:defRPr>
      </a:lvl2pPr>
      <a:lvl3pPr marL="913441">
        <a:defRPr>
          <a:latin typeface="+mn-lt"/>
          <a:ea typeface="+mn-ea"/>
          <a:cs typeface="+mn-cs"/>
        </a:defRPr>
      </a:lvl3pPr>
      <a:lvl4pPr marL="1370158">
        <a:defRPr>
          <a:latin typeface="+mn-lt"/>
          <a:ea typeface="+mn-ea"/>
          <a:cs typeface="+mn-cs"/>
        </a:defRPr>
      </a:lvl4pPr>
      <a:lvl5pPr marL="1826882">
        <a:defRPr>
          <a:latin typeface="+mn-lt"/>
          <a:ea typeface="+mn-ea"/>
          <a:cs typeface="+mn-cs"/>
        </a:defRPr>
      </a:lvl5pPr>
      <a:lvl6pPr marL="2283599">
        <a:defRPr>
          <a:latin typeface="+mn-lt"/>
          <a:ea typeface="+mn-ea"/>
          <a:cs typeface="+mn-cs"/>
        </a:defRPr>
      </a:lvl6pPr>
      <a:lvl7pPr marL="2740320">
        <a:defRPr>
          <a:latin typeface="+mn-lt"/>
          <a:ea typeface="+mn-ea"/>
          <a:cs typeface="+mn-cs"/>
        </a:defRPr>
      </a:lvl7pPr>
      <a:lvl8pPr marL="3197040">
        <a:defRPr>
          <a:latin typeface="+mn-lt"/>
          <a:ea typeface="+mn-ea"/>
          <a:cs typeface="+mn-cs"/>
        </a:defRPr>
      </a:lvl8pPr>
      <a:lvl9pPr marL="3653762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xfrm>
            <a:off x="2362200" y="1493331"/>
            <a:ext cx="9220200" cy="1859469"/>
          </a:xfrm>
          <a:prstGeom prst="rect">
            <a:avLst/>
          </a:prstGeom>
        </p:spPr>
        <p:txBody>
          <a:bodyPr vert="horz" wrap="square" lIns="0" tIns="12686" rIns="0" bIns="0" rtlCol="0">
            <a:spAutoFit/>
          </a:bodyPr>
          <a:lstStyle/>
          <a:p>
            <a:pPr marL="12686" marR="5073" algn="ctr">
              <a:spcBef>
                <a:spcPts val="100"/>
              </a:spcBef>
            </a:pPr>
            <a:r>
              <a:rPr lang="ru-RU" sz="3000" b="1" spc="-114" dirty="0" smtClean="0">
                <a:solidFill>
                  <a:srgbClr val="0037A5"/>
                </a:solidFill>
                <a:latin typeface="Arial Black" pitchFamily="34" charset="0"/>
                <a:cs typeface="Arial" pitchFamily="34" charset="0"/>
              </a:rPr>
              <a:t>Ключевые аспекты реализации </a:t>
            </a:r>
            <a:br>
              <a:rPr lang="ru-RU" sz="3000" b="1" spc="-114" dirty="0" smtClean="0">
                <a:solidFill>
                  <a:srgbClr val="0037A5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3000" b="1" spc="-114" dirty="0" smtClean="0">
                <a:solidFill>
                  <a:srgbClr val="0037A5"/>
                </a:solidFill>
                <a:latin typeface="Arial Black" pitchFamily="34" charset="0"/>
                <a:cs typeface="Arial" pitchFamily="34" charset="0"/>
              </a:rPr>
              <a:t>Программы просвещения родителей </a:t>
            </a:r>
            <a:br>
              <a:rPr lang="ru-RU" sz="3000" b="1" spc="-114" dirty="0" smtClean="0">
                <a:solidFill>
                  <a:srgbClr val="0037A5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3000" b="1" spc="-114" dirty="0" smtClean="0">
                <a:solidFill>
                  <a:srgbClr val="0037A5"/>
                </a:solidFill>
                <a:latin typeface="Arial Black" pitchFamily="34" charset="0"/>
                <a:cs typeface="Arial" pitchFamily="34" charset="0"/>
              </a:rPr>
              <a:t>(законных представителей) </a:t>
            </a:r>
            <a:br>
              <a:rPr lang="ru-RU" sz="3000" b="1" spc="-114" dirty="0" smtClean="0">
                <a:solidFill>
                  <a:srgbClr val="0037A5"/>
                </a:solidFill>
                <a:latin typeface="Arial Black" pitchFamily="34" charset="0"/>
                <a:cs typeface="Arial" pitchFamily="34" charset="0"/>
              </a:rPr>
            </a:br>
            <a:r>
              <a:rPr lang="ru-RU" sz="3000" b="1" spc="-114" dirty="0" smtClean="0">
                <a:solidFill>
                  <a:srgbClr val="0037A5"/>
                </a:solidFill>
                <a:latin typeface="Arial Black" pitchFamily="34" charset="0"/>
                <a:cs typeface="Arial" pitchFamily="34" charset="0"/>
              </a:rPr>
              <a:t>во Владимирской области</a:t>
            </a:r>
            <a:endParaRPr lang="ru-RU" sz="3000" b="1" spc="-114" dirty="0">
              <a:solidFill>
                <a:srgbClr val="0037A5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subTitle" idx="4"/>
          </p:nvPr>
        </p:nvSpPr>
        <p:spPr>
          <a:xfrm>
            <a:off x="3505200" y="152400"/>
            <a:ext cx="5105400" cy="366753"/>
          </a:xfrm>
          <a:prstGeom prst="rect">
            <a:avLst/>
          </a:prstGeom>
        </p:spPr>
        <p:txBody>
          <a:bodyPr vert="horz" wrap="square" lIns="0" tIns="12686" rIns="0" bIns="0" rtlCol="0">
            <a:spAutoFit/>
          </a:bodyPr>
          <a:lstStyle/>
          <a:p>
            <a:pPr marL="12686" marR="5073" algn="r">
              <a:lnSpc>
                <a:spcPct val="114900"/>
              </a:lnSpc>
              <a:spcBef>
                <a:spcPts val="100"/>
              </a:spcBef>
            </a:pPr>
            <a:r>
              <a:rPr lang="ru-RU" sz="2000" dirty="0">
                <a:latin typeface="Arial Narrow" pitchFamily="34" charset="0"/>
                <a:cs typeface="Arial" pitchFamily="34" charset="0"/>
              </a:rPr>
              <a:t>Министерство образования Владимирской </a:t>
            </a:r>
            <a:r>
              <a:rPr lang="ru-RU" sz="2000" dirty="0" smtClean="0">
                <a:latin typeface="Arial Narrow" pitchFamily="34" charset="0"/>
                <a:cs typeface="Arial" pitchFamily="34" charset="0"/>
              </a:rPr>
              <a:t>области</a:t>
            </a:r>
            <a:endParaRPr lang="ru-RU" sz="2000" dirty="0">
              <a:latin typeface="Arial Narrow" pitchFamily="34" charset="0"/>
              <a:cs typeface="Arial" pitchFamily="34" charset="0"/>
            </a:endParaRPr>
          </a:p>
        </p:txBody>
      </p:sp>
      <p:pic>
        <p:nvPicPr>
          <p:cNvPr id="4" name="Picture 2" descr="https://karamelka13.dou.obrazovanie33.ru/upload/site_files/1e/F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352800"/>
            <a:ext cx="2445464" cy="328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bject 3"/>
          <p:cNvSpPr txBox="1">
            <a:spLocks/>
          </p:cNvSpPr>
          <p:nvPr/>
        </p:nvSpPr>
        <p:spPr>
          <a:xfrm>
            <a:off x="5592726" y="5791200"/>
            <a:ext cx="6324600" cy="720696"/>
          </a:xfrm>
          <a:prstGeom prst="rect">
            <a:avLst/>
          </a:prstGeom>
        </p:spPr>
        <p:txBody>
          <a:bodyPr vert="horz" wrap="square" lIns="0" tIns="12686" rIns="0" bIns="0" rtlCol="0">
            <a:spAutoFit/>
          </a:bodyPr>
          <a:lstStyle>
            <a:lvl1pPr marL="0">
              <a:defRPr b="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6724">
              <a:defRPr>
                <a:latin typeface="+mn-lt"/>
                <a:ea typeface="+mn-ea"/>
                <a:cs typeface="+mn-cs"/>
              </a:defRPr>
            </a:lvl2pPr>
            <a:lvl3pPr marL="913441">
              <a:defRPr>
                <a:latin typeface="+mn-lt"/>
                <a:ea typeface="+mn-ea"/>
                <a:cs typeface="+mn-cs"/>
              </a:defRPr>
            </a:lvl3pPr>
            <a:lvl4pPr marL="1370158">
              <a:defRPr>
                <a:latin typeface="+mn-lt"/>
                <a:ea typeface="+mn-ea"/>
                <a:cs typeface="+mn-cs"/>
              </a:defRPr>
            </a:lvl4pPr>
            <a:lvl5pPr marL="1826882">
              <a:defRPr>
                <a:latin typeface="+mn-lt"/>
                <a:ea typeface="+mn-ea"/>
                <a:cs typeface="+mn-cs"/>
              </a:defRPr>
            </a:lvl5pPr>
            <a:lvl6pPr marL="2283599">
              <a:defRPr>
                <a:latin typeface="+mn-lt"/>
                <a:ea typeface="+mn-ea"/>
                <a:cs typeface="+mn-cs"/>
              </a:defRPr>
            </a:lvl6pPr>
            <a:lvl7pPr marL="2740320">
              <a:defRPr>
                <a:latin typeface="+mn-lt"/>
                <a:ea typeface="+mn-ea"/>
                <a:cs typeface="+mn-cs"/>
              </a:defRPr>
            </a:lvl7pPr>
            <a:lvl8pPr marL="3197040">
              <a:defRPr>
                <a:latin typeface="+mn-lt"/>
                <a:ea typeface="+mn-ea"/>
                <a:cs typeface="+mn-cs"/>
              </a:defRPr>
            </a:lvl8pPr>
            <a:lvl9pPr marL="3653762">
              <a:defRPr>
                <a:latin typeface="+mn-lt"/>
                <a:ea typeface="+mn-ea"/>
                <a:cs typeface="+mn-cs"/>
              </a:defRPr>
            </a:lvl9pPr>
          </a:lstStyle>
          <a:p>
            <a:pPr marL="12686" marR="5073" algn="r">
              <a:lnSpc>
                <a:spcPct val="114900"/>
              </a:lnSpc>
              <a:spcBef>
                <a:spcPts val="100"/>
              </a:spcBef>
            </a:pPr>
            <a:r>
              <a:rPr lang="ru-RU" sz="2000" dirty="0" smtClean="0">
                <a:latin typeface="Arial Narrow" pitchFamily="34" charset="0"/>
                <a:cs typeface="Arial" pitchFamily="34" charset="0"/>
              </a:rPr>
              <a:t>Шмелева Ольга Александровна, главный специалист-эксперт Министерства образования Владимирской области</a:t>
            </a:r>
            <a:endParaRPr lang="ru-RU" sz="2000" dirty="0">
              <a:latin typeface="Arial Narrow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8119D91-A01F-C4EB-53B3-08B39EC4A0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00" y="76200"/>
            <a:ext cx="992144" cy="9024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96400" y="5987711"/>
            <a:ext cx="24208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МБДОУ № 90 г. Муром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21" t="14392" r="10114" b="8615"/>
          <a:stretch/>
        </p:blipFill>
        <p:spPr bwMode="auto">
          <a:xfrm>
            <a:off x="304800" y="228600"/>
            <a:ext cx="10112132" cy="5638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50899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8119D91-A01F-C4EB-53B3-08B39EC4A0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00" y="228600"/>
            <a:ext cx="992144" cy="9024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96400" y="5987711"/>
            <a:ext cx="25539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МБДОУ № 20 г. Вязники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05" t="14988" r="25036" b="9253"/>
          <a:stretch/>
        </p:blipFill>
        <p:spPr bwMode="auto">
          <a:xfrm>
            <a:off x="685799" y="436207"/>
            <a:ext cx="8610601" cy="57460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7320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8119D91-A01F-C4EB-53B3-08B39EC4A0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00" y="228600"/>
            <a:ext cx="992144" cy="9024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296400" y="5987711"/>
            <a:ext cx="245772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МБДОУ № 3 г. </a:t>
            </a:r>
            <a:r>
              <a:rPr lang="ru-RU" sz="2000" dirty="0" err="1" smtClean="0">
                <a:latin typeface="Arial Narrow" pitchFamily="34" charset="0"/>
              </a:rPr>
              <a:t>Курлово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00" t="15116" r="10533" b="11032"/>
          <a:stretch/>
        </p:blipFill>
        <p:spPr bwMode="auto">
          <a:xfrm>
            <a:off x="152400" y="398433"/>
            <a:ext cx="10441140" cy="57626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45775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8119D91-A01F-C4EB-53B3-08B39EC4A0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00" y="228600"/>
            <a:ext cx="992144" cy="9024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458200" y="6021189"/>
            <a:ext cx="35333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МБДОУ № 11 Ковровского района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5" t="14783" r="13310" b="9044"/>
          <a:stretch/>
        </p:blipFill>
        <p:spPr bwMode="auto">
          <a:xfrm>
            <a:off x="569180" y="419786"/>
            <a:ext cx="9655690" cy="5486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7555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51392" y="182563"/>
            <a:ext cx="9143999" cy="923330"/>
          </a:xfrm>
          <a:prstGeom prst="rect">
            <a:avLst/>
          </a:prstGeom>
        </p:spPr>
        <p:txBody>
          <a:bodyPr lIns="91342" tIns="45671" rIns="91342" bIns="45671">
            <a:spAutoFit/>
          </a:bodyPr>
          <a:lstStyle/>
          <a:p>
            <a:pPr algn="ctr">
              <a:defRPr/>
            </a:pPr>
            <a:r>
              <a:rPr lang="ru-RU" sz="5400" b="1" dirty="0">
                <a:ln>
                  <a:solidFill>
                    <a:schemeClr val="bg1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SemiBold Condensed" pitchFamily="34" charset="0"/>
                <a:cs typeface="+mn-cs"/>
              </a:rPr>
              <a:t>        </a:t>
            </a:r>
            <a:r>
              <a:rPr lang="ru-RU" sz="3200" b="1" dirty="0">
                <a:ln>
                  <a:solidFill>
                    <a:schemeClr val="bg1"/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+mn-cs"/>
              </a:rPr>
              <a:t> </a:t>
            </a:r>
          </a:p>
        </p:txBody>
      </p:sp>
      <p:cxnSp>
        <p:nvCxnSpPr>
          <p:cNvPr id="2" name="Прямая соединительная линия 1">
            <a:extLst/>
          </p:cNvPr>
          <p:cNvCxnSpPr>
            <a:cxnSpLocks/>
          </p:cNvCxnSpPr>
          <p:nvPr/>
        </p:nvCxnSpPr>
        <p:spPr>
          <a:xfrm>
            <a:off x="251526" y="838200"/>
            <a:ext cx="2714389" cy="0"/>
          </a:xfrm>
          <a:prstGeom prst="line">
            <a:avLst/>
          </a:prstGeom>
          <a:ln w="38100">
            <a:solidFill>
              <a:srgbClr val="1E377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3048000" y="2551837"/>
            <a:ext cx="6096000" cy="415504"/>
          </a:xfrm>
          <a:prstGeom prst="rect">
            <a:avLst/>
          </a:prstGeom>
        </p:spPr>
        <p:txBody>
          <a:bodyPr lIns="91342" tIns="45671" rIns="91342" bIns="45671">
            <a:spAutoFit/>
          </a:bodyPr>
          <a:lstStyle/>
          <a:p>
            <a:pPr indent="449111" algn="just">
              <a:lnSpc>
                <a:spcPct val="150000"/>
              </a:lnSpc>
            </a:pPr>
            <a:endParaRPr lang="ru-RU" sz="1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5313" y="76200"/>
            <a:ext cx="10515606" cy="707787"/>
          </a:xfrm>
          <a:prstGeom prst="rect">
            <a:avLst/>
          </a:prstGeom>
        </p:spPr>
        <p:txBody>
          <a:bodyPr wrap="square" lIns="91342" tIns="45671" rIns="91342" bIns="45671">
            <a:spAutoFit/>
          </a:bodyPr>
          <a:lstStyle/>
          <a:p>
            <a:pPr>
              <a:defRPr/>
            </a:pPr>
            <a:r>
              <a:rPr lang="ru-RU" sz="2000" b="1" dirty="0" smtClean="0">
                <a:solidFill>
                  <a:srgbClr val="1E377B"/>
                </a:solidFill>
                <a:latin typeface="Arial Black" pitchFamily="34" charset="0"/>
              </a:rPr>
              <a:t>Просвещение родителей в дошкольных образовательных организациях области</a:t>
            </a:r>
            <a:endParaRPr lang="ru-RU" sz="2000" b="1" dirty="0">
              <a:solidFill>
                <a:srgbClr val="1E377B"/>
              </a:solidFill>
              <a:latin typeface="Arial Black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 bwMode="auto">
          <a:xfrm>
            <a:off x="240893" y="946971"/>
            <a:ext cx="10645074" cy="646232"/>
          </a:xfrm>
          <a:prstGeom prst="rect">
            <a:avLst/>
          </a:prstGeom>
          <a:solidFill>
            <a:srgbClr val="2139A4"/>
          </a:solidFill>
          <a:ln w="25400" cap="flat" cmpd="sng" algn="ctr">
            <a:noFill/>
            <a:prstDash val="solid"/>
          </a:ln>
          <a:effectLst/>
        </p:spPr>
        <p:txBody>
          <a:bodyPr wrap="square" lIns="91342" tIns="45671" rIns="91342" bIns="45671">
            <a:spAutoFit/>
          </a:bodyPr>
          <a:lstStyle/>
          <a:p>
            <a:pPr algn="ctr" defTabSz="913441">
              <a:defRPr/>
            </a:pPr>
            <a:r>
              <a:rPr lang="ru-RU" b="1" dirty="0" smtClean="0">
                <a:solidFill>
                  <a:sysClr val="window" lastClr="FFFFFF"/>
                </a:solidFill>
                <a:latin typeface="Arial Narrow"/>
                <a:cs typeface="Times New Roman"/>
              </a:rPr>
              <a:t>Участие в поэтапном </a:t>
            </a:r>
            <a:r>
              <a:rPr lang="ru-RU" b="1" dirty="0">
                <a:solidFill>
                  <a:sysClr val="window" lastClr="FFFFFF"/>
                </a:solidFill>
                <a:latin typeface="Arial Narrow"/>
                <a:cs typeface="Times New Roman"/>
              </a:rPr>
              <a:t>внедрении </a:t>
            </a:r>
            <a:r>
              <a:rPr lang="ru-RU" b="1" dirty="0" smtClean="0">
                <a:solidFill>
                  <a:sysClr val="window" lastClr="FFFFFF"/>
                </a:solidFill>
                <a:latin typeface="Arial Narrow"/>
                <a:cs typeface="Times New Roman"/>
              </a:rPr>
              <a:t>«Программы </a:t>
            </a:r>
            <a:r>
              <a:rPr lang="ru-RU" b="1" dirty="0">
                <a:solidFill>
                  <a:sysClr val="window" lastClr="FFFFFF"/>
                </a:solidFill>
                <a:latin typeface="Arial Narrow"/>
                <a:cs typeface="Times New Roman"/>
              </a:rPr>
              <a:t>просвещения родителей (законных представителей) детей дошкольного возраста, посещающих дошкольные образовательные </a:t>
            </a:r>
            <a:r>
              <a:rPr lang="ru-RU" b="1" dirty="0" smtClean="0">
                <a:solidFill>
                  <a:sysClr val="window" lastClr="FFFFFF"/>
                </a:solidFill>
                <a:latin typeface="Arial Narrow"/>
                <a:cs typeface="Times New Roman"/>
              </a:rPr>
              <a:t>организации»</a:t>
            </a:r>
            <a:endParaRPr dirty="0">
              <a:latin typeface="Calibri"/>
              <a:cs typeface="Arial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="" xmlns:a16="http://schemas.microsoft.com/office/drawing/2014/main" id="{28119D91-A01F-C4EB-53B3-08B39EC4A0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00" y="76200"/>
            <a:ext cx="992144" cy="90242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572693" y="2325597"/>
            <a:ext cx="5484079" cy="2831445"/>
          </a:xfrm>
          <a:prstGeom prst="rect">
            <a:avLst/>
          </a:prstGeom>
        </p:spPr>
        <p:txBody>
          <a:bodyPr wrap="square" lIns="91342" tIns="45671" rIns="91342" bIns="45671">
            <a:spAutoFit/>
          </a:bodyPr>
          <a:lstStyle/>
          <a:p>
            <a:pPr marL="342900" indent="-342900">
              <a:buAutoNum type="arabicPeriod"/>
              <a:defRPr/>
            </a:pPr>
            <a:r>
              <a:rPr lang="ru-RU" b="1" dirty="0" smtClean="0">
                <a:solidFill>
                  <a:srgbClr val="1E377B"/>
                </a:solidFill>
                <a:latin typeface="Arial Narrow" pitchFamily="34" charset="0"/>
              </a:rPr>
              <a:t>Школа ответственного </a:t>
            </a:r>
            <a:r>
              <a:rPr lang="ru-RU" b="1" dirty="0" err="1" smtClean="0">
                <a:solidFill>
                  <a:srgbClr val="1E377B"/>
                </a:solidFill>
                <a:latin typeface="Arial Narrow" pitchFamily="34" charset="0"/>
              </a:rPr>
              <a:t>родительства</a:t>
            </a:r>
            <a:endParaRPr lang="ru-RU" b="1" dirty="0" smtClean="0">
              <a:solidFill>
                <a:srgbClr val="1E377B"/>
              </a:solidFill>
              <a:latin typeface="Arial Narrow" pitchFamily="34" charset="0"/>
            </a:endParaRPr>
          </a:p>
          <a:p>
            <a:pPr marL="342900" indent="-342900">
              <a:buAutoNum type="arabicPeriod"/>
              <a:defRPr/>
            </a:pPr>
            <a:r>
              <a:rPr lang="ru-RU" b="1" dirty="0" smtClean="0">
                <a:solidFill>
                  <a:srgbClr val="1E377B"/>
                </a:solidFill>
                <a:latin typeface="Arial Narrow" pitchFamily="34" charset="0"/>
              </a:rPr>
              <a:t>Родительский час </a:t>
            </a:r>
            <a:r>
              <a:rPr lang="ru-RU" sz="1600" dirty="0" smtClean="0">
                <a:solidFill>
                  <a:srgbClr val="1E377B"/>
                </a:solidFill>
                <a:latin typeface="Arial Narrow" pitchFamily="34" charset="0"/>
              </a:rPr>
              <a:t>(Безопасность детей на улице и дома)</a:t>
            </a:r>
            <a:endParaRPr lang="ru-RU" dirty="0" smtClean="0">
              <a:solidFill>
                <a:srgbClr val="1E377B"/>
              </a:solidFill>
              <a:latin typeface="Arial Narrow" pitchFamily="34" charset="0"/>
            </a:endParaRPr>
          </a:p>
          <a:p>
            <a:pPr marL="342900" indent="-342900">
              <a:buAutoNum type="arabicPeriod"/>
              <a:defRPr/>
            </a:pPr>
            <a:r>
              <a:rPr lang="ru-RU" b="1" dirty="0" smtClean="0">
                <a:solidFill>
                  <a:srgbClr val="1E377B"/>
                </a:solidFill>
                <a:latin typeface="Arial Narrow" pitchFamily="34" charset="0"/>
              </a:rPr>
              <a:t>Рубрика «Полезные советы» </a:t>
            </a:r>
            <a:r>
              <a:rPr lang="ru-RU" sz="1600" dirty="0" smtClean="0">
                <a:solidFill>
                  <a:srgbClr val="1E377B"/>
                </a:solidFill>
                <a:latin typeface="Arial Narrow" pitchFamily="34" charset="0"/>
              </a:rPr>
              <a:t>(Гендерное воспитание..)</a:t>
            </a:r>
          </a:p>
          <a:p>
            <a:pPr marL="342900" indent="-342900">
              <a:buAutoNum type="arabicPeriod"/>
              <a:defRPr/>
            </a:pPr>
            <a:r>
              <a:rPr lang="ru-RU" b="1" dirty="0" smtClean="0">
                <a:solidFill>
                  <a:srgbClr val="1E377B"/>
                </a:solidFill>
                <a:latin typeface="Arial Narrow" pitchFamily="34" charset="0"/>
              </a:rPr>
              <a:t>Памятки для родителей </a:t>
            </a:r>
            <a:r>
              <a:rPr lang="ru-RU" sz="1600" dirty="0" smtClean="0">
                <a:solidFill>
                  <a:srgbClr val="1E377B"/>
                </a:solidFill>
                <a:latin typeface="Arial Narrow" pitchFamily="34" charset="0"/>
              </a:rPr>
              <a:t>(Как воспитать из мальчика мужчину..)</a:t>
            </a:r>
          </a:p>
          <a:p>
            <a:pPr marL="342900" indent="-342900">
              <a:buAutoNum type="arabicPeriod"/>
              <a:defRPr/>
            </a:pPr>
            <a:r>
              <a:rPr lang="ru-RU" b="1" dirty="0" smtClean="0">
                <a:solidFill>
                  <a:srgbClr val="1E377B"/>
                </a:solidFill>
                <a:latin typeface="Arial Narrow" pitchFamily="34" charset="0"/>
              </a:rPr>
              <a:t>Детский журнал </a:t>
            </a:r>
            <a:r>
              <a:rPr lang="ru-RU" sz="1600" dirty="0" smtClean="0">
                <a:solidFill>
                  <a:srgbClr val="1E377B"/>
                </a:solidFill>
                <a:latin typeface="Arial Narrow" pitchFamily="34" charset="0"/>
              </a:rPr>
              <a:t>(«Лучики Добра: добро в письмах..)</a:t>
            </a:r>
          </a:p>
          <a:p>
            <a:pPr marL="342900" indent="-342900">
              <a:buAutoNum type="arabicPeriod"/>
              <a:defRPr/>
            </a:pPr>
            <a:r>
              <a:rPr lang="ru-RU" b="1" dirty="0" smtClean="0">
                <a:solidFill>
                  <a:srgbClr val="1E377B"/>
                </a:solidFill>
                <a:latin typeface="Arial Narrow" pitchFamily="34" charset="0"/>
              </a:rPr>
              <a:t>Мастер-классы </a:t>
            </a:r>
            <a:r>
              <a:rPr lang="ru-RU" sz="1600" dirty="0" smtClean="0">
                <a:solidFill>
                  <a:srgbClr val="1E377B"/>
                </a:solidFill>
                <a:latin typeface="Arial Narrow" pitchFamily="34" charset="0"/>
              </a:rPr>
              <a:t>(Учимся дружить, семейные традиции…)</a:t>
            </a:r>
          </a:p>
          <a:p>
            <a:pPr marL="342900" indent="-342900">
              <a:buAutoNum type="arabicPeriod"/>
              <a:defRPr/>
            </a:pPr>
            <a:r>
              <a:rPr lang="ru-RU" b="1" dirty="0" smtClean="0">
                <a:solidFill>
                  <a:srgbClr val="1E377B"/>
                </a:solidFill>
                <a:latin typeface="Arial Narrow" pitchFamily="34" charset="0"/>
              </a:rPr>
              <a:t>Полезные советы специалистов </a:t>
            </a:r>
            <a:r>
              <a:rPr lang="ru-RU" sz="1600" dirty="0" smtClean="0">
                <a:solidFill>
                  <a:srgbClr val="1E377B"/>
                </a:solidFill>
                <a:latin typeface="Arial Narrow" pitchFamily="34" charset="0"/>
              </a:rPr>
              <a:t>(музыкальная сказка, речевая пятница…)</a:t>
            </a:r>
          </a:p>
          <a:p>
            <a:pPr marL="342900" indent="-342900">
              <a:buAutoNum type="arabicPeriod"/>
              <a:defRPr/>
            </a:pPr>
            <a:r>
              <a:rPr lang="ru-RU" b="1" dirty="0" smtClean="0">
                <a:solidFill>
                  <a:srgbClr val="1E377B"/>
                </a:solidFill>
                <a:latin typeface="Arial Narrow" pitchFamily="34" charset="0"/>
              </a:rPr>
              <a:t>Цикл видео консультаций </a:t>
            </a:r>
            <a:endParaRPr lang="ru-RU" sz="2000" b="1" dirty="0">
              <a:solidFill>
                <a:srgbClr val="1E377B"/>
              </a:solidFill>
              <a:latin typeface="Arial Narrow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230261" y="1765617"/>
            <a:ext cx="6225474" cy="111996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1" rIns="91342" bIns="45671" rtlCol="0" anchor="ctr"/>
          <a:lstStyle/>
          <a:p>
            <a:pPr algn="just">
              <a:defRPr/>
            </a:pPr>
            <a:r>
              <a:rPr lang="ru-RU" sz="1600" b="1" dirty="0">
                <a:solidFill>
                  <a:sysClr val="windowText" lastClr="000000"/>
                </a:solidFill>
                <a:latin typeface="Arial Narrow"/>
                <a:cs typeface="Times New Roman"/>
              </a:rPr>
              <a:t>Цель - </a:t>
            </a:r>
            <a:r>
              <a:rPr lang="ru-RU" sz="1600" dirty="0" smtClean="0">
                <a:solidFill>
                  <a:sysClr val="windowText" lastClr="000000"/>
                </a:solidFill>
                <a:latin typeface="Arial Narrow"/>
                <a:cs typeface="Times New Roman"/>
              </a:rPr>
              <a:t>обеспечение поддержки </a:t>
            </a:r>
            <a:r>
              <a:rPr lang="ru-RU" sz="1600" dirty="0">
                <a:solidFill>
                  <a:sysClr val="windowText" lastClr="000000"/>
                </a:solidFill>
                <a:latin typeface="Arial Narrow"/>
                <a:cs typeface="Times New Roman"/>
              </a:rPr>
              <a:t>семьи в вопросах образования, охраны и укрепления здоровья </a:t>
            </a:r>
            <a:r>
              <a:rPr lang="ru-RU" sz="1600" dirty="0" smtClean="0">
                <a:solidFill>
                  <a:sysClr val="windowText" lastClr="000000"/>
                </a:solidFill>
                <a:latin typeface="Arial Narrow"/>
                <a:cs typeface="Times New Roman"/>
              </a:rPr>
              <a:t> каждого </a:t>
            </a:r>
            <a:r>
              <a:rPr lang="ru-RU" sz="1600" dirty="0">
                <a:solidFill>
                  <a:sysClr val="windowText" lastClr="000000"/>
                </a:solidFill>
                <a:latin typeface="Arial Narrow"/>
                <a:cs typeface="Times New Roman"/>
              </a:rPr>
              <a:t>ребенка; обеспечение единства подходов к воспитанию и обучению </a:t>
            </a:r>
            <a:r>
              <a:rPr lang="ru-RU" sz="1600" dirty="0" smtClean="0">
                <a:solidFill>
                  <a:sysClr val="windowText" lastClr="000000"/>
                </a:solidFill>
                <a:latin typeface="Arial Narrow"/>
                <a:cs typeface="Times New Roman"/>
              </a:rPr>
              <a:t>детей </a:t>
            </a:r>
            <a:r>
              <a:rPr lang="ru-RU" sz="1600" dirty="0">
                <a:solidFill>
                  <a:sysClr val="windowText" lastClr="000000"/>
                </a:solidFill>
                <a:latin typeface="Arial Narrow"/>
                <a:cs typeface="Times New Roman"/>
              </a:rPr>
              <a:t>в условиях детского сада и семьи; повышение воспитательного </a:t>
            </a:r>
            <a:r>
              <a:rPr lang="ru-RU" sz="1600" dirty="0" smtClean="0">
                <a:solidFill>
                  <a:sysClr val="windowText" lastClr="000000"/>
                </a:solidFill>
                <a:latin typeface="Arial Narrow"/>
                <a:cs typeface="Times New Roman"/>
              </a:rPr>
              <a:t>потенциала </a:t>
            </a:r>
            <a:r>
              <a:rPr lang="ru-RU" sz="1600" dirty="0">
                <a:solidFill>
                  <a:sysClr val="windowText" lastClr="000000"/>
                </a:solidFill>
                <a:latin typeface="Arial Narrow"/>
                <a:cs typeface="Times New Roman"/>
              </a:rPr>
              <a:t>семьи</a:t>
            </a:r>
            <a:r>
              <a:rPr lang="ru-RU" sz="1600" dirty="0" smtClean="0">
                <a:solidFill>
                  <a:sysClr val="windowText" lastClr="000000"/>
                </a:solidFill>
                <a:latin typeface="Arial Narrow"/>
                <a:cs typeface="Times New Roman"/>
              </a:rPr>
              <a:t>.</a:t>
            </a:r>
            <a:endParaRPr lang="ru-RU" sz="1600" dirty="0">
              <a:solidFill>
                <a:sysClr val="windowText" lastClr="000000"/>
              </a:solidFill>
              <a:latin typeface="Arial Narrow"/>
              <a:cs typeface="Times New Roman"/>
            </a:endParaRPr>
          </a:p>
        </p:txBody>
      </p:sp>
      <p:sp>
        <p:nvSpPr>
          <p:cNvPr id="22" name="Прямоугольник 21"/>
          <p:cNvSpPr/>
          <p:nvPr/>
        </p:nvSpPr>
        <p:spPr bwMode="auto">
          <a:xfrm>
            <a:off x="425191" y="3049584"/>
            <a:ext cx="2589139" cy="138346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76200" dist="12700" dir="2700000" sx="96000" sy="96000" kx="-800400" algn="bl" rotWithShape="0">
              <a:prstClr val="black">
                <a:alpha val="5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1" rIns="91342" bIns="45671" rtlCol="0" anchor="ctr"/>
          <a:lstStyle/>
          <a:p>
            <a:pPr algn="ctr">
              <a:defRPr/>
            </a:pPr>
            <a:r>
              <a:rPr lang="ru-RU" sz="1600" b="1" dirty="0" smtClean="0">
                <a:solidFill>
                  <a:sysClr val="windowText" lastClr="000000"/>
                </a:solidFill>
                <a:latin typeface="Arial Narrow"/>
                <a:cs typeface="Times New Roman"/>
              </a:rPr>
              <a:t>2024/2025 - 19 детских садов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ysClr val="windowText" lastClr="000000"/>
                </a:solidFill>
                <a:latin typeface="Arial Narrow"/>
                <a:cs typeface="Times New Roman"/>
              </a:rPr>
              <a:t>2025/2026 – 50%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ysClr val="windowText" lastClr="000000"/>
                </a:solidFill>
                <a:latin typeface="Arial Narrow"/>
                <a:cs typeface="Times New Roman"/>
              </a:rPr>
              <a:t>2026/2027 – 75%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ysClr val="windowText" lastClr="000000"/>
                </a:solidFill>
                <a:latin typeface="Arial Narrow"/>
                <a:cs typeface="Times New Roman"/>
              </a:rPr>
              <a:t>2027/2028 – 100%</a:t>
            </a:r>
            <a:endParaRPr sz="3600" dirty="0"/>
          </a:p>
        </p:txBody>
      </p:sp>
      <p:sp>
        <p:nvSpPr>
          <p:cNvPr id="24" name="Прямоугольник 23"/>
          <p:cNvSpPr/>
          <p:nvPr/>
        </p:nvSpPr>
        <p:spPr bwMode="auto">
          <a:xfrm>
            <a:off x="7543800" y="1691801"/>
            <a:ext cx="3503539" cy="5599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42" tIns="45671" rIns="91342" bIns="45671" rtlCol="0" anchor="ctr"/>
          <a:lstStyle/>
          <a:p>
            <a:pPr algn="just">
              <a:defRPr/>
            </a:pPr>
            <a:r>
              <a:rPr lang="ru-RU" b="1" dirty="0" smtClean="0">
                <a:solidFill>
                  <a:sysClr val="windowText" lastClr="000000"/>
                </a:solidFill>
                <a:latin typeface="Arial Narrow"/>
                <a:cs typeface="Times New Roman"/>
              </a:rPr>
              <a:t>Формы просвещения родителей</a:t>
            </a:r>
            <a:endParaRPr lang="ru-RU" dirty="0">
              <a:solidFill>
                <a:sysClr val="windowText" lastClr="000000"/>
              </a:solidFill>
              <a:latin typeface="Arial Narrow"/>
              <a:cs typeface="Times New Roman"/>
            </a:endParaRPr>
          </a:p>
        </p:txBody>
      </p:sp>
      <p:pic>
        <p:nvPicPr>
          <p:cNvPr id="1029" name="Picture 5" descr="https://t77158w.dou.obrazovanie33.ru/%D0%9F%D1%80%D0%B8%D0%BD%D1%86%D1%8B%D0%BF%D1%8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9269" y="5367186"/>
            <a:ext cx="1752600" cy="123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44" t="12270" r="28393" b="3875"/>
          <a:stretch/>
        </p:blipFill>
        <p:spPr bwMode="auto">
          <a:xfrm>
            <a:off x="6705600" y="5279870"/>
            <a:ext cx="1266661" cy="1480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 descr="C:\Users\shmeleva\Desktop\ДОО 90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11306" y="5247972"/>
            <a:ext cx="1477438" cy="147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Picture background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70"/>
          <a:stretch/>
        </p:blipFill>
        <p:spPr bwMode="auto">
          <a:xfrm>
            <a:off x="3650165" y="3031863"/>
            <a:ext cx="2371174" cy="165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Picture backgroun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4851657"/>
            <a:ext cx="1704219" cy="1873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42" y="4608653"/>
            <a:ext cx="2817812" cy="2113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458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39" y="35968"/>
            <a:ext cx="9141461" cy="369332"/>
          </a:xfrm>
        </p:spPr>
        <p:txBody>
          <a:bodyPr/>
          <a:lstStyle/>
          <a:p>
            <a:pPr algn="ctr"/>
            <a:r>
              <a:rPr lang="ru-RU" dirty="0" smtClean="0"/>
              <a:t>Сайты дошкольных образовательных организаций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02" t="13403" r="14628" b="8751"/>
          <a:stretch/>
        </p:blipFill>
        <p:spPr bwMode="auto">
          <a:xfrm>
            <a:off x="381000" y="685800"/>
            <a:ext cx="9780733" cy="57279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28119D91-A01F-C4EB-53B3-08B39EC4A0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00" y="76200"/>
            <a:ext cx="992144" cy="90242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839200" y="5791200"/>
            <a:ext cx="28761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МБДОУ г. Владимира № 13</a:t>
            </a:r>
            <a:endParaRPr lang="ru-RU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450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277169"/>
            <a:ext cx="11125199" cy="64633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8119D91-A01F-C4EB-53B3-08B39EC4A0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00" y="76200"/>
            <a:ext cx="992144" cy="90242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012636" y="5991255"/>
            <a:ext cx="28761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МБДОУ г. Владимира № 24</a:t>
            </a:r>
            <a:endParaRPr lang="ru-RU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772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914400"/>
            <a:ext cx="12496034" cy="55998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8119D91-A01F-C4EB-53B3-08B39EC4A0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00" y="76200"/>
            <a:ext cx="992144" cy="9024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871098" y="6114104"/>
            <a:ext cx="28761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МБДОУ г. Владимира № 66</a:t>
            </a:r>
            <a:endParaRPr lang="ru-RU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8378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6" t="6029" r="1686" b="3635"/>
          <a:stretch/>
        </p:blipFill>
        <p:spPr bwMode="auto">
          <a:xfrm>
            <a:off x="264172" y="381000"/>
            <a:ext cx="10763032" cy="5715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067800" y="6191310"/>
            <a:ext cx="287610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МБДОУ г. Владимира № 84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8119D91-A01F-C4EB-53B3-08B39EC4A0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89512" y="234586"/>
            <a:ext cx="992144" cy="90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59616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4" t="14581" r="33002" b="9296"/>
          <a:stretch/>
        </p:blipFill>
        <p:spPr bwMode="auto">
          <a:xfrm>
            <a:off x="403327" y="381000"/>
            <a:ext cx="9192557" cy="60879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458200" y="6012170"/>
            <a:ext cx="35686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МБДОУ № 38 г. Гусь-Хрустальный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8119D91-A01F-C4EB-53B3-08B39EC4A0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9386" y="236358"/>
            <a:ext cx="992144" cy="90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1740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96400" y="5987711"/>
            <a:ext cx="24593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МБДОУ № 36 г. Ковров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4" t="13881" r="4604" b="8917"/>
          <a:stretch/>
        </p:blipFill>
        <p:spPr bwMode="auto">
          <a:xfrm>
            <a:off x="152400" y="212460"/>
            <a:ext cx="10963308" cy="59877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28119D91-A01F-C4EB-53B3-08B39EC4A0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0" y="304800"/>
            <a:ext cx="992144" cy="90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4106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28119D91-A01F-C4EB-53B3-08B39EC4A0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00" y="76200"/>
            <a:ext cx="992144" cy="902427"/>
          </a:xfrm>
          <a:prstGeom prst="rect">
            <a:avLst/>
          </a:prstGeom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0" t="14683" r="27320" b="9044"/>
          <a:stretch/>
        </p:blipFill>
        <p:spPr bwMode="auto">
          <a:xfrm>
            <a:off x="533400" y="308662"/>
            <a:ext cx="8610600" cy="60791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296400" y="5987711"/>
            <a:ext cx="24208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Arial Narrow" pitchFamily="34" charset="0"/>
              </a:rPr>
              <a:t>МБДОУ № 32 г. Муром</a:t>
            </a:r>
            <a:endParaRPr lang="ru-RU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2895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3030</TotalTime>
  <Words>235</Words>
  <Application>Microsoft Office PowerPoint</Application>
  <PresentationFormat>Произвольный</PresentationFormat>
  <Paragraphs>33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Ключевые аспекты реализации  Программы просвещения родителей  (законных представителей)  во Владимирской области</vt:lpstr>
      <vt:lpstr>Презентация PowerPoint</vt:lpstr>
      <vt:lpstr>Сайты дошкольных образовательных организаций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СОЦИАЛЬНОГО СИРОТСТВА</dc:title>
  <dc:creator>Наталья Владимировна Склокина</dc:creator>
  <cp:lastModifiedBy>Ольга Александровна Шмелева</cp:lastModifiedBy>
  <cp:revision>223</cp:revision>
  <cp:lastPrinted>2025-02-24T15:44:32Z</cp:lastPrinted>
  <dcterms:created xsi:type="dcterms:W3CDTF">2024-12-18T11:39:20Z</dcterms:created>
  <dcterms:modified xsi:type="dcterms:W3CDTF">2025-12-01T12:40:54Z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2024-12-18T00:00:00Z</vt:filetime>
  </property>
  <property fmtid="{D5CDD505-2E9C-101B-9397-08002B2CF9AE}" pid="3" name="Creator">
    <vt:lpwstr>Р7-Офис/7.2.2.36</vt:lpwstr>
  </property>
  <property fmtid="{D5CDD505-2E9C-101B-9397-08002B2CF9AE}" pid="4" name="LastSaved">
    <vt:filetime>2024-12-18T00:00:00Z</vt:filetime>
  </property>
  <property fmtid="{D5CDD505-2E9C-101B-9397-08002B2CF9AE}" pid="5" name="Producer">
    <vt:lpwstr>Р7-Офис/7.2.2.36</vt:lpwstr>
  </property>
</Properties>
</file>