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58" r:id="rId2"/>
    <p:sldId id="264" r:id="rId3"/>
    <p:sldId id="276" r:id="rId4"/>
    <p:sldId id="270" r:id="rId5"/>
    <p:sldId id="294" r:id="rId6"/>
    <p:sldId id="293" r:id="rId7"/>
    <p:sldId id="295" r:id="rId8"/>
    <p:sldId id="299" r:id="rId9"/>
    <p:sldId id="296" r:id="rId10"/>
    <p:sldId id="300" r:id="rId11"/>
    <p:sldId id="298" r:id="rId12"/>
    <p:sldId id="297" r:id="rId13"/>
    <p:sldId id="30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8037" autoAdjust="0"/>
  </p:normalViewPr>
  <p:slideViewPr>
    <p:cSldViewPr>
      <p:cViewPr>
        <p:scale>
          <a:sx n="100" d="100"/>
          <a:sy n="100" d="100"/>
        </p:scale>
        <p:origin x="-110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6CB60-F63E-4D6D-9008-6F628F3A863F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7517C-6263-4B7A-8135-E17DB90206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080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8000"/>
            <a:chOff x="0" y="0"/>
            <a:chExt cx="5759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910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381" y="2280"/>
              <a:ext cx="5369" cy="48"/>
              <a:chOff x="381" y="2280"/>
              <a:chExt cx="5369" cy="48"/>
            </a:xfrm>
          </p:grpSpPr>
          <p:sp>
            <p:nvSpPr>
              <p:cNvPr id="8" name="Line 5"/>
              <p:cNvSpPr>
                <a:spLocks noChangeShapeType="1"/>
              </p:cNvSpPr>
              <p:nvPr/>
            </p:nvSpPr>
            <p:spPr bwMode="auto">
              <a:xfrm>
                <a:off x="381" y="2328"/>
                <a:ext cx="5369" cy="0"/>
              </a:xfrm>
              <a:prstGeom prst="line">
                <a:avLst/>
              </a:prstGeom>
              <a:noFill/>
              <a:ln w="25400" cap="sq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>
                <a:off x="381" y="2280"/>
                <a:ext cx="5369" cy="0"/>
              </a:xfrm>
              <a:prstGeom prst="line">
                <a:avLst/>
              </a:prstGeom>
              <a:noFill/>
              <a:ln w="76200" cap="sq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</p:grp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84" y="960"/>
              <a:ext cx="5375" cy="38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sp>
        <p:nvSpPr>
          <p:cNvPr id="134152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4153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C71EC6-210F-42DE-9C53-41977AD35B3D}" type="datetimeFigureOut">
              <a:rPr lang="ru-RU" smtClean="0"/>
              <a:pPr/>
              <a:t>08.09.2022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974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08.09.2022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51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34188" y="266700"/>
            <a:ext cx="2081212" cy="59055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0550" y="266700"/>
            <a:ext cx="6091238" cy="59055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08.09.2022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85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08.09.2022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70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08.09.2022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163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1790700"/>
            <a:ext cx="381000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5400" y="1790700"/>
            <a:ext cx="381000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08.09.2022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45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08.09.2022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398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08.09.2022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05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08.09.2022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28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08.09.2022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827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08.09.2022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5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0" y="0"/>
            <a:ext cx="1444625" cy="6858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2400" i="0">
              <a:latin typeface="Arial" pitchFamily="34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620713" y="1447800"/>
            <a:ext cx="8523287" cy="76200"/>
            <a:chOff x="381" y="888"/>
            <a:chExt cx="5369" cy="48"/>
          </a:xfrm>
        </p:grpSpPr>
        <p:sp>
          <p:nvSpPr>
            <p:cNvPr id="133124" name="Line 4"/>
            <p:cNvSpPr>
              <a:spLocks noChangeShapeType="1"/>
            </p:cNvSpPr>
            <p:nvPr/>
          </p:nvSpPr>
          <p:spPr bwMode="auto">
            <a:xfrm>
              <a:off x="381" y="936"/>
              <a:ext cx="5369" cy="0"/>
            </a:xfrm>
            <a:prstGeom prst="line">
              <a:avLst/>
            </a:prstGeom>
            <a:noFill/>
            <a:ln w="25400" cap="sq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33125" name="Line 5"/>
            <p:cNvSpPr>
              <a:spLocks noChangeShapeType="1"/>
            </p:cNvSpPr>
            <p:nvPr/>
          </p:nvSpPr>
          <p:spPr bwMode="auto">
            <a:xfrm>
              <a:off x="381" y="888"/>
              <a:ext cx="5369" cy="0"/>
            </a:xfrm>
            <a:prstGeom prst="line">
              <a:avLst/>
            </a:prstGeom>
            <a:noFill/>
            <a:ln w="76200" cap="sq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sp>
        <p:nvSpPr>
          <p:cNvPr id="13312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266700"/>
            <a:ext cx="83248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790700"/>
            <a:ext cx="77724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312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 i="0" smtClean="0">
                <a:latin typeface="Arial" pitchFamily="34" charset="0"/>
              </a:defRPr>
            </a:lvl1pPr>
          </a:lstStyle>
          <a:p>
            <a:endParaRPr lang="ru-RU"/>
          </a:p>
        </p:txBody>
      </p:sp>
      <p:sp>
        <p:nvSpPr>
          <p:cNvPr id="13312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 i="0" smtClean="0">
                <a:latin typeface="Arial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313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 i="0" smtClean="0">
                <a:latin typeface="Arial" pitchFamily="34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08.09.2022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v"/>
        <a:defRPr sz="3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32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3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3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3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3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3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1" y="344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882308"/>
            <a:ext cx="777686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Arial Narrow" pitchFamily="34" charset="0"/>
                <a:ea typeface="Cambria Math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Формирование патриотизма через коллективно-творческие дела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(Модуль «Ключевые общешкольные дела»)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4149080"/>
            <a:ext cx="699844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«Патриотизм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благороднейшее из чувств. Это даже не чувство – это важнейшая сторона и личной, и общественной культуры духа, когда человек и весь народ как бы поднимаются над самими собой, ставят себе сверхличные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цели»</a:t>
            </a:r>
          </a:p>
          <a:p>
            <a:pPr algn="just"/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ru-RU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Д.С.Лихачев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74" y="285728"/>
            <a:ext cx="2849436" cy="1916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44" y="357166"/>
            <a:ext cx="6143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Муниципальное бюджетное образовательное</a:t>
            </a:r>
          </a:p>
          <a:p>
            <a:pPr algn="ctr"/>
            <a:r>
              <a:rPr lang="ru-RU" b="1" dirty="0">
                <a:solidFill>
                  <a:schemeClr val="tx1">
                    <a:lumMod val="50000"/>
                  </a:schemeClr>
                </a:solidFill>
              </a:rPr>
              <a:t>у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чреждение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«Средняя общеобразовательная школа №15» города  Мурома Владимирской области</a:t>
            </a:r>
            <a:endParaRPr lang="ru-RU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21459"/>
            <a:ext cx="6863680" cy="52602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Ребячьи инициативы!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034" y="693218"/>
            <a:ext cx="3777668" cy="25197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790" y="3758327"/>
            <a:ext cx="4511218" cy="3008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0335" y="4437112"/>
            <a:ext cx="3265065" cy="21771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17755" y="710216"/>
            <a:ext cx="2975248" cy="19838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17052" y="2179991"/>
            <a:ext cx="3098348" cy="206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6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2060848"/>
            <a:ext cx="2988643" cy="3053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5" y="124829"/>
            <a:ext cx="3884419" cy="25840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27230"/>
            <a:ext cx="3721937" cy="26625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124829"/>
            <a:ext cx="3600400" cy="25245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1196" y="4365104"/>
            <a:ext cx="3436842" cy="229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83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699" y="4344712"/>
            <a:ext cx="3426301" cy="232958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931" y="15423"/>
            <a:ext cx="3296480" cy="2304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2" y="4553339"/>
            <a:ext cx="3257305" cy="2276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330" y="51754"/>
            <a:ext cx="3357046" cy="24264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696" y="2300734"/>
            <a:ext cx="4240313" cy="289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63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84783"/>
            <a:ext cx="7920880" cy="5284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32535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 – это счастливец за Отечество, к которому принадлежу, страну, в которой живу, язык, на котором говорю, люди, за которых радею и частью которых являюсь!»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384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9585" y="13062"/>
            <a:ext cx="7616911" cy="1615738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«….</a:t>
            </a:r>
            <a:r>
              <a:rPr lang="ru-RU" sz="24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 является основой фундамента нашей страны. И от того, насколько много в нашей стране будет патриотов, зависит будущее России» </a:t>
            </a:r>
            <a:r>
              <a:rPr lang="ru-RU" sz="24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Путин, сентябрь 2012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700808"/>
            <a:ext cx="7416824" cy="4752528"/>
          </a:xfrm>
          <a:ln>
            <a:noFill/>
          </a:ln>
        </p:spPr>
        <p:txBody>
          <a:bodyPr/>
          <a:lstStyle/>
          <a:p>
            <a:pPr marL="0" indent="0" algn="r">
              <a:buNone/>
            </a:pPr>
            <a:endParaRPr lang="ru-RU" sz="24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400" b="1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«….патриотизм – естественное чувство, такое же как самоуважение и достоинство человека, любовь к своим близким»</a:t>
            </a:r>
          </a:p>
          <a:p>
            <a:pPr marL="0" indent="0" algn="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Этнопсихологический словарь,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В.Г.Крысько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«…насыщение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сознания с молодых ногтей историей, исторической памятью - правильно, аккуратно, фольклорно - должно быть с яслей, с детского сада, с первого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класса»</a:t>
            </a:r>
          </a:p>
          <a:p>
            <a:pPr marL="0" indent="0" algn="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Н.С. Михалков</a:t>
            </a:r>
            <a:endParaRPr lang="ru-RU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75" y="1484784"/>
            <a:ext cx="14401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фла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9189"/>
            <a:ext cx="1445202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Кремль 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5" y="4653136"/>
            <a:ext cx="1465777" cy="22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5" y="3284984"/>
            <a:ext cx="146149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4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548680"/>
            <a:ext cx="7511752" cy="4543400"/>
          </a:xfrm>
        </p:spPr>
        <p:txBody>
          <a:bodyPr/>
          <a:lstStyle/>
          <a:p>
            <a:pPr lvl="0" algn="just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Самопожертвование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жертвование своими личными интересами ради других.</a:t>
            </a:r>
          </a:p>
          <a:p>
            <a:pPr algn="just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Бескорыстие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отсутствие заботы о личной выгоде.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долга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долг – обязанность.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гражданская позиция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стремление направить свои способности на благо других людей, на благо своей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Родины.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02963" y="2146410"/>
            <a:ext cx="228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4039830"/>
            <a:ext cx="2809813" cy="280981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7664" y="0"/>
            <a:ext cx="7367736" cy="548680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качества Патриота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6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88641"/>
            <a:ext cx="9577064" cy="1368151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            </a:t>
            </a:r>
            <a:r>
              <a:rPr lang="ru-RU" sz="4800" b="1" dirty="0" smtClean="0">
                <a:solidFill>
                  <a:srgbClr val="FFC000"/>
                </a:solidFill>
              </a:rPr>
              <a:t/>
            </a:r>
            <a:br>
              <a:rPr lang="ru-RU" sz="4800" b="1" dirty="0" smtClean="0">
                <a:solidFill>
                  <a:srgbClr val="FFC000"/>
                </a:solidFill>
              </a:rPr>
            </a:br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628800"/>
            <a:ext cx="7344816" cy="3816424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 bwMode="auto">
          <a:xfrm>
            <a:off x="5128579" y="3106580"/>
            <a:ext cx="484632" cy="99981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 bwMode="auto">
          <a:xfrm>
            <a:off x="3508646" y="3263135"/>
            <a:ext cx="484632" cy="226317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 bwMode="auto">
          <a:xfrm>
            <a:off x="2061432" y="2919593"/>
            <a:ext cx="484632" cy="132530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 bwMode="auto">
          <a:xfrm>
            <a:off x="6488370" y="3311981"/>
            <a:ext cx="484632" cy="190800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8986" y="4217139"/>
            <a:ext cx="20301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г</a:t>
            </a:r>
            <a:r>
              <a:rPr lang="ru-RU" b="1" dirty="0" smtClean="0">
                <a:solidFill>
                  <a:srgbClr val="7030A0"/>
                </a:solidFill>
              </a:rPr>
              <a:t>ордость </a:t>
            </a:r>
            <a:r>
              <a:rPr lang="ru-RU" b="1" dirty="0">
                <a:solidFill>
                  <a:srgbClr val="7030A0"/>
                </a:solidFill>
              </a:rPr>
              <a:t>за </a:t>
            </a:r>
            <a:r>
              <a:rPr lang="ru-RU" b="1" dirty="0" smtClean="0">
                <a:solidFill>
                  <a:srgbClr val="7030A0"/>
                </a:solidFill>
              </a:rPr>
              <a:t>прошлое </a:t>
            </a:r>
            <a:r>
              <a:rPr lang="ru-RU" b="1" dirty="0">
                <a:solidFill>
                  <a:srgbClr val="7030A0"/>
                </a:solidFill>
              </a:rPr>
              <a:t>и </a:t>
            </a:r>
            <a:r>
              <a:rPr lang="ru-RU" b="1" dirty="0" smtClean="0">
                <a:solidFill>
                  <a:srgbClr val="7030A0"/>
                </a:solidFill>
              </a:rPr>
              <a:t>настоящее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с</a:t>
            </a:r>
            <a:r>
              <a:rPr lang="ru-RU" b="1" dirty="0" smtClean="0">
                <a:solidFill>
                  <a:srgbClr val="7030A0"/>
                </a:solidFill>
              </a:rPr>
              <a:t>воей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Родины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 bwMode="auto">
          <a:xfrm>
            <a:off x="7806410" y="3100270"/>
            <a:ext cx="484632" cy="80390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3884" y="4001086"/>
            <a:ext cx="1899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л</a:t>
            </a:r>
            <a:r>
              <a:rPr lang="ru-RU" b="1" dirty="0" smtClean="0">
                <a:solidFill>
                  <a:srgbClr val="7030A0"/>
                </a:solidFill>
              </a:rPr>
              <a:t>юбовь к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с</a:t>
            </a:r>
            <a:r>
              <a:rPr lang="ru-RU" b="1" dirty="0" smtClean="0">
                <a:solidFill>
                  <a:srgbClr val="7030A0"/>
                </a:solidFill>
              </a:rPr>
              <a:t>емье во всех ее поколениях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1600318"/>
            <a:ext cx="7668344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u="sng" dirty="0" smtClean="0">
                <a:solidFill>
                  <a:schemeClr val="accent5">
                    <a:lumMod val="50000"/>
                  </a:schemeClr>
                </a:solidFill>
              </a:rPr>
              <a:t>Содержание патриотизма: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патриотическое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сознание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патриотические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чувства</a:t>
            </a: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атриотические убеждения, толерантность </a:t>
            </a: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атриотическое поведение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144" y="5252228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п</a:t>
            </a:r>
            <a:r>
              <a:rPr lang="ru-RU" b="1" dirty="0" smtClean="0">
                <a:solidFill>
                  <a:srgbClr val="7030A0"/>
                </a:solidFill>
              </a:rPr>
              <a:t>реданность своему Отечеству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3002" y="3926797"/>
            <a:ext cx="21514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п</a:t>
            </a:r>
            <a:r>
              <a:rPr lang="ru-RU" b="1" dirty="0" smtClean="0">
                <a:solidFill>
                  <a:srgbClr val="7030A0"/>
                </a:solidFill>
              </a:rPr>
              <a:t>ривязанность к языку, традициям, обычаям</a:t>
            </a:r>
            <a:endParaRPr lang="ru-RU" b="1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96420" y="5641139"/>
            <a:ext cx="2088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7030A0"/>
                </a:solidFill>
              </a:rPr>
              <a:t>ж</a:t>
            </a:r>
            <a:r>
              <a:rPr lang="ru-RU" b="1" dirty="0" smtClean="0">
                <a:solidFill>
                  <a:srgbClr val="7030A0"/>
                </a:solidFill>
              </a:rPr>
              <a:t>елание</a:t>
            </a:r>
          </a:p>
          <a:p>
            <a:pPr lvl="0" algn="ctr"/>
            <a:r>
              <a:rPr lang="ru-RU" b="1" dirty="0" smtClean="0">
                <a:solidFill>
                  <a:srgbClr val="7030A0"/>
                </a:solidFill>
              </a:rPr>
              <a:t>защищать </a:t>
            </a:r>
            <a:r>
              <a:rPr lang="ru-RU" b="1" dirty="0">
                <a:solidFill>
                  <a:srgbClr val="7030A0"/>
                </a:solidFill>
              </a:rPr>
              <a:t>свое Отечество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5655" y="36719"/>
            <a:ext cx="7668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 – сложное явление общественного сознания, связанное с любовью к Родине, Отечеству, своему народу, которое проявляется в виде социальных чувств, нравственных и политических принципов жизни и деятельности людей.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7" y="-42290"/>
            <a:ext cx="1444877" cy="14814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04" y="1439744"/>
            <a:ext cx="1438781" cy="17984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335"/>
            <a:ext cx="1463167" cy="22069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073" y="3243986"/>
            <a:ext cx="1457070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6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6700"/>
            <a:ext cx="8136904" cy="858044"/>
          </a:xfrm>
        </p:spPr>
        <p:txBody>
          <a:bodyPr/>
          <a:lstStyle/>
          <a:p>
            <a:r>
              <a:rPr lang="ru-RU" b="1" dirty="0">
                <a:solidFill>
                  <a:srgbClr val="FFC000"/>
                </a:solidFill>
              </a:rPr>
              <a:t>Россия – </a:t>
            </a:r>
            <a:r>
              <a:rPr lang="ru-RU" b="1" dirty="0" smtClean="0">
                <a:solidFill>
                  <a:srgbClr val="FFC000"/>
                </a:solidFill>
              </a:rPr>
              <a:t>колыбель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ru-RU" b="1" dirty="0" smtClean="0">
                <a:solidFill>
                  <a:srgbClr val="FFC000"/>
                </a:solidFill>
              </a:rPr>
              <a:t>патриотов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4" name="Picture 63" descr="Изображение 02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692779"/>
            <a:ext cx="1440161" cy="260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минин и пожарск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00102"/>
            <a:ext cx="3600400" cy="211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1793_conten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3110" y="1735630"/>
            <a:ext cx="1923386" cy="211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kutuzo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47641"/>
            <a:ext cx="1800200" cy="264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приложения\Фото патриот приложение 2\жуков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0848" y="4083256"/>
            <a:ext cx="1800200" cy="264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3500000" algn="br" rotWithShape="0">
              <a:srgbClr val="000000">
                <a:alpha val="39999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1" y="4047642"/>
            <a:ext cx="1763241" cy="264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3" y="3815506"/>
            <a:ext cx="16561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FF00"/>
                </a:solidFill>
              </a:rPr>
              <a:t>А.Невский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3284984"/>
            <a:ext cx="395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К. Минин и </a:t>
            </a:r>
            <a:r>
              <a:rPr lang="ru-RU" b="1" dirty="0" err="1" smtClean="0">
                <a:solidFill>
                  <a:srgbClr val="FFFF00"/>
                </a:solidFill>
              </a:rPr>
              <a:t>Д.Пожарский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80312" y="3108157"/>
            <a:ext cx="150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Петр Первый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9138" y="6133946"/>
            <a:ext cx="256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FF00"/>
                </a:solidFill>
              </a:rPr>
              <a:t>Н.И.Вавилов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1879" y="6133946"/>
            <a:ext cx="158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FF00"/>
                </a:solidFill>
              </a:rPr>
              <a:t>М.И.Кутузов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94241" y="6133946"/>
            <a:ext cx="159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FF00"/>
                </a:solidFill>
              </a:rPr>
              <a:t>Г.К.Жуков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4341882"/>
            <a:ext cx="1440160" cy="235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19673" y="6133946"/>
            <a:ext cx="165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FF00"/>
                </a:solidFill>
              </a:rPr>
              <a:t>А..Суворов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8" name="Picture 11" descr="186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61" y="5408567"/>
            <a:ext cx="1460471" cy="147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Documents and Settings\All Users\Documents\My Pictures\Сталинградская битва\1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" y="0"/>
            <a:ext cx="1443434" cy="118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Рисунок9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60" y="1187265"/>
            <a:ext cx="1460474" cy="217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227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61" y="3367096"/>
            <a:ext cx="1460477" cy="210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61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6700"/>
            <a:ext cx="7151712" cy="100206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особенности российского </a:t>
            </a:r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патриотизма</a:t>
            </a:r>
            <a:r>
              <a:rPr lang="ru-RU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1844824"/>
            <a:ext cx="7151712" cy="4608512"/>
          </a:xfrm>
          <a:solidFill>
            <a:srgbClr val="FFC000"/>
          </a:solidFill>
        </p:spPr>
        <p:txBody>
          <a:bodyPr/>
          <a:lstStyle/>
          <a:p>
            <a:r>
              <a:rPr lang="ru-RU" sz="2000" b="1" i="1" dirty="0">
                <a:solidFill>
                  <a:schemeClr val="accent6">
                    <a:lumMod val="10000"/>
                  </a:schemeClr>
                </a:solidFill>
              </a:rPr>
              <a:t>Особая любовь русских людей к родной земле.</a:t>
            </a:r>
            <a:r>
              <a:rPr lang="ru-RU" sz="2000" b="1" dirty="0">
                <a:solidFill>
                  <a:schemeClr val="accent6">
                    <a:lumMod val="10000"/>
                  </a:schemeClr>
                </a:solidFill>
              </a:rPr>
              <a:t> </a:t>
            </a:r>
            <a:endParaRPr lang="ru-RU" sz="2000" b="1" dirty="0" smtClean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10000"/>
                  </a:schemeClr>
                </a:solidFill>
              </a:rPr>
              <a:t>Общинность. </a:t>
            </a:r>
            <a:endParaRPr lang="ru-RU" sz="2000" b="1" i="1" dirty="0" smtClean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10000"/>
                  </a:schemeClr>
                </a:solidFill>
              </a:rPr>
              <a:t>Свободолюбие, готовность к сознательному самопожертвованию ради свободы Отечества.</a:t>
            </a:r>
            <a:r>
              <a:rPr lang="ru-RU" sz="2000" b="1" dirty="0">
                <a:solidFill>
                  <a:schemeClr val="accent6">
                    <a:lumMod val="10000"/>
                  </a:schemeClr>
                </a:solidFill>
              </a:rPr>
              <a:t> </a:t>
            </a:r>
            <a:endParaRPr lang="ru-RU" sz="2000" b="1" dirty="0" smtClean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10000"/>
                  </a:schemeClr>
                </a:solidFill>
              </a:rPr>
              <a:t>Жизненная стойкость и мужество. </a:t>
            </a:r>
            <a:endParaRPr lang="ru-RU" sz="2000" b="1" i="1" dirty="0" smtClean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10000"/>
                  </a:schemeClr>
                </a:solidFill>
              </a:rPr>
              <a:t>Особое понимание воинского героизма</a:t>
            </a:r>
            <a:r>
              <a:rPr lang="ru-RU" sz="2000" b="1" i="1" dirty="0" smtClean="0">
                <a:solidFill>
                  <a:schemeClr val="accent6">
                    <a:lumMod val="10000"/>
                  </a:schemeClr>
                </a:solidFill>
              </a:rPr>
              <a:t>.</a:t>
            </a:r>
          </a:p>
          <a:p>
            <a:r>
              <a:rPr lang="ru-RU" sz="2000" b="1" i="1" dirty="0">
                <a:solidFill>
                  <a:schemeClr val="accent6">
                    <a:lumMod val="10000"/>
                  </a:schemeClr>
                </a:solidFill>
              </a:rPr>
              <a:t> Державность. </a:t>
            </a:r>
            <a:endParaRPr lang="ru-RU" sz="2000" b="1" i="1" dirty="0" smtClean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accent6">
                    <a:lumMod val="10000"/>
                  </a:schemeClr>
                </a:solidFill>
              </a:rPr>
              <a:t>Интернациональность.</a:t>
            </a:r>
          </a:p>
          <a:p>
            <a:r>
              <a:rPr lang="ru-RU" sz="2000" b="1" i="1" dirty="0">
                <a:solidFill>
                  <a:schemeClr val="accent6">
                    <a:lumMod val="10000"/>
                  </a:schemeClr>
                </a:solidFill>
              </a:rPr>
              <a:t>Действенность проявления патриотических чувств.</a:t>
            </a:r>
            <a:r>
              <a:rPr lang="ru-RU" sz="2000" b="1" dirty="0">
                <a:solidFill>
                  <a:schemeClr val="accent6">
                    <a:lumMod val="10000"/>
                  </a:schemeClr>
                </a:solidFill>
              </a:rPr>
              <a:t> </a:t>
            </a:r>
            <a:endParaRPr lang="ru-RU" sz="2000" b="1" dirty="0" smtClean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10000"/>
                  </a:schemeClr>
                </a:solidFill>
              </a:rPr>
              <a:t> Высокая гуманистическая направленность русской патриотической идеи, приверженность православию. </a:t>
            </a:r>
            <a:endParaRPr lang="ru-RU" sz="20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4" name="Picture 4" descr="Памятник Илье Муромц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1138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r="25107" b="22099"/>
          <a:stretch>
            <a:fillRect/>
          </a:stretch>
        </p:blipFill>
        <p:spPr bwMode="auto">
          <a:xfrm>
            <a:off x="0" y="2441542"/>
            <a:ext cx="1462088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1726"/>
          <p:cNvPicPr>
            <a:picLocks noGrp="1"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713" y="4387196"/>
            <a:ext cx="2703513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37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50" y="240575"/>
            <a:ext cx="8950002" cy="1104900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Коммунарские сборы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61742"/>
            <a:ext cx="4383508" cy="26444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718" y="4167193"/>
            <a:ext cx="3799370" cy="25354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551" y="1687056"/>
            <a:ext cx="3736968" cy="23088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636" y="4278755"/>
            <a:ext cx="3672408" cy="266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46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50" y="240574"/>
            <a:ext cx="8324850" cy="1104900"/>
          </a:xfrm>
        </p:spPr>
        <p:txBody>
          <a:bodyPr/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Фотокалейдоскоп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коллективно-творческих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601701"/>
            <a:ext cx="3634351" cy="2591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601701"/>
            <a:ext cx="3653832" cy="26098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798" y="4247160"/>
            <a:ext cx="7662531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59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3467" y="1143320"/>
            <a:ext cx="2607515" cy="31415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5" y="-39190"/>
            <a:ext cx="3534310" cy="24600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199" y="34807"/>
            <a:ext cx="3526802" cy="25300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084" y="3909529"/>
            <a:ext cx="4032824" cy="26690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44" y="3913788"/>
            <a:ext cx="3759098" cy="239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084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">
      <a:dk1>
        <a:srgbClr val="000099"/>
      </a:dk1>
      <a:lt1>
        <a:srgbClr val="FFFFFF"/>
      </a:lt1>
      <a:dk2>
        <a:srgbClr val="FFFFFF"/>
      </a:dk2>
      <a:lt2>
        <a:srgbClr val="0033CC"/>
      </a:lt2>
      <a:accent1>
        <a:srgbClr val="CC0000"/>
      </a:accent1>
      <a:accent2>
        <a:srgbClr val="FFFFFF"/>
      </a:accent2>
      <a:accent3>
        <a:srgbClr val="FFFFFF"/>
      </a:accent3>
      <a:accent4>
        <a:srgbClr val="000082"/>
      </a:accent4>
      <a:accent5>
        <a:srgbClr val="E2AAAA"/>
      </a:accent5>
      <a:accent6>
        <a:srgbClr val="E7E7E7"/>
      </a:accent6>
      <a:hlink>
        <a:srgbClr val="FFFFFF"/>
      </a:hlink>
      <a:folHlink>
        <a:srgbClr val="FF0000"/>
      </a:folHlink>
    </a:clrScheme>
    <a:fontScheme name="Project Post-Mortem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roject Post-Mortem 1">
        <a:dk1>
          <a:srgbClr val="003366"/>
        </a:dk1>
        <a:lt1>
          <a:srgbClr val="FFFFFF"/>
        </a:lt1>
        <a:dk2>
          <a:srgbClr val="008080"/>
        </a:dk2>
        <a:lt2>
          <a:srgbClr val="FFCC66"/>
        </a:lt2>
        <a:accent1>
          <a:srgbClr val="3366CC"/>
        </a:accent1>
        <a:accent2>
          <a:srgbClr val="0099CC"/>
        </a:accent2>
        <a:accent3>
          <a:srgbClr val="AAC0C0"/>
        </a:accent3>
        <a:accent4>
          <a:srgbClr val="DADADA"/>
        </a:accent4>
        <a:accent5>
          <a:srgbClr val="ADB8E2"/>
        </a:accent5>
        <a:accent6>
          <a:srgbClr val="008AB9"/>
        </a:accent6>
        <a:hlink>
          <a:srgbClr val="99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-Mortem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-Mortem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-Mortem 4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-Mortem 5">
        <a:dk1>
          <a:srgbClr val="100000"/>
        </a:dk1>
        <a:lt1>
          <a:srgbClr val="FFFFFF"/>
        </a:lt1>
        <a:dk2>
          <a:srgbClr val="800000"/>
        </a:dk2>
        <a:lt2>
          <a:srgbClr val="FFCC66"/>
        </a:lt2>
        <a:accent1>
          <a:srgbClr val="003366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AAADB8"/>
        </a:accent5>
        <a:accent6>
          <a:srgbClr val="8A5C2D"/>
        </a:accent6>
        <a:hlink>
          <a:srgbClr val="336699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-Mortem 6">
        <a:dk1>
          <a:srgbClr val="666633"/>
        </a:dk1>
        <a:lt1>
          <a:srgbClr val="FFFFFF"/>
        </a:lt1>
        <a:dk2>
          <a:srgbClr val="CC9900"/>
        </a:dk2>
        <a:lt2>
          <a:srgbClr val="DDDDDD"/>
        </a:lt2>
        <a:accent1>
          <a:srgbClr val="CC6600"/>
        </a:accent1>
        <a:accent2>
          <a:srgbClr val="996633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-Mortem 7">
        <a:dk1>
          <a:srgbClr val="0033CC"/>
        </a:dk1>
        <a:lt1>
          <a:srgbClr val="FFFFFF"/>
        </a:lt1>
        <a:dk2>
          <a:srgbClr val="CC9900"/>
        </a:dk2>
        <a:lt2>
          <a:srgbClr val="DDDDDD"/>
        </a:lt2>
        <a:accent1>
          <a:srgbClr val="CC6600"/>
        </a:accent1>
        <a:accent2>
          <a:srgbClr val="996633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-Mortem 8">
        <a:dk1>
          <a:srgbClr val="0033CC"/>
        </a:dk1>
        <a:lt1>
          <a:srgbClr val="FFFFFF"/>
        </a:lt1>
        <a:dk2>
          <a:srgbClr val="CC9900"/>
        </a:dk2>
        <a:lt2>
          <a:srgbClr val="DDDDDD"/>
        </a:lt2>
        <a:accent1>
          <a:srgbClr val="FF3300"/>
        </a:accent1>
        <a:accent2>
          <a:srgbClr val="996633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-Mortem 9">
        <a:dk1>
          <a:srgbClr val="000099"/>
        </a:dk1>
        <a:lt1>
          <a:srgbClr val="CC9900"/>
        </a:lt1>
        <a:dk2>
          <a:srgbClr val="DDDDDD"/>
        </a:dk2>
        <a:lt2>
          <a:srgbClr val="0033CC"/>
        </a:lt2>
        <a:accent1>
          <a:srgbClr val="FF3300"/>
        </a:accent1>
        <a:accent2>
          <a:srgbClr val="996633"/>
        </a:accent2>
        <a:accent3>
          <a:srgbClr val="E2CAAA"/>
        </a:accent3>
        <a:accent4>
          <a:srgbClr val="000082"/>
        </a:accent4>
        <a:accent5>
          <a:srgbClr val="FFAD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-Mortem 10">
        <a:dk1>
          <a:srgbClr val="000099"/>
        </a:dk1>
        <a:lt1>
          <a:srgbClr val="FFFFFF"/>
        </a:lt1>
        <a:dk2>
          <a:srgbClr val="DDDDDD"/>
        </a:dk2>
        <a:lt2>
          <a:srgbClr val="0033CC"/>
        </a:lt2>
        <a:accent1>
          <a:srgbClr val="FF3300"/>
        </a:accent1>
        <a:accent2>
          <a:srgbClr val="996633"/>
        </a:accent2>
        <a:accent3>
          <a:srgbClr val="FFFFFF"/>
        </a:accent3>
        <a:accent4>
          <a:srgbClr val="000082"/>
        </a:accent4>
        <a:accent5>
          <a:srgbClr val="FFAD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-Mortem 11">
        <a:dk1>
          <a:srgbClr val="000099"/>
        </a:dk1>
        <a:lt1>
          <a:srgbClr val="FFFFFF"/>
        </a:lt1>
        <a:dk2>
          <a:srgbClr val="DDDDDD"/>
        </a:dk2>
        <a:lt2>
          <a:srgbClr val="0033CC"/>
        </a:lt2>
        <a:accent1>
          <a:srgbClr val="FF3300"/>
        </a:accent1>
        <a:accent2>
          <a:srgbClr val="FFFFFF"/>
        </a:accent2>
        <a:accent3>
          <a:srgbClr val="FFFFFF"/>
        </a:accent3>
        <a:accent4>
          <a:srgbClr val="000082"/>
        </a:accent4>
        <a:accent5>
          <a:srgbClr val="FFADAA"/>
        </a:accent5>
        <a:accent6>
          <a:srgbClr val="E7E7E7"/>
        </a:accent6>
        <a:hlink>
          <a:srgbClr val="663300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-Mortem 12">
        <a:dk1>
          <a:srgbClr val="000099"/>
        </a:dk1>
        <a:lt1>
          <a:srgbClr val="FFFFFF"/>
        </a:lt1>
        <a:dk2>
          <a:srgbClr val="FFFFFF"/>
        </a:dk2>
        <a:lt2>
          <a:srgbClr val="0033CC"/>
        </a:lt2>
        <a:accent1>
          <a:srgbClr val="FF3300"/>
        </a:accent1>
        <a:accent2>
          <a:srgbClr val="FFFFFF"/>
        </a:accent2>
        <a:accent3>
          <a:srgbClr val="FFFFFF"/>
        </a:accent3>
        <a:accent4>
          <a:srgbClr val="000082"/>
        </a:accent4>
        <a:accent5>
          <a:srgbClr val="FFADAA"/>
        </a:accent5>
        <a:accent6>
          <a:srgbClr val="E7E7E7"/>
        </a:accent6>
        <a:hlink>
          <a:srgbClr val="663300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-Mortem 13">
        <a:dk1>
          <a:srgbClr val="000099"/>
        </a:dk1>
        <a:lt1>
          <a:srgbClr val="FFFFFF"/>
        </a:lt1>
        <a:dk2>
          <a:srgbClr val="FFFFFF"/>
        </a:dk2>
        <a:lt2>
          <a:srgbClr val="0033CC"/>
        </a:lt2>
        <a:accent1>
          <a:srgbClr val="FF3300"/>
        </a:accent1>
        <a:accent2>
          <a:srgbClr val="FFFFFF"/>
        </a:accent2>
        <a:accent3>
          <a:srgbClr val="FFFFFF"/>
        </a:accent3>
        <a:accent4>
          <a:srgbClr val="000082"/>
        </a:accent4>
        <a:accent5>
          <a:srgbClr val="FFADAA"/>
        </a:accent5>
        <a:accent6>
          <a:srgbClr val="E7E7E7"/>
        </a:accent6>
        <a:hlink>
          <a:srgbClr val="FFFFFF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-Mortem 14">
        <a:dk1>
          <a:srgbClr val="003399"/>
        </a:dk1>
        <a:lt1>
          <a:srgbClr val="FFFFFF"/>
        </a:lt1>
        <a:dk2>
          <a:srgbClr val="FFFFFF"/>
        </a:dk2>
        <a:lt2>
          <a:srgbClr val="0033CC"/>
        </a:lt2>
        <a:accent1>
          <a:srgbClr val="FF3300"/>
        </a:accent1>
        <a:accent2>
          <a:srgbClr val="FFFFFF"/>
        </a:accent2>
        <a:accent3>
          <a:srgbClr val="FFFFFF"/>
        </a:accent3>
        <a:accent4>
          <a:srgbClr val="002A82"/>
        </a:accent4>
        <a:accent5>
          <a:srgbClr val="FFADAA"/>
        </a:accent5>
        <a:accent6>
          <a:srgbClr val="E7E7E7"/>
        </a:accent6>
        <a:hlink>
          <a:srgbClr val="FFFFFF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-Mortem 15">
        <a:dk1>
          <a:srgbClr val="000099"/>
        </a:dk1>
        <a:lt1>
          <a:srgbClr val="FFFFFF"/>
        </a:lt1>
        <a:dk2>
          <a:srgbClr val="FFFFFF"/>
        </a:dk2>
        <a:lt2>
          <a:srgbClr val="0033CC"/>
        </a:lt2>
        <a:accent1>
          <a:srgbClr val="CC0000"/>
        </a:accent1>
        <a:accent2>
          <a:srgbClr val="FFFFFF"/>
        </a:accent2>
        <a:accent3>
          <a:srgbClr val="FFFFFF"/>
        </a:accent3>
        <a:accent4>
          <a:srgbClr val="000082"/>
        </a:accent4>
        <a:accent5>
          <a:srgbClr val="E2AAAA"/>
        </a:accent5>
        <a:accent6>
          <a:srgbClr val="E7E7E7"/>
        </a:accent6>
        <a:hlink>
          <a:srgbClr val="FFFFFF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-Mortem 16">
        <a:dk1>
          <a:srgbClr val="000099"/>
        </a:dk1>
        <a:lt1>
          <a:srgbClr val="FFFFFF"/>
        </a:lt1>
        <a:dk2>
          <a:srgbClr val="FFFFFF"/>
        </a:dk2>
        <a:lt2>
          <a:srgbClr val="0000CC"/>
        </a:lt2>
        <a:accent1>
          <a:srgbClr val="CC0000"/>
        </a:accent1>
        <a:accent2>
          <a:srgbClr val="FFFFFF"/>
        </a:accent2>
        <a:accent3>
          <a:srgbClr val="FFFFFF"/>
        </a:accent3>
        <a:accent4>
          <a:srgbClr val="000082"/>
        </a:accent4>
        <a:accent5>
          <a:srgbClr val="E2AAAA"/>
        </a:accent5>
        <a:accent6>
          <a:srgbClr val="E7E7E7"/>
        </a:accent6>
        <a:hlink>
          <a:srgbClr val="FFFFFF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патриот</Template>
  <TotalTime>3611</TotalTime>
  <Words>323</Words>
  <Application>Microsoft Office PowerPoint</Application>
  <PresentationFormat>Экран (4:3)</PresentationFormat>
  <Paragraphs>63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Тема1</vt:lpstr>
      <vt:lpstr>Презентация PowerPoint</vt:lpstr>
      <vt:lpstr>       «….патриотизм является основой фундамента нашей страны. И от того, насколько много в нашей стране будет патриотов, зависит будущее России»  В.В. Путин, сентябрь 2012 </vt:lpstr>
      <vt:lpstr>Личностные качества Патриота </vt:lpstr>
      <vt:lpstr>             </vt:lpstr>
      <vt:lpstr>Россия – колыбель патриотов</vt:lpstr>
      <vt:lpstr>Исторические особенности российского патриотизма:</vt:lpstr>
      <vt:lpstr>Коммунарские сборы</vt:lpstr>
      <vt:lpstr>Фотокалейдоскоп  коллективно-творческих событий</vt:lpstr>
      <vt:lpstr>Презентация PowerPoint</vt:lpstr>
      <vt:lpstr>Ребячьи инициативы!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Соколова Ольга Александровна</cp:lastModifiedBy>
  <cp:revision>233</cp:revision>
  <dcterms:created xsi:type="dcterms:W3CDTF">2013-02-04T15:08:15Z</dcterms:created>
  <dcterms:modified xsi:type="dcterms:W3CDTF">2022-09-08T10:35:11Z</dcterms:modified>
</cp:coreProperties>
</file>