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98" r:id="rId9"/>
    <p:sldId id="297" r:id="rId10"/>
    <p:sldId id="301" r:id="rId11"/>
    <p:sldId id="302" r:id="rId12"/>
    <p:sldId id="262" r:id="rId13"/>
    <p:sldId id="263" r:id="rId14"/>
    <p:sldId id="264" r:id="rId15"/>
    <p:sldId id="265" r:id="rId16"/>
    <p:sldId id="266" r:id="rId17"/>
    <p:sldId id="267" r:id="rId18"/>
    <p:sldId id="293" r:id="rId19"/>
    <p:sldId id="274" r:id="rId20"/>
    <p:sldId id="294" r:id="rId21"/>
    <p:sldId id="295" r:id="rId22"/>
    <p:sldId id="268" r:id="rId23"/>
    <p:sldId id="288" r:id="rId24"/>
    <p:sldId id="273" r:id="rId25"/>
    <p:sldId id="289" r:id="rId26"/>
    <p:sldId id="270" r:id="rId27"/>
    <p:sldId id="271" r:id="rId28"/>
    <p:sldId id="272" r:id="rId29"/>
    <p:sldId id="269" r:id="rId30"/>
    <p:sldId id="303" r:id="rId31"/>
    <p:sldId id="275" r:id="rId32"/>
    <p:sldId id="276" r:id="rId33"/>
    <p:sldId id="290" r:id="rId34"/>
    <p:sldId id="287" r:id="rId35"/>
    <p:sldId id="286" r:id="rId36"/>
    <p:sldId id="280" r:id="rId37"/>
    <p:sldId id="291" r:id="rId38"/>
    <p:sldId id="277" r:id="rId39"/>
    <p:sldId id="283" r:id="rId40"/>
    <p:sldId id="285" r:id="rId41"/>
    <p:sldId id="284" r:id="rId42"/>
    <p:sldId id="292" r:id="rId43"/>
    <p:sldId id="278" r:id="rId44"/>
    <p:sldId id="279" r:id="rId45"/>
    <p:sldId id="281" r:id="rId46"/>
    <p:sldId id="304" r:id="rId47"/>
    <p:sldId id="307" r:id="rId48"/>
    <p:sldId id="305" r:id="rId49"/>
    <p:sldId id="306" r:id="rId50"/>
    <p:sldId id="299" r:id="rId51"/>
    <p:sldId id="30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775E07-5A56-4C51-8A1D-EB6E8758A392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3A191E-BF5A-49FD-8044-4C1032999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2147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Этно-конфессиональное воспитание как фактор предупреждения экстремизма в среде учащейся молодежи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5001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Профессор ННГУ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Александр Алексеевич Корнилов,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 декабря 2020 г., г. Владимир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Но еще более опасным оказалось повсеместное явление найти виноватого. </a:t>
            </a:r>
          </a:p>
          <a:p>
            <a:pPr marL="82296" indent="0">
              <a:buNone/>
            </a:pPr>
            <a:r>
              <a:rPr lang="ru-RU" dirty="0" smtClean="0"/>
              <a:t>В гражданской среде, в молодежной среде, в социальных сетях устойчиво нарастает стремление кого-то обвинить в существующих проблемах.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21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Обвиняют власти (это не тема нашего разговора, это тема </a:t>
            </a:r>
            <a:r>
              <a:rPr lang="ru-RU" dirty="0" smtClean="0"/>
              <a:t>политической </a:t>
            </a:r>
            <a:r>
              <a:rPr lang="ru-RU" dirty="0"/>
              <a:t>культуры и </a:t>
            </a:r>
            <a:r>
              <a:rPr lang="ru-RU" dirty="0" smtClean="0"/>
              <a:t>политического </a:t>
            </a:r>
            <a:r>
              <a:rPr lang="ru-RU" dirty="0"/>
              <a:t>процесса</a:t>
            </a:r>
            <a:r>
              <a:rPr lang="ru-RU" dirty="0" smtClean="0"/>
              <a:t>). </a:t>
            </a:r>
          </a:p>
          <a:p>
            <a:pPr marL="82296" indent="0">
              <a:buNone/>
            </a:pPr>
            <a:r>
              <a:rPr lang="ru-RU" dirty="0" smtClean="0"/>
              <a:t>Обвиняют представителей других народов, других религий </a:t>
            </a:r>
            <a:r>
              <a:rPr lang="ru-RU" dirty="0" smtClean="0">
                <a:solidFill>
                  <a:srgbClr val="7030A0"/>
                </a:solidFill>
              </a:rPr>
              <a:t>(лозунг «они заняли наши рабочие места»)</a:t>
            </a:r>
            <a:r>
              <a:rPr lang="ru-RU" dirty="0" smtClean="0"/>
              <a:t>. </a:t>
            </a:r>
          </a:p>
          <a:p>
            <a:pPr marL="82296" indent="0">
              <a:buNone/>
            </a:pPr>
            <a:r>
              <a:rPr lang="ru-RU" dirty="0" smtClean="0"/>
              <a:t>Обвиняют мигрантов </a:t>
            </a:r>
            <a:r>
              <a:rPr lang="ru-RU" dirty="0" smtClean="0">
                <a:solidFill>
                  <a:srgbClr val="7030A0"/>
                </a:solidFill>
              </a:rPr>
              <a:t>(лозунг «понаехали»)</a:t>
            </a:r>
            <a:endParaRPr lang="ru-RU" dirty="0">
              <a:solidFill>
                <a:srgbClr val="7030A0"/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73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Есть ли у нас ресурсы сопротивления? </a:t>
            </a:r>
          </a:p>
          <a:p>
            <a:pPr>
              <a:buNone/>
            </a:pPr>
            <a:r>
              <a:rPr lang="ru-RU" dirty="0" smtClean="0"/>
              <a:t>Есть ли возможности созидания в противовес  разрушению?</a:t>
            </a:r>
          </a:p>
          <a:p>
            <a:pPr algn="ctr"/>
            <a:r>
              <a:rPr lang="ru-RU" sz="3600" dirty="0" smtClean="0"/>
              <a:t>Да, есть. </a:t>
            </a:r>
          </a:p>
          <a:p>
            <a:pPr algn="just">
              <a:buNone/>
            </a:pPr>
            <a:r>
              <a:rPr lang="ru-RU" sz="3600" dirty="0" smtClean="0"/>
              <a:t>Это традиционные российские ценности, которые содержат следующие элементы: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Гражданская идентичность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Россия </a:t>
            </a:r>
            <a:r>
              <a:rPr lang="ru-RU" dirty="0"/>
              <a:t>– великая </a:t>
            </a:r>
            <a:r>
              <a:rPr lang="ru-RU" dirty="0" smtClean="0"/>
              <a:t>страна. </a:t>
            </a:r>
          </a:p>
          <a:p>
            <a:pPr algn="just">
              <a:buNone/>
            </a:pPr>
            <a:r>
              <a:rPr lang="ru-RU" dirty="0" smtClean="0"/>
              <a:t>Великая </a:t>
            </a:r>
            <a:r>
              <a:rPr lang="ru-RU" dirty="0"/>
              <a:t>своими ресурсами и своим духовным богатством и своим опытом практически бесконфликтного сотрудничества разных народов и </a:t>
            </a:r>
            <a:r>
              <a:rPr lang="ru-RU" dirty="0" smtClean="0"/>
              <a:t>религий.</a:t>
            </a:r>
          </a:p>
          <a:p>
            <a:pPr algn="just">
              <a:buNone/>
            </a:pPr>
            <a:r>
              <a:rPr lang="ru-RU" dirty="0" smtClean="0"/>
              <a:t>Принадлежность </a:t>
            </a:r>
            <a:r>
              <a:rPr lang="ru-RU" dirty="0"/>
              <a:t>к великой стране (гражданская идентичность, «</a:t>
            </a:r>
            <a:r>
              <a:rPr lang="ru-RU" dirty="0" err="1"/>
              <a:t>россиянство</a:t>
            </a:r>
            <a:r>
              <a:rPr lang="ru-RU" dirty="0"/>
              <a:t>») означает защиту ее истории, ее безопасности, ее талантливого народа, своей семьи.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 marL="82296" indent="0" algn="just">
              <a:buNone/>
            </a:pPr>
            <a:r>
              <a:rPr lang="ru-RU" sz="3600" dirty="0" smtClean="0"/>
              <a:t>А мы слышим, что </a:t>
            </a:r>
            <a:r>
              <a:rPr lang="ru-RU" sz="3600" dirty="0"/>
              <a:t>в обществе Россию иногда называют «эта страна» (</a:t>
            </a:r>
            <a:r>
              <a:rPr lang="en-US" sz="3600" dirty="0"/>
              <a:t>this country</a:t>
            </a:r>
            <a:r>
              <a:rPr lang="ru-RU" sz="3600" dirty="0"/>
              <a:t>), в СМИ нередко встречаются призывы: из России следует уезжать и как можно скорее? Кому нужна «земля без народа»?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Этническая идентичность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5328592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ru-RU" dirty="0" smtClean="0"/>
              <a:t>Это следующая российская традиционная ценность.  </a:t>
            </a:r>
          </a:p>
          <a:p>
            <a:pPr marL="82296" indent="0" algn="just">
              <a:lnSpc>
                <a:spcPct val="150000"/>
              </a:lnSpc>
              <a:buNone/>
            </a:pPr>
            <a:r>
              <a:rPr lang="ru-RU" dirty="0" smtClean="0"/>
              <a:t>Каждый </a:t>
            </a:r>
            <a:r>
              <a:rPr lang="ru-RU" dirty="0"/>
              <a:t>народ внес свой  неоценимый вклад в развитие общества и государства в России, будь это период Российской империи или Советского Союза.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76660"/>
          </a:xfrm>
        </p:spPr>
        <p:txBody>
          <a:bodyPr>
            <a:normAutofit lnSpcReduction="10000"/>
          </a:bodyPr>
          <a:lstStyle/>
          <a:p>
            <a:r>
              <a:rPr lang="ru-RU" sz="3300" dirty="0" smtClean="0"/>
              <a:t>Поэтому осознание себя русским, татарином, ингушом, мордвином является важным делом.  </a:t>
            </a:r>
            <a:r>
              <a:rPr lang="ru-RU" sz="2800" b="1" dirty="0" smtClean="0">
                <a:solidFill>
                  <a:srgbClr val="00B0F0"/>
                </a:solidFill>
              </a:rPr>
              <a:t>Должны ли учителя прививать это чувство? Вопрос не простой. </a:t>
            </a:r>
          </a:p>
          <a:p>
            <a:pPr algn="just"/>
            <a:r>
              <a:rPr lang="ru-RU" sz="3300" dirty="0" smtClean="0"/>
              <a:t>Оно означает хорошее знание истории и культуры своего народа, глубокое уважение к жизни предшественников (предков) и понимание той неразрывной связи, которая объединяет все народы в единое государство.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/>
          </a:bodyPr>
          <a:lstStyle/>
          <a:p>
            <a:r>
              <a:rPr lang="ru-RU" sz="4000" dirty="0"/>
              <a:t>русский уважает армянина, потому что знает о </a:t>
            </a:r>
            <a:r>
              <a:rPr lang="ru-RU" sz="4000" dirty="0" err="1"/>
              <a:t>Месропе</a:t>
            </a:r>
            <a:r>
              <a:rPr lang="ru-RU" sz="4000" dirty="0"/>
              <a:t> Маштоце и Григории Просветителе, </a:t>
            </a:r>
            <a:endParaRPr lang="ru-RU" sz="4000" dirty="0" smtClean="0"/>
          </a:p>
          <a:p>
            <a:r>
              <a:rPr lang="ru-RU" sz="4000" dirty="0" smtClean="0"/>
              <a:t>армянин </a:t>
            </a:r>
            <a:r>
              <a:rPr lang="ru-RU" sz="4000" dirty="0"/>
              <a:t>же уважает русского за культуру Пушкина и Ломоносова и святость Серафима Саровского.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err="1" smtClean="0"/>
              <a:t>Месроп</a:t>
            </a:r>
            <a:r>
              <a:rPr lang="ru-RU" dirty="0" smtClean="0"/>
              <a:t> Маштоц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4000" dirty="0" smtClean="0"/>
              <a:t>За это же </a:t>
            </a:r>
            <a:r>
              <a:rPr lang="ru-RU" sz="4000" dirty="0"/>
              <a:t>чеченец и ингуш уважают русского, </a:t>
            </a:r>
            <a:r>
              <a:rPr lang="ru-RU" sz="4000" dirty="0" smtClean="0"/>
              <a:t>а грамотный русский с уважением читает завещание выдающегося кавказского суфия, шейха </a:t>
            </a:r>
            <a:r>
              <a:rPr lang="ru-RU" sz="4000" dirty="0" err="1" smtClean="0"/>
              <a:t>Кунта</a:t>
            </a:r>
            <a:r>
              <a:rPr lang="ru-RU" sz="4000" dirty="0" smtClean="0"/>
              <a:t>-хаджи </a:t>
            </a:r>
            <a:r>
              <a:rPr lang="ru-RU" sz="4000" dirty="0" err="1" smtClean="0"/>
              <a:t>Кишиева</a:t>
            </a:r>
            <a:r>
              <a:rPr lang="ru-RU" sz="4000" dirty="0" smtClean="0"/>
              <a:t>. </a:t>
            </a:r>
          </a:p>
          <a:p>
            <a:pPr marL="82296" indent="0" algn="just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(При условии грамотности, начитанности, эрудированности этих людей)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Российская молодежь </a:t>
            </a:r>
            <a:r>
              <a:rPr lang="ru-RU" dirty="0" smtClean="0"/>
              <a:t>является первым </a:t>
            </a:r>
            <a:r>
              <a:rPr lang="ru-RU" dirty="0"/>
              <a:t>объектом внимания и адресной идеологической обработки со стороны экстремистских течений, движений и </a:t>
            </a:r>
            <a:r>
              <a:rPr lang="ru-RU" dirty="0" smtClean="0"/>
              <a:t>организаций.</a:t>
            </a:r>
          </a:p>
          <a:p>
            <a:pPr algn="ctr">
              <a:buNone/>
            </a:pPr>
            <a:r>
              <a:rPr lang="ru-RU" dirty="0" smtClean="0"/>
              <a:t>Почему?</a:t>
            </a:r>
          </a:p>
          <a:p>
            <a:pPr algn="just"/>
            <a:r>
              <a:rPr lang="ru-RU" dirty="0" smtClean="0"/>
              <a:t>Это связано с такими качествами молодежи, как: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Иране и Азербайджане чтут великого поэта, философа и мыслителя </a:t>
            </a:r>
            <a:r>
              <a:rPr lang="en-US" sz="3600" dirty="0" smtClean="0"/>
              <a:t>XII </a:t>
            </a:r>
            <a:r>
              <a:rPr lang="ru-RU" sz="3600" dirty="0" smtClean="0"/>
              <a:t>века Низами </a:t>
            </a:r>
            <a:r>
              <a:rPr lang="ru-RU" sz="3600" dirty="0" err="1" smtClean="0"/>
              <a:t>Гянджеви</a:t>
            </a:r>
            <a:r>
              <a:rPr lang="ru-RU" sz="3600" dirty="0" smtClean="0"/>
              <a:t>  </a:t>
            </a:r>
            <a:r>
              <a:rPr lang="ru-RU" sz="3600" dirty="0"/>
              <a:t>(</a:t>
            </a:r>
            <a:r>
              <a:rPr lang="ru-RU" sz="3600" dirty="0" err="1"/>
              <a:t>ок</a:t>
            </a:r>
            <a:r>
              <a:rPr lang="ru-RU" sz="3600" dirty="0"/>
              <a:t>. </a:t>
            </a:r>
            <a:r>
              <a:rPr lang="ru-RU" sz="3600" dirty="0" smtClean="0"/>
              <a:t>1140/1-1203/09 гг.):</a:t>
            </a:r>
          </a:p>
          <a:p>
            <a:pPr algn="just">
              <a:buNone/>
            </a:pPr>
            <a:r>
              <a:rPr lang="ru-RU" sz="4000" dirty="0" smtClean="0"/>
              <a:t>«Лучше </a:t>
            </a:r>
            <a:r>
              <a:rPr lang="ru-RU" sz="4000" dirty="0"/>
              <a:t>на родине жить жалкой нищенской жизнью, чем царствовать на </a:t>
            </a:r>
            <a:r>
              <a:rPr lang="ru-RU" sz="4000" dirty="0" smtClean="0"/>
              <a:t>чужбине».</a:t>
            </a:r>
            <a:r>
              <a:rPr lang="ru-RU" sz="4000" dirty="0"/>
              <a:t> </a:t>
            </a:r>
            <a:r>
              <a:rPr lang="ru-RU" sz="4000" i="1" dirty="0"/>
              <a:t> 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Низами </a:t>
            </a:r>
            <a:r>
              <a:rPr lang="ru-RU" sz="3600" dirty="0" err="1" smtClean="0"/>
              <a:t>Гянджеви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79775" y="24193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Преподобный Серафим говорил: </a:t>
            </a:r>
          </a:p>
          <a:p>
            <a:pPr algn="just">
              <a:buNone/>
            </a:pPr>
            <a:r>
              <a:rPr lang="ru-RU" sz="4000" dirty="0" smtClean="0"/>
              <a:t>«</a:t>
            </a:r>
            <a:r>
              <a:rPr lang="ru-RU" sz="4000" dirty="0" err="1" smtClean="0"/>
              <a:t>Стяжи</a:t>
            </a:r>
            <a:r>
              <a:rPr lang="ru-RU" sz="4000" dirty="0" smtClean="0"/>
              <a:t> дух мирен, и вокруг тебя спасутся тысячи».  </a:t>
            </a:r>
          </a:p>
          <a:p>
            <a:pPr algn="just">
              <a:buNone/>
            </a:pPr>
            <a:r>
              <a:rPr lang="ru-RU" sz="4000" dirty="0" smtClean="0"/>
              <a:t>«Мы </a:t>
            </a:r>
            <a:r>
              <a:rPr lang="ru-RU" sz="4000" dirty="0"/>
              <a:t>в отношении к ближним должны быть, как словом, так и мыслью, чисты и ко всем равны; иначе жизнь нашу сделаем </a:t>
            </a:r>
            <a:r>
              <a:rPr lang="ru-RU" sz="4000" dirty="0" err="1" smtClean="0"/>
              <a:t>безполезною</a:t>
            </a:r>
            <a:r>
              <a:rPr lang="ru-RU" sz="4000" dirty="0" smtClean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89312" y="1609725"/>
            <a:ext cx="35909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472608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А  </a:t>
            </a:r>
            <a:r>
              <a:rPr lang="ru-RU" dirty="0" err="1" smtClean="0"/>
              <a:t>суфийский</a:t>
            </a:r>
            <a:r>
              <a:rPr lang="ru-RU" dirty="0" smtClean="0"/>
              <a:t>  шейх </a:t>
            </a:r>
            <a:r>
              <a:rPr lang="ru-RU" dirty="0" err="1" smtClean="0"/>
              <a:t>Кунта-хаджи</a:t>
            </a:r>
            <a:r>
              <a:rPr lang="ru-RU" dirty="0" smtClean="0"/>
              <a:t> </a:t>
            </a:r>
            <a:r>
              <a:rPr lang="ru-RU" dirty="0" err="1" smtClean="0"/>
              <a:t>Кишиев</a:t>
            </a:r>
            <a:r>
              <a:rPr lang="ru-RU" dirty="0" smtClean="0"/>
              <a:t> говорил в своих заповедях: </a:t>
            </a:r>
          </a:p>
          <a:p>
            <a:pPr marL="82296" indent="0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4200" dirty="0" smtClean="0"/>
              <a:t>«Не отвечайте злом на зло, ибо это порождает ещё большее зло. </a:t>
            </a:r>
          </a:p>
          <a:p>
            <a:pPr algn="just">
              <a:buNone/>
            </a:pPr>
            <a:r>
              <a:rPr lang="ru-RU" sz="4200" dirty="0" smtClean="0"/>
              <a:t>Любое зло противно Всевышнему Аллаху».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Кунта-хаджи</a:t>
            </a:r>
            <a:r>
              <a:rPr lang="ru-RU" sz="4000" dirty="0" smtClean="0"/>
              <a:t> </a:t>
            </a:r>
            <a:r>
              <a:rPr lang="ru-RU" sz="4000" dirty="0" err="1" smtClean="0"/>
              <a:t>Кишиев</a:t>
            </a: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30718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Кунта</a:t>
            </a:r>
            <a:r>
              <a:rPr lang="ru-RU" dirty="0" smtClean="0"/>
              <a:t>-хаджи </a:t>
            </a:r>
            <a:r>
              <a:rPr lang="ru-RU" dirty="0" err="1" smtClean="0"/>
              <a:t>Кишиев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algn="just"/>
            <a:r>
              <a:rPr lang="ru-RU" sz="3400" dirty="0" smtClean="0"/>
              <a:t>«Самоубийство – </a:t>
            </a:r>
            <a:r>
              <a:rPr lang="ru-RU" sz="3400" dirty="0"/>
              <a:t>самый </a:t>
            </a:r>
            <a:r>
              <a:rPr lang="ru-RU" sz="3400" dirty="0" smtClean="0"/>
              <a:t>тяжкий </a:t>
            </a:r>
            <a:r>
              <a:rPr lang="ru-RU" sz="3400" dirty="0"/>
              <a:t>грех из всех земных грехов. Подобная смерть - неверие в силу и милость Всевышнего Аллаха, </a:t>
            </a:r>
            <a:r>
              <a:rPr lang="ru-RU" sz="3400" dirty="0" err="1"/>
              <a:t>сотворяющего</a:t>
            </a:r>
            <a:r>
              <a:rPr lang="ru-RU" sz="3400" dirty="0"/>
              <a:t> тиранов не во вред, но во имя очищения нравственности </a:t>
            </a:r>
            <a:r>
              <a:rPr lang="ru-RU" sz="3400" dirty="0" smtClean="0"/>
              <a:t>людей». </a:t>
            </a:r>
            <a:r>
              <a:rPr lang="ru-RU" sz="3000" dirty="0" smtClean="0">
                <a:latin typeface="Arial Black" pitchFamily="34" charset="0"/>
              </a:rPr>
              <a:t>(Это прямое предупреждение террористам-смертникам и тем, кто встает на это безумный путь!)</a:t>
            </a:r>
            <a:endParaRPr lang="ru-RU" sz="3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err="1" smtClean="0"/>
              <a:t>Кунта</a:t>
            </a:r>
            <a:r>
              <a:rPr lang="ru-RU" dirty="0" smtClean="0"/>
              <a:t>-хаджи </a:t>
            </a:r>
            <a:r>
              <a:rPr lang="ru-RU" dirty="0" err="1" smtClean="0"/>
              <a:t>Кишиев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/>
          <a:lstStyle/>
          <a:p>
            <a:r>
              <a:rPr lang="ru-RU" dirty="0" smtClean="0"/>
              <a:t>«Не </a:t>
            </a:r>
            <a:r>
              <a:rPr lang="ru-RU" dirty="0"/>
              <a:t>носите с собой оружия. Держитесь подальше от </a:t>
            </a:r>
            <a:r>
              <a:rPr lang="ru-RU" dirty="0" smtClean="0"/>
              <a:t>него.</a:t>
            </a:r>
          </a:p>
          <a:p>
            <a:pPr algn="just"/>
            <a:r>
              <a:rPr lang="ru-RU" dirty="0"/>
              <a:t>Всякое оружие - признак неуверенности в том, что Всевышний Аллах придёт на помощь в нужный час. Кроме того, </a:t>
            </a:r>
            <a:r>
              <a:rPr lang="ru-RU" dirty="0" err="1"/>
              <a:t>Иблис</a:t>
            </a:r>
            <a:r>
              <a:rPr lang="ru-RU" dirty="0"/>
              <a:t> постоянно вытягивает вашу руку к рукоятке кинжала или ружья. Вы                  становитесь жертвой </a:t>
            </a:r>
            <a:r>
              <a:rPr lang="ru-RU" dirty="0" err="1" smtClean="0"/>
              <a:t>Иблиса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/>
              <a:t>Так, русский (преп. Серафим) и чеченский (</a:t>
            </a:r>
            <a:r>
              <a:rPr lang="ru-RU" sz="4000" dirty="0" err="1" smtClean="0"/>
              <a:t>Кунта</a:t>
            </a:r>
            <a:r>
              <a:rPr lang="ru-RU" sz="4000" dirty="0" smtClean="0"/>
              <a:t>-хаджи </a:t>
            </a:r>
            <a:r>
              <a:rPr lang="ru-RU" sz="4000" dirty="0" err="1" smtClean="0"/>
              <a:t>Кишиев</a:t>
            </a:r>
            <a:r>
              <a:rPr lang="ru-RU" sz="4000" dirty="0" smtClean="0"/>
              <a:t>) подвижники призывают нас </a:t>
            </a:r>
          </a:p>
          <a:p>
            <a:pPr algn="just"/>
            <a:r>
              <a:rPr lang="ru-RU" sz="4000" dirty="0" smtClean="0"/>
              <a:t>к внутренней работе, </a:t>
            </a:r>
          </a:p>
          <a:p>
            <a:pPr algn="just"/>
            <a:r>
              <a:rPr lang="ru-RU" sz="4000" dirty="0" smtClean="0"/>
              <a:t>к очищению от зла, </a:t>
            </a:r>
          </a:p>
          <a:p>
            <a:pPr algn="just"/>
            <a:r>
              <a:rPr lang="ru-RU" sz="4000" dirty="0" smtClean="0"/>
              <a:t>к совершенствованию.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429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600" dirty="0"/>
              <a:t>Уважение, любовь к собственному этносу, народу влечет за собой уважение к другому народу и его культуре. Это своеобразная «прививка» от взаимной ненависти и ксенофобии. </a:t>
            </a:r>
            <a:endParaRPr lang="ru-RU" sz="3600" dirty="0" smtClean="0"/>
          </a:p>
          <a:p>
            <a:pPr algn="just"/>
            <a:r>
              <a:rPr lang="ru-RU" sz="3600" dirty="0" smtClean="0"/>
              <a:t>Мы уважаем не потому, что «надо», «нам приказывают». Нет, мы уважаем, потому что видим, что каждый народ важен, имеет свое неповторимое культурное богатство. 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688632"/>
          </a:xfrm>
        </p:spPr>
        <p:txBody>
          <a:bodyPr/>
          <a:lstStyle/>
          <a:p>
            <a:pPr lvl="0"/>
            <a:r>
              <a:rPr lang="ru-RU" dirty="0"/>
              <a:t>неустойчивая общественно-политическая позиция, </a:t>
            </a:r>
          </a:p>
          <a:p>
            <a:pPr lvl="0"/>
            <a:r>
              <a:rPr lang="ru-RU" dirty="0"/>
              <a:t>увлечение разными «интересными» и популярными идеями, </a:t>
            </a:r>
          </a:p>
          <a:p>
            <a:pPr lvl="0"/>
            <a:r>
              <a:rPr lang="ru-RU" dirty="0"/>
              <a:t>н</a:t>
            </a:r>
            <a:r>
              <a:rPr lang="ru-RU" dirty="0" smtClean="0"/>
              <a:t>аивный (и честный) </a:t>
            </a:r>
            <a:r>
              <a:rPr lang="ru-RU" dirty="0"/>
              <a:t>взгляд на возможность достичь личных целей путем быстрых и ясных решений и </a:t>
            </a:r>
            <a:r>
              <a:rPr lang="ru-RU" dirty="0" smtClean="0"/>
              <a:t>поступков, </a:t>
            </a:r>
          </a:p>
          <a:p>
            <a:pPr lvl="0"/>
            <a:r>
              <a:rPr lang="ru-RU" dirty="0" smtClean="0"/>
              <a:t>желание иметь свою, непохожую на других, нишу в обществе. Играть свою роль.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561662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3600" dirty="0" smtClean="0"/>
              <a:t>В этом смысле термин «толерантность» не точен. Он говорит: «Я терплю тебя, так принято, а что будет потом, я не знаю». </a:t>
            </a:r>
          </a:p>
          <a:p>
            <a:pPr marL="82296" indent="0">
              <a:buNone/>
            </a:pPr>
            <a:r>
              <a:rPr lang="ru-RU" sz="3600" dirty="0" smtClean="0"/>
              <a:t>А русское слово «уважение» более точное, оно говорит, что каждый народ важен (уважение) перед очами Создателя и перед другими народами.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812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/>
              <a:t>Религиозная идентичность.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dirty="0" smtClean="0"/>
              <a:t>Религиозное </a:t>
            </a:r>
            <a:r>
              <a:rPr lang="ru-RU" dirty="0"/>
              <a:t>сознание воспринимает жизнь как подготовку к жизни вечной. </a:t>
            </a:r>
            <a:endParaRPr lang="ru-RU" dirty="0" smtClean="0"/>
          </a:p>
          <a:p>
            <a:pPr marL="82296" indent="0" algn="just">
              <a:buNone/>
            </a:pPr>
            <a:r>
              <a:rPr lang="ru-RU" dirty="0" smtClean="0"/>
              <a:t>Оно </a:t>
            </a:r>
            <a:r>
              <a:rPr lang="ru-RU" dirty="0"/>
              <a:t>помогает преодолевать страх смерти, потому что для глубоко верующего человека смерть, какой бы страшной она ни оказалась, выступает транзитом от временного пребывания на земле к вечному пребыванию с Создателем.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76090"/>
          </a:xfrm>
        </p:spPr>
        <p:txBody>
          <a:bodyPr>
            <a:normAutofit/>
          </a:bodyPr>
          <a:lstStyle/>
          <a:p>
            <a:r>
              <a:rPr lang="ru-RU" dirty="0"/>
              <a:t>Один из псалмов Давида так говорит об уповании верующего христианина на Бога: </a:t>
            </a:r>
            <a:endParaRPr lang="ru-RU" dirty="0" smtClean="0"/>
          </a:p>
          <a:p>
            <a:pPr algn="just">
              <a:buNone/>
            </a:pPr>
            <a:r>
              <a:rPr lang="ru-RU" sz="4400" dirty="0" smtClean="0"/>
              <a:t>«</a:t>
            </a:r>
            <a:r>
              <a:rPr lang="ru-RU" sz="4400" dirty="0" err="1"/>
              <a:t>Аще</a:t>
            </a:r>
            <a:r>
              <a:rPr lang="ru-RU" sz="4400" dirty="0"/>
              <a:t> </a:t>
            </a:r>
            <a:r>
              <a:rPr lang="ru-RU" sz="4400" dirty="0" err="1"/>
              <a:t>бо</a:t>
            </a:r>
            <a:r>
              <a:rPr lang="ru-RU" sz="4400" dirty="0"/>
              <a:t> и пойду </a:t>
            </a:r>
            <a:r>
              <a:rPr lang="ru-RU" sz="4400" dirty="0" err="1"/>
              <a:t>посреде</a:t>
            </a:r>
            <a:r>
              <a:rPr lang="ru-RU" sz="4400" dirty="0"/>
              <a:t> сени смертной, не </a:t>
            </a:r>
            <a:r>
              <a:rPr lang="ru-RU" sz="4400" dirty="0" err="1"/>
              <a:t>убоюся</a:t>
            </a:r>
            <a:r>
              <a:rPr lang="ru-RU" sz="4400" dirty="0"/>
              <a:t> зла, яко Ты со Мной </a:t>
            </a:r>
            <a:r>
              <a:rPr lang="ru-RU" sz="4400" dirty="0" err="1"/>
              <a:t>еси</a:t>
            </a:r>
            <a:r>
              <a:rPr lang="ru-RU" sz="4400" dirty="0"/>
              <a:t>, жезл Твой и палица Твоя, та мя </a:t>
            </a:r>
            <a:r>
              <a:rPr lang="ru-RU" sz="4400" dirty="0" err="1"/>
              <a:t>утешиста</a:t>
            </a:r>
            <a:r>
              <a:rPr lang="ru-RU" sz="4400" dirty="0"/>
              <a:t>» (</a:t>
            </a:r>
            <a:r>
              <a:rPr lang="ru-RU" sz="4400" dirty="0" err="1"/>
              <a:t>Пс</a:t>
            </a:r>
            <a:r>
              <a:rPr lang="ru-RU" sz="4400" dirty="0"/>
              <a:t>. 22, 4</a:t>
            </a:r>
            <a:r>
              <a:rPr lang="ru-RU" sz="4400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Царь и Псалмопевец Давид, почитаемый в иудаизме, православии и исламе</a:t>
            </a:r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60725" y="1943100"/>
            <a:ext cx="3848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r>
              <a:rPr lang="en-US" dirty="0" smtClean="0"/>
              <a:t>English text of the Psalm: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4400" dirty="0" smtClean="0"/>
              <a:t>Even though I walk through the valley of the shadow of death, I will fear no evil for You are with me, Your rod and Your staff, they comfort me.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Но этот же псалом читают вслух  иудеи. </a:t>
            </a:r>
            <a:endParaRPr lang="en-US" sz="4400" dirty="0" smtClean="0"/>
          </a:p>
          <a:p>
            <a:pPr algn="just"/>
            <a:r>
              <a:rPr lang="ru-RU" sz="4400" dirty="0" smtClean="0"/>
              <a:t>Мусульмане также чтут праведного Дауда и его откровения.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000" dirty="0" smtClean="0"/>
              <a:t>Вспомните акцию «Бессмертный полк». </a:t>
            </a:r>
          </a:p>
          <a:p>
            <a:pPr marL="82296" indent="0">
              <a:buNone/>
            </a:pPr>
            <a:r>
              <a:rPr lang="ru-RU" sz="4000" dirty="0" smtClean="0"/>
              <a:t>Ведь это признание того, что никто из воинов не умер, все воины живы, потому что мы о них помним и молимся. Воины живы, они нас слышат.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1428736"/>
            <a:ext cx="678894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r>
              <a:rPr lang="ru-RU" sz="3600" dirty="0"/>
              <a:t>Победа над собственными страстями приводит к победе над страхом перед террористической опасностью. </a:t>
            </a:r>
            <a:endParaRPr lang="ru-RU" sz="3600" dirty="0" smtClean="0"/>
          </a:p>
          <a:p>
            <a:r>
              <a:rPr lang="ru-RU" sz="3600" dirty="0" smtClean="0"/>
              <a:t>Хорошее </a:t>
            </a:r>
            <a:r>
              <a:rPr lang="ru-RU" sz="3600" dirty="0"/>
              <a:t>знание собственной религии, которое приходит только с личной религиозной практикой, побуждает молодого человека с уважением относиться к религии другого человека.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Преподобный Феодосий	Киево-Печерский в завещании говорит:</a:t>
            </a:r>
          </a:p>
          <a:p>
            <a:pPr algn="just">
              <a:buNone/>
            </a:pPr>
            <a:r>
              <a:rPr lang="ru-RU" sz="3400" dirty="0" smtClean="0"/>
              <a:t>«Твори </a:t>
            </a:r>
            <a:r>
              <a:rPr lang="ru-RU" sz="3400" dirty="0"/>
              <a:t>милостыню не своим только по вере, но и </a:t>
            </a:r>
            <a:r>
              <a:rPr lang="ru-RU" sz="3400" dirty="0" err="1"/>
              <a:t>чужеверным</a:t>
            </a:r>
            <a:r>
              <a:rPr lang="ru-RU" sz="3400" dirty="0"/>
              <a:t>. Если увидишь нагого или голодного или в беду </a:t>
            </a:r>
            <a:r>
              <a:rPr lang="ru-RU" sz="3400" dirty="0" smtClean="0"/>
              <a:t>попавшего… ко </a:t>
            </a:r>
            <a:r>
              <a:rPr lang="ru-RU" sz="3400" dirty="0"/>
              <a:t>всякому будь милосерден. Избавь его от беды, как можешь, и не лишен будешь награды у </a:t>
            </a:r>
            <a:r>
              <a:rPr lang="ru-RU" sz="3400" dirty="0" smtClean="0"/>
              <a:t>Бога».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Внешние </a:t>
            </a:r>
            <a:r>
              <a:rPr lang="ru-RU" sz="2800" dirty="0"/>
              <a:t>факторы влияния на молодежь: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522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Пропаганда  насилия  на телеканалах и в Интернете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Показ  безнравственного  поведения на ТВ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Неуважительное  отношение  к  родителям, к старшим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Коррупция  в  государстве  и  обществе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Отношение  к  представителям  другого народа  как  чужакам </a:t>
            </a:r>
            <a:r>
              <a:rPr lang="ru-RU" sz="2800" dirty="0" smtClean="0"/>
              <a:t>(особенно в старших возрастных группах)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Преподобный Феодосий Киево-Печерский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22662" y="1704975"/>
            <a:ext cx="33242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486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Имам Абу </a:t>
            </a:r>
            <a:r>
              <a:rPr lang="ru-RU" dirty="0" err="1" smtClean="0"/>
              <a:t>Ханифа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(</a:t>
            </a:r>
            <a:r>
              <a:rPr lang="ru-RU" dirty="0" err="1" smtClean="0"/>
              <a:t>ханафитский</a:t>
            </a:r>
            <a:r>
              <a:rPr lang="ru-RU" dirty="0" smtClean="0"/>
              <a:t> мазхаб):</a:t>
            </a:r>
          </a:p>
          <a:p>
            <a:pPr>
              <a:buNone/>
            </a:pPr>
            <a:r>
              <a:rPr lang="ru-RU" sz="3600" dirty="0" smtClean="0"/>
              <a:t>«Нет ничего такого, чего верующий страшился бы больше, чем Бога. </a:t>
            </a:r>
          </a:p>
          <a:p>
            <a:pPr>
              <a:buNone/>
            </a:pPr>
            <a:r>
              <a:rPr lang="ru-RU" sz="3600" dirty="0" smtClean="0"/>
              <a:t>Бога же верующий боится и наедине, и при людях, в жар и холод».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5100" y="2147388"/>
            <a:ext cx="7499350" cy="34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Гражданская идентичность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Этническая идентичность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Религиозная идентичность </a:t>
            </a:r>
          </a:p>
          <a:p>
            <a:pPr>
              <a:buNone/>
            </a:pPr>
            <a:r>
              <a:rPr lang="ru-RU" sz="4000" dirty="0" smtClean="0"/>
              <a:t>          </a:t>
            </a:r>
          </a:p>
          <a:p>
            <a:pPr>
              <a:buNone/>
            </a:pPr>
            <a:r>
              <a:rPr lang="ru-RU" sz="4000" dirty="0" smtClean="0"/>
              <a:t>как элементы </a:t>
            </a:r>
            <a:r>
              <a:rPr lang="ru-RU" sz="4000" dirty="0" err="1" smtClean="0"/>
              <a:t>антиэкстремистского</a:t>
            </a:r>
            <a:r>
              <a:rPr lang="ru-RU" sz="4000" dirty="0" smtClean="0"/>
              <a:t> воспитания учащейся молодежи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641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Мы говорили о теоретических понятиях, имеющих практический смысл. </a:t>
            </a:r>
          </a:p>
          <a:p>
            <a:pPr algn="just">
              <a:buNone/>
            </a:pPr>
            <a:r>
              <a:rPr lang="ru-RU" dirty="0" smtClean="0"/>
              <a:t>Однако молодежь откликается на понятные, ясные слоганы. Перед учителями стоит задача сообщать позитивные слоганы и призывы: </a:t>
            </a:r>
          </a:p>
          <a:p>
            <a:r>
              <a:rPr lang="ru-RU" dirty="0"/>
              <a:t>Осведомлен, значит </a:t>
            </a:r>
            <a:r>
              <a:rPr lang="ru-RU" dirty="0" smtClean="0"/>
              <a:t>предупрежден.</a:t>
            </a:r>
            <a:endParaRPr lang="ru-RU" dirty="0"/>
          </a:p>
          <a:p>
            <a:r>
              <a:rPr lang="ru-RU" dirty="0"/>
              <a:t>Вместо ненависти выбери </a:t>
            </a:r>
            <a:r>
              <a:rPr lang="ru-RU" dirty="0" smtClean="0"/>
              <a:t>любовь.</a:t>
            </a:r>
            <a:endParaRPr lang="ru-RU" dirty="0"/>
          </a:p>
          <a:p>
            <a:r>
              <a:rPr lang="ru-RU" dirty="0" smtClean="0"/>
              <a:t>Уважительным быть легко.</a:t>
            </a:r>
          </a:p>
          <a:p>
            <a:r>
              <a:rPr lang="ru-RU" dirty="0" smtClean="0"/>
              <a:t>Традиционная семья созидает.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Благоприятное Интернет-пространство (молодежные социальные сети), молодежь должна выговариваться. </a:t>
            </a:r>
          </a:p>
          <a:p>
            <a:pPr lvl="0" algn="just"/>
            <a:r>
              <a:rPr lang="ru-RU" sz="3600" dirty="0"/>
              <a:t>Спортивные состязания. Спорт преодолевает этнические и религиозные </a:t>
            </a:r>
            <a:r>
              <a:rPr lang="ru-RU" sz="3600" dirty="0" smtClean="0"/>
              <a:t>различия. 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Успешные учительские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25658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4800" dirty="0" smtClean="0"/>
          </a:p>
          <a:p>
            <a:pPr marL="82296" indent="0">
              <a:buNone/>
            </a:pPr>
            <a:r>
              <a:rPr lang="ru-RU" sz="4800" dirty="0" smtClean="0"/>
              <a:t>Опыт </a:t>
            </a:r>
            <a:r>
              <a:rPr lang="ru-RU" sz="4800" dirty="0" err="1" smtClean="0"/>
              <a:t>канавинской</a:t>
            </a:r>
            <a:r>
              <a:rPr lang="ru-RU" sz="4800" dirty="0" smtClean="0"/>
              <a:t> Школы № 52 гор. Нижнего Новгорода. (презентация)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61398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место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5149552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Преподавание основ светской этики и религиозных культур. </a:t>
            </a:r>
            <a:r>
              <a:rPr lang="ru-RU" smtClean="0"/>
              <a:t>(ОСЭРК)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Это проблема, хотя сама дисциплина в некоторой ее части может содействовать успешной и систематической работе в области предупреждения.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028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466144" cy="5544616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Диалоговый  журнал класса (группы) в Интернете, в </a:t>
            </a:r>
            <a:r>
              <a:rPr lang="ru-RU" dirty="0" err="1" smtClean="0"/>
              <a:t>т.ч</a:t>
            </a:r>
            <a:r>
              <a:rPr lang="ru-RU" dirty="0" smtClean="0"/>
              <a:t>. в социальной сети. 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Этно-конфессиональные праздники в классе. 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Регулярные мероприятия «Родительский час».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Приглашение компетентных  специалистов по вопросам </a:t>
            </a:r>
            <a:r>
              <a:rPr lang="ru-RU" dirty="0" err="1" smtClean="0"/>
              <a:t>сектоведения</a:t>
            </a:r>
            <a:r>
              <a:rPr lang="ru-RU" dirty="0" smtClean="0"/>
              <a:t> и предупреждения экстремизма (вуз, правоохранительные органы, специальные службы). 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Просмотр фильмов об опасности молодежного экстремизма и обсуждение со специалистом.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483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178112" cy="49796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600" dirty="0" smtClean="0"/>
              <a:t>Учитель, директор образовательного учреждения, завуч, методист не могут все предусмотреть и предупредить. Практически  и на 100% это не выполнимо. </a:t>
            </a:r>
          </a:p>
          <a:p>
            <a:pPr marL="82296" indent="0">
              <a:buNone/>
            </a:pPr>
            <a:r>
              <a:rPr lang="ru-RU" sz="3600" dirty="0" smtClean="0"/>
              <a:t>Однако вполне возможно сделать всё для создания дружественной атмосферы в среде учащихся.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28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400" dirty="0" smtClean="0"/>
              <a:t>Сочетание качеств молодежи и внешних негативных факторов делают радикальные идеи привлекательными, популярными.</a:t>
            </a:r>
          </a:p>
          <a:p>
            <a:pPr algn="just">
              <a:buNone/>
            </a:pPr>
            <a:r>
              <a:rPr lang="ru-RU" sz="3400" dirty="0" smtClean="0"/>
              <a:t>Радикализм и вырастающий из него терроризм обещает быстро, ясно, прозрачно решить все вопросы жизни молодого человека.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500726"/>
          </a:xfrm>
        </p:spPr>
        <p:txBody>
          <a:bodyPr/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8000" dirty="0" smtClean="0"/>
              <a:t>Благодарим за внимание!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 smtClean="0"/>
              <a:t>Дякую</a:t>
            </a:r>
            <a:r>
              <a:rPr lang="ru-RU" sz="5400" dirty="0" smtClean="0"/>
              <a:t>!</a:t>
            </a:r>
          </a:p>
          <a:p>
            <a:pPr algn="ctr">
              <a:buNone/>
            </a:pPr>
            <a:r>
              <a:rPr lang="ru-RU" sz="5400" dirty="0" err="1" smtClean="0"/>
              <a:t>Рахмат</a:t>
            </a:r>
            <a:r>
              <a:rPr lang="ru-RU" sz="5400" dirty="0" smtClean="0"/>
              <a:t>!</a:t>
            </a:r>
          </a:p>
          <a:p>
            <a:pPr algn="ctr">
              <a:buNone/>
            </a:pPr>
            <a:r>
              <a:rPr lang="ru-RU" sz="5400" dirty="0" err="1" smtClean="0"/>
              <a:t>Шукран</a:t>
            </a:r>
            <a:r>
              <a:rPr lang="ru-RU" sz="5400" dirty="0" smtClean="0"/>
              <a:t>!</a:t>
            </a:r>
          </a:p>
          <a:p>
            <a:pPr algn="ctr">
              <a:buNone/>
            </a:pPr>
            <a:r>
              <a:rPr lang="ru-RU" sz="5400" dirty="0" err="1" smtClean="0"/>
              <a:t>Шноракалуцюн</a:t>
            </a:r>
            <a:r>
              <a:rPr lang="ru-RU" sz="5400" dirty="0" smtClean="0"/>
              <a:t>!</a:t>
            </a:r>
          </a:p>
          <a:p>
            <a:pPr algn="ctr">
              <a:buNone/>
            </a:pPr>
            <a:r>
              <a:rPr lang="ru-RU" sz="5400" smtClean="0"/>
              <a:t>Тешеккюрлер!</a:t>
            </a:r>
            <a:endParaRPr lang="ru-RU" sz="5400" dirty="0" smtClean="0"/>
          </a:p>
          <a:p>
            <a:pPr algn="ctr">
              <a:buNone/>
            </a:pPr>
            <a:r>
              <a:rPr lang="ru-RU" sz="5400" dirty="0" err="1" smtClean="0"/>
              <a:t>Сюкпря</a:t>
            </a:r>
            <a:r>
              <a:rPr lang="ru-RU" sz="5400" dirty="0" smtClean="0"/>
              <a:t>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79576"/>
          </a:xfrm>
        </p:spPr>
        <p:txBody>
          <a:bodyPr/>
          <a:lstStyle/>
          <a:p>
            <a:pPr algn="just"/>
            <a:r>
              <a:rPr lang="ru-RU" dirty="0" smtClean="0"/>
              <a:t>Российское общество, к сожалению, увлечено решение вопросов выживания в сложной экономической и пандемической ситуации, либо погоней за материальной выгодой. </a:t>
            </a:r>
          </a:p>
          <a:p>
            <a:pPr algn="just"/>
            <a:r>
              <a:rPr lang="ru-RU" dirty="0" smtClean="0"/>
              <a:t>Темпы жизни очень высоки. Они рождают безразличное отношение к: </a:t>
            </a:r>
          </a:p>
          <a:p>
            <a:pPr algn="ctr"/>
            <a:r>
              <a:rPr lang="ru-RU" sz="4400" dirty="0" smtClean="0"/>
              <a:t>Достоинству человека</a:t>
            </a:r>
          </a:p>
          <a:p>
            <a:pPr algn="ctr"/>
            <a:r>
              <a:rPr lang="ru-RU" sz="4400" dirty="0" smtClean="0"/>
              <a:t>Добрым поступкам.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0006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56327" y="1447800"/>
            <a:ext cx="525689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Понятия </a:t>
            </a:r>
          </a:p>
          <a:p>
            <a:pPr algn="ctr">
              <a:buNone/>
            </a:pPr>
            <a:r>
              <a:rPr lang="ru-RU" sz="3600" dirty="0" smtClean="0"/>
              <a:t>греха и добродетели, </a:t>
            </a:r>
          </a:p>
          <a:p>
            <a:pPr algn="ctr">
              <a:buNone/>
            </a:pPr>
            <a:r>
              <a:rPr lang="ru-RU" sz="3600" dirty="0" smtClean="0"/>
              <a:t>добра и зла </a:t>
            </a:r>
          </a:p>
          <a:p>
            <a:pPr>
              <a:buNone/>
            </a:pPr>
            <a:r>
              <a:rPr lang="ru-RU" dirty="0" smtClean="0"/>
              <a:t>практически исчезли из словаря российского гражданина, но не верующего человека.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Вместо этого появилась </a:t>
            </a:r>
            <a:r>
              <a:rPr lang="ru-RU" b="1" dirty="0" smtClean="0"/>
              <a:t>ненасытность</a:t>
            </a:r>
            <a:r>
              <a:rPr lang="ru-RU" dirty="0" smtClean="0"/>
              <a:t> во всех потребительских вещах и делах.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359</TotalTime>
  <Words>1468</Words>
  <Application>Microsoft Office PowerPoint</Application>
  <PresentationFormat>Экран (4:3)</PresentationFormat>
  <Paragraphs>134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Солнцестояние</vt:lpstr>
      <vt:lpstr>Этно-конфессиональное воспитание как фактор предупреждения экстремизма в среде учащейся молодежи</vt:lpstr>
      <vt:lpstr>Презентация PowerPoint</vt:lpstr>
      <vt:lpstr>Презентация PowerPoint</vt:lpstr>
      <vt:lpstr> Внешние факторы влияния на молодежь: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Гражданская идентичность </vt:lpstr>
      <vt:lpstr>Презентация PowerPoint</vt:lpstr>
      <vt:lpstr> Этническая идентичность </vt:lpstr>
      <vt:lpstr>Презентация PowerPoint</vt:lpstr>
      <vt:lpstr>Презентация PowerPoint</vt:lpstr>
      <vt:lpstr>Месроп Маштоц</vt:lpstr>
      <vt:lpstr>Презентация PowerPoint</vt:lpstr>
      <vt:lpstr>Презентация PowerPoint</vt:lpstr>
      <vt:lpstr>Низами Гянджеви</vt:lpstr>
      <vt:lpstr>Презентация PowerPoint</vt:lpstr>
      <vt:lpstr>Презентация PowerPoint</vt:lpstr>
      <vt:lpstr>Презентация PowerPoint</vt:lpstr>
      <vt:lpstr>Кунта-хаджи Кишиев</vt:lpstr>
      <vt:lpstr>Кунта-хаджи Кишиев: </vt:lpstr>
      <vt:lpstr>Кунта-хаджи Кишиев:</vt:lpstr>
      <vt:lpstr>Презентация PowerPoint</vt:lpstr>
      <vt:lpstr>Презентация PowerPoint</vt:lpstr>
      <vt:lpstr>Презентация PowerPoint</vt:lpstr>
      <vt:lpstr> Религиозная идентичность.  </vt:lpstr>
      <vt:lpstr>Презентация PowerPoint</vt:lpstr>
      <vt:lpstr>Царь и Псалмопевец Давид, почитаемый в иудаизме, православии и исламе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Преподобный Феодосий Киево-Печерский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Успешные учительские практики</vt:lpstr>
      <vt:lpstr>Проблемное место</vt:lpstr>
      <vt:lpstr>Рекомендации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нравственных и патриотических ценностей в развитии антитеррористического мировоззрения российской молодежи</dc:title>
  <dc:creator>Admin</dc:creator>
  <cp:lastModifiedBy>Admin</cp:lastModifiedBy>
  <cp:revision>129</cp:revision>
  <dcterms:created xsi:type="dcterms:W3CDTF">2015-09-03T04:01:24Z</dcterms:created>
  <dcterms:modified xsi:type="dcterms:W3CDTF">2020-11-29T10:50:21Z</dcterms:modified>
</cp:coreProperties>
</file>