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17.xml" ContentType="application/vnd.openxmlformats-officedocument.theme+xml"/>
  <Override PartName="/ppt/theme/theme16.xml" ContentType="application/vnd.openxmlformats-officedocument.theme+xml"/>
  <Override PartName="/ppt/theme/theme6.xml" ContentType="application/vnd.openxmlformats-officedocument.theme+xml"/>
  <Override PartName="/ppt/theme/theme15.xml" ContentType="application/vnd.openxmlformats-officedocument.theme+xml"/>
  <Override PartName="/ppt/theme/theme5.xml" ContentType="application/vnd.openxmlformats-officedocument.theme+xml"/>
  <Override PartName="/ppt/theme/theme14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8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1.jpeg" ContentType="image/jpeg"/>
  <Override PartName="/ppt/media/image8.jpeg" ContentType="image/jpeg"/>
  <Override PartName="/ppt/media/image16.jpeg" ContentType="image/jpeg"/>
  <Override PartName="/ppt/media/image14.jpeg" ContentType="image/jpeg"/>
  <Override PartName="/ppt/media/image1.jpeg" ContentType="image/jpeg"/>
  <Override PartName="/ppt/media/image2.jpeg" ContentType="image/jpeg"/>
  <Override PartName="/ppt/media/image6.png" ContentType="image/png"/>
  <Override PartName="/ppt/media/image15.png" ContentType="image/png"/>
  <Override PartName="/ppt/media/image3.jpeg" ContentType="image/jpeg"/>
  <Override PartName="/ppt/media/image5.png" ContentType="image/png"/>
  <Override PartName="/ppt/media/image4.png" ContentType="image/png"/>
  <Override PartName="/ppt/media/image13.jpeg" ContentType="image/jpeg"/>
  <Override PartName="/ppt/media/image9.jpeg" ContentType="image/jpeg"/>
  <Override PartName="/ppt/media/image12.jpeg" ContentType="image/jpeg"/>
  <Override PartName="/ppt/media/image10.jpeg" ContentType="image/jpeg"/>
  <Override PartName="/ppt/media/image7.jpeg" ContentType="image/jpeg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5" r:id="rId13"/>
    <p:sldMasterId id="2147483677" r:id="rId14"/>
    <p:sldMasterId id="2147483679" r:id="rId15"/>
    <p:sldMasterId id="2147483681" r:id="rId16"/>
    <p:sldMasterId id="2147483683" r:id="rId17"/>
  </p:sldMasterIdLst>
  <p:notesMasterIdLst>
    <p:notesMasterId r:id="rId18"/>
  </p:notesMasterIdLst>
  <p:sldIdLst>
    <p:sldId id="256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267" r:id="rId30"/>
    <p:sldId id="268" r:id="rId31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notesMaster" Target="notesMasters/notesMaster1.xml"/><Relationship Id="rId19" Type="http://schemas.openxmlformats.org/officeDocument/2006/relationships/slide" Target="slides/slide1.xml"/><Relationship Id="rId20" Type="http://schemas.openxmlformats.org/officeDocument/2006/relationships/slide" Target="slides/slide2.xml"/><Relationship Id="rId21" Type="http://schemas.openxmlformats.org/officeDocument/2006/relationships/slide" Target="slides/slide3.xml"/><Relationship Id="rId22" Type="http://schemas.openxmlformats.org/officeDocument/2006/relationships/slide" Target="slides/slide4.xml"/><Relationship Id="rId23" Type="http://schemas.openxmlformats.org/officeDocument/2006/relationships/slide" Target="slides/slide5.xml"/><Relationship Id="rId24" Type="http://schemas.openxmlformats.org/officeDocument/2006/relationships/slide" Target="slides/slide6.xml"/><Relationship Id="rId25" Type="http://schemas.openxmlformats.org/officeDocument/2006/relationships/slide" Target="slides/slide7.xml"/><Relationship Id="rId26" Type="http://schemas.openxmlformats.org/officeDocument/2006/relationships/slide" Target="slides/slide8.xml"/><Relationship Id="rId27" Type="http://schemas.openxmlformats.org/officeDocument/2006/relationships/slide" Target="slides/slide9.xml"/><Relationship Id="rId28" Type="http://schemas.openxmlformats.org/officeDocument/2006/relationships/slide" Target="slides/slide10.xml"/><Relationship Id="rId29" Type="http://schemas.openxmlformats.org/officeDocument/2006/relationships/slide" Target="slides/slide11.xml"/><Relationship Id="rId30" Type="http://schemas.openxmlformats.org/officeDocument/2006/relationships/slide" Target="slides/slide12.xml"/><Relationship Id="rId31" Type="http://schemas.openxmlformats.org/officeDocument/2006/relationships/slide" Target="slides/slide13.xml"/><Relationship Id="rId3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trike="noStrike" u="none">
                <a:solidFill>
                  <a:schemeClr val="dk1"/>
                </a:solidFill>
                <a:uFillTx/>
                <a:latin typeface="Trebuchet MS"/>
              </a:rPr>
              <a:t>Для перемещения страницы щёлкните мышью</a:t>
            </a: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9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ru-RU" sz="2000" strike="noStrike" u="none">
                <a:solidFill>
                  <a:srgbClr val="000000"/>
                </a:solidFill>
                <a:uFillTx/>
                <a:latin typeface="Arial"/>
              </a:rPr>
              <a:t>Для правки формата примечаний щёлкните мышью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&lt;верхний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2" name="PlaceHolder 4"/>
          <p:cNvSpPr>
            <a:spLocks noGrp="1"/>
          </p:cNvSpPr>
          <p:nvPr>
            <p:ph type="dt" idx="4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3" name="PlaceHolder 5"/>
          <p:cNvSpPr>
            <a:spLocks noGrp="1"/>
          </p:cNvSpPr>
          <p:nvPr>
            <p:ph type="ftr" idx="5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4" name="PlaceHolder 6"/>
          <p:cNvSpPr>
            <a:spLocks noGrp="1"/>
          </p:cNvSpPr>
          <p:nvPr>
            <p:ph type="sldNum" idx="5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718DAF74-66A7-48B8-8403-D7587E57D09A}" type="slidenum"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&lt;номер&gt;</a:t>
            </a:fld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1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E0BECDD-7F5C-4CFC-BE49-F86DE2D15259}" type="slidenum"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A55E2E-D803-4ED2-9812-C37DDF62B2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E72BB224-30AF-4421-92EA-55DE363CB90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12269786-31F6-49B2-AD13-40CBAB3B165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6E45B34-EB3F-4238-8C94-2AEB04DAD14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12480C32-5720-43D5-A7CD-BAEC14CA1CF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53E7CDF6-CDAB-44B7-9425-41E3D38955B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subTitle"/>
          </p:nvPr>
        </p:nvSpPr>
        <p:spPr>
          <a:xfrm>
            <a:off x="67716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2EECEAD-5B93-45D4-AB09-D436563CB88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2041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/>
          </p:nvPr>
        </p:nvSpPr>
        <p:spPr>
          <a:xfrm>
            <a:off x="2821320" y="2160720"/>
            <a:ext cx="2041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A30D036D-0FAE-4F06-8478-DFD58E9F9C3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6"/>
          </p:nvPr>
        </p:nvSpPr>
        <p:spPr/>
        <p:txBody>
          <a:bodyPr/>
          <a:p>
            <a:fld id="{6A6D9ED2-A976-4CD7-A67C-A70DC3C2017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p>
            <a:fld id="{68C13290-C689-48D1-821E-D9087F6157A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2"/>
          </p:nvPr>
        </p:nvSpPr>
        <p:spPr/>
        <p:txBody>
          <a:bodyPr/>
          <a:p>
            <a:fld id="{D74B6C77-071A-4EA6-A5EC-5FF416EF9B0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BEFE97F-9971-404D-A7EA-4DD9E2A2D8B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E3FBF328-1E1C-4B23-A873-4C9E7D1416B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8"/>
          </p:nvPr>
        </p:nvSpPr>
        <p:spPr/>
        <p:txBody>
          <a:bodyPr/>
          <a:p>
            <a:fld id="{B9F9D7D0-84EB-4181-B21D-104E87CE410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F6C7371-FA09-4444-A02E-A9B3077D76E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78E7AAE-D678-4D37-A981-3B317F05EFA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45664F3-EB95-4797-986D-95BCEE02B86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551A0896-E42F-4EEF-AC5C-920722A0045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0785D6CE-C656-49F4-B91A-2A4F5B2D77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5F62E18C-B6A3-453E-A978-5B740A4122B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E3CC34B-50D1-4111-8EB0-D7BD61B94A2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7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8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9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20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2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3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4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6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7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8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9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grpSp>
        <p:nvGrpSpPr>
          <p:cNvPr id="11" name="Group 6"/>
          <p:cNvGrpSpPr/>
          <p:nvPr/>
        </p:nvGrpSpPr>
        <p:grpSpPr>
          <a:xfrm>
            <a:off x="360" y="-8640"/>
            <a:ext cx="12191400" cy="6866640"/>
            <a:chOff x="360" y="-8640"/>
            <a:chExt cx="12191400" cy="6866640"/>
          </a:xfrm>
        </p:grpSpPr>
        <p:cxnSp>
          <p:nvCxnSpPr>
            <p:cNvPr id="12" name="Straight Connector 31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3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4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6" name="Isosceles Triangle 26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7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8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9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0" name="Isosceles Triangle 30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" name="Isosceles Triangle 18"/>
            <p:cNvSpPr/>
            <p:nvPr/>
          </p:nvSpPr>
          <p:spPr>
            <a:xfrm rot="10800000">
              <a:off x="360" y="360"/>
              <a:ext cx="842400" cy="566568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06960" y="2404440"/>
            <a:ext cx="7766640" cy="1645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r" defTabSz="457200">
              <a:lnSpc>
                <a:spcPct val="100000"/>
              </a:lnSpc>
              <a:buNone/>
            </a:pPr>
            <a:r>
              <a:rPr b="0" lang="ru-RU" sz="5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5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dt" idx="1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ftr" idx="2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sldNum" idx="3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E2128FB-1DE9-46E5-B22D-A8B493F8E5D8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Для правки структуры щёлкните мышью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 структуры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 структуры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Четвёртый уровень структуры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 структуры</a:t>
            </a:r>
            <a:endParaRPr b="0" lang="ru-RU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Шестой уровень структуры</a:t>
            </a:r>
            <a:endParaRPr b="0" lang="ru-RU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Седьмой уровень структуры</a:t>
            </a:r>
            <a:endParaRPr b="0" lang="ru-RU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67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68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69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70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71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72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73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74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75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76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77160" y="2700720"/>
            <a:ext cx="8596440" cy="182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0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0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77160" y="4527360"/>
            <a:ext cx="8596440" cy="860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trike="noStrike" u="none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20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dt" idx="28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ftr" idx="29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1" name="PlaceHolder 5"/>
          <p:cNvSpPr>
            <a:spLocks noGrp="1"/>
          </p:cNvSpPr>
          <p:nvPr>
            <p:ph type="sldNum" idx="30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5995402-7E6D-46DB-9261-0D8FAC0B7D97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83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84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85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86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87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88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89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90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91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92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body"/>
          </p:nvPr>
        </p:nvSpPr>
        <p:spPr>
          <a:xfrm>
            <a:off x="5090040" y="2160720"/>
            <a:ext cx="418356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dt" idx="31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ftr" idx="32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8" name="PlaceHolder 6"/>
          <p:cNvSpPr>
            <a:spLocks noGrp="1"/>
          </p:cNvSpPr>
          <p:nvPr>
            <p:ph type="sldNum" idx="33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A5A9426-1D3F-4E78-B175-F50418FA1511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207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08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209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0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1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12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13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4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5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16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75720" y="2161080"/>
            <a:ext cx="4185360" cy="576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2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body"/>
          </p:nvPr>
        </p:nvSpPr>
        <p:spPr>
          <a:xfrm>
            <a:off x="675720" y="2737080"/>
            <a:ext cx="4185360" cy="330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20" name="PlaceHolder 4"/>
          <p:cNvSpPr>
            <a:spLocks noGrp="1"/>
          </p:cNvSpPr>
          <p:nvPr>
            <p:ph type="body"/>
          </p:nvPr>
        </p:nvSpPr>
        <p:spPr>
          <a:xfrm>
            <a:off x="5088240" y="2161080"/>
            <a:ext cx="4185360" cy="576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2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21" name="PlaceHolder 5"/>
          <p:cNvSpPr>
            <a:spLocks noGrp="1"/>
          </p:cNvSpPr>
          <p:nvPr>
            <p:ph type="body"/>
          </p:nvPr>
        </p:nvSpPr>
        <p:spPr>
          <a:xfrm>
            <a:off x="5088240" y="2737080"/>
            <a:ext cx="4185360" cy="330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22" name="PlaceHolder 6"/>
          <p:cNvSpPr>
            <a:spLocks noGrp="1"/>
          </p:cNvSpPr>
          <p:nvPr>
            <p:ph type="dt" idx="34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3" name="PlaceHolder 7"/>
          <p:cNvSpPr>
            <a:spLocks noGrp="1"/>
          </p:cNvSpPr>
          <p:nvPr>
            <p:ph type="ftr" idx="35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4" name="PlaceHolder 8"/>
          <p:cNvSpPr>
            <a:spLocks noGrp="1"/>
          </p:cNvSpPr>
          <p:nvPr>
            <p:ph type="sldNum" idx="36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9B27A25-DCE0-4624-B3EC-AF8D06A27DF3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226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27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228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29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30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31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32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33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34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35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dt" idx="37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ftr" idx="38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sldNum" idx="39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AB02D6F-D942-4572-9367-BFA459E78496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242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43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244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45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46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47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48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49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50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51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52" name="PlaceHolder 1"/>
          <p:cNvSpPr>
            <a:spLocks noGrp="1"/>
          </p:cNvSpPr>
          <p:nvPr>
            <p:ph type="dt" idx="40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ftr" idx="41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sldNum" idx="42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2BDAD87-37FD-410B-9C2E-563348D4E472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256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57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258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59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60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61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62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63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64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65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677160" y="1498680"/>
            <a:ext cx="3854160" cy="127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20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20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760640" y="514800"/>
            <a:ext cx="4513320" cy="5526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body"/>
          </p:nvPr>
        </p:nvSpPr>
        <p:spPr>
          <a:xfrm>
            <a:off x="677160" y="2777040"/>
            <a:ext cx="3854160" cy="2584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69" name="PlaceHolder 4"/>
          <p:cNvSpPr>
            <a:spLocks noGrp="1"/>
          </p:cNvSpPr>
          <p:nvPr>
            <p:ph type="dt" idx="43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0" name="PlaceHolder 5"/>
          <p:cNvSpPr>
            <a:spLocks noGrp="1"/>
          </p:cNvSpPr>
          <p:nvPr>
            <p:ph type="ftr" idx="44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1" name="PlaceHolder 6"/>
          <p:cNvSpPr>
            <a:spLocks noGrp="1"/>
          </p:cNvSpPr>
          <p:nvPr>
            <p:ph type="sldNum" idx="45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E567255-7111-43B3-AEAA-5DC7C9013DB4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273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274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275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76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77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78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279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80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81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82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677160" y="4800600"/>
            <a:ext cx="8596440" cy="566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2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2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677160" y="609480"/>
            <a:ext cx="8596440" cy="384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600" strike="noStrike" u="none">
                <a:solidFill>
                  <a:schemeClr val="dk1"/>
                </a:solidFill>
                <a:uFillTx/>
                <a:latin typeface="Trebuchet MS"/>
              </a:rPr>
              <a:t>Вставка рисунка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body"/>
          </p:nvPr>
        </p:nvSpPr>
        <p:spPr>
          <a:xfrm>
            <a:off x="677160" y="5367240"/>
            <a:ext cx="8596440" cy="673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286" name="PlaceHolder 4"/>
          <p:cNvSpPr>
            <a:spLocks noGrp="1"/>
          </p:cNvSpPr>
          <p:nvPr>
            <p:ph type="dt" idx="46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7" name="PlaceHolder 5"/>
          <p:cNvSpPr>
            <a:spLocks noGrp="1"/>
          </p:cNvSpPr>
          <p:nvPr>
            <p:ph type="ftr" idx="47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8" name="PlaceHolder 6"/>
          <p:cNvSpPr>
            <a:spLocks noGrp="1"/>
          </p:cNvSpPr>
          <p:nvPr>
            <p:ph type="sldNum" idx="48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BD48DD9-EAE0-4AE4-8BB5-1D14C293B4E9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30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31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32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3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4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35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36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7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8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9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3403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77160" y="4470480"/>
            <a:ext cx="8596440" cy="1570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4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ftr" idx="5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sldNum" idx="6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EFFC178-497C-45C3-BD13-91D8E947F7BE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46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47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48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49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0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51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52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3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4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55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931320" y="609480"/>
            <a:ext cx="8093880" cy="3022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1366200" y="3632040"/>
            <a:ext cx="7224120" cy="380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600" strike="noStrike" u="none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77160" y="4470480"/>
            <a:ext cx="8596440" cy="1570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dt" idx="7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 type="ftr" idx="8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 type="sldNum" idx="9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B9D6007-C38C-4BEE-86D0-2783DE880CC7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2" name="TextBox 19"/>
          <p:cNvSpPr/>
          <p:nvPr/>
        </p:nvSpPr>
        <p:spPr>
          <a:xfrm>
            <a:off x="541800" y="790200"/>
            <a:ext cx="609120" cy="58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en-US" sz="8000" strike="noStrike" u="none">
                <a:solidFill>
                  <a:schemeClr val="accent1">
                    <a:lumMod val="60000"/>
                    <a:lumOff val="40000"/>
                  </a:schemeClr>
                </a:solidFill>
                <a:uFillTx/>
                <a:latin typeface="Arial"/>
              </a:rPr>
              <a:t>“</a:t>
            </a:r>
            <a:endParaRPr b="0" lang="ru-RU" sz="8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" name="TextBox 21"/>
          <p:cNvSpPr/>
          <p:nvPr/>
        </p:nvSpPr>
        <p:spPr>
          <a:xfrm>
            <a:off x="8893080" y="2886480"/>
            <a:ext cx="609120" cy="58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en-US" sz="8000" strike="noStrike" u="none">
                <a:solidFill>
                  <a:schemeClr val="accent1">
                    <a:lumMod val="60000"/>
                    <a:lumOff val="40000"/>
                  </a:schemeClr>
                </a:solidFill>
                <a:uFillTx/>
                <a:latin typeface="Arial"/>
              </a:rPr>
              <a:t>”</a:t>
            </a:r>
            <a:endParaRPr b="0" lang="ru-RU" sz="8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65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66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67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68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69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70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71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72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73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74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77160" y="1932120"/>
            <a:ext cx="8596440" cy="2595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77160" y="4527360"/>
            <a:ext cx="8596440" cy="1513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dt" idx="10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ftr" idx="11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sldNum" idx="12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A49D784-C571-42CB-B35C-8A8CAFE623A9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81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82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83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84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85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86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87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88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89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90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931320" y="609480"/>
            <a:ext cx="8093880" cy="3022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77160" y="4013280"/>
            <a:ext cx="8596440" cy="51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2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77160" y="4527360"/>
            <a:ext cx="8596440" cy="1513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dt" idx="13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ftr" idx="14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sldNum" idx="15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B44B9F-1D82-492B-A277-F080FADDEC6C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7" name="TextBox 23"/>
          <p:cNvSpPr/>
          <p:nvPr/>
        </p:nvSpPr>
        <p:spPr>
          <a:xfrm>
            <a:off x="541800" y="790200"/>
            <a:ext cx="609120" cy="58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en-US" sz="8000" strike="noStrike" u="none">
                <a:solidFill>
                  <a:schemeClr val="accent1">
                    <a:lumMod val="60000"/>
                    <a:lumOff val="40000"/>
                  </a:schemeClr>
                </a:solidFill>
                <a:uFillTx/>
                <a:latin typeface="Arial"/>
              </a:rPr>
              <a:t>“</a:t>
            </a:r>
            <a:endParaRPr b="0" lang="ru-RU" sz="8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" name="TextBox 24"/>
          <p:cNvSpPr/>
          <p:nvPr/>
        </p:nvSpPr>
        <p:spPr>
          <a:xfrm>
            <a:off x="8893080" y="2886480"/>
            <a:ext cx="609120" cy="584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en-US" sz="8000" strike="noStrike" u="none">
                <a:solidFill>
                  <a:schemeClr val="accent1">
                    <a:lumMod val="60000"/>
                    <a:lumOff val="40000"/>
                  </a:schemeClr>
                </a:solidFill>
                <a:uFillTx/>
                <a:latin typeface="Arial"/>
              </a:rPr>
              <a:t>”</a:t>
            </a:r>
            <a:endParaRPr b="0" lang="ru-RU" sz="8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00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01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02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3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4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05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06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7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8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09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8587800" cy="3022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44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44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77160" y="4013280"/>
            <a:ext cx="8596440" cy="513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trike="noStrike" u="none">
                <a:solidFill>
                  <a:schemeClr val="accent1"/>
                </a:solidFill>
                <a:uFillTx/>
                <a:latin typeface="Trebuchet MS"/>
              </a:rPr>
              <a:t>Образец текста</a:t>
            </a:r>
            <a:endParaRPr b="0" lang="ru-RU" sz="2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77160" y="4527360"/>
            <a:ext cx="8596440" cy="1513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>
                    <a:lumMod val="50000"/>
                    <a:lumOff val="50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dt" idx="16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ftr" idx="17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sldNum" idx="18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642AF55-7F23-4BAE-9261-7EDFA07A1C4E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17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18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19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0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1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22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23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4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5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26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dt" idx="19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ftr" idx="20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 idx="21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B8A8AFA-53A9-4815-ABFE-C14403C98C7B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33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34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35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6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37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38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39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40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41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42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7967520" y="609480"/>
            <a:ext cx="1304280" cy="52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77160" y="609480"/>
            <a:ext cx="7059960" cy="52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dt" idx="22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ftr" idx="23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7" name="PlaceHolder 5"/>
          <p:cNvSpPr>
            <a:spLocks noGrp="1"/>
          </p:cNvSpPr>
          <p:nvPr>
            <p:ph type="sldNum" idx="24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1DFB44F-5922-48DB-A59B-84AA16E41BC8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6"/>
          <p:cNvGrpSpPr/>
          <p:nvPr/>
        </p:nvGrpSpPr>
        <p:grpSpPr>
          <a:xfrm>
            <a:off x="0" y="-8640"/>
            <a:ext cx="12191760" cy="6866640"/>
            <a:chOff x="0" y="-8640"/>
            <a:chExt cx="12191760" cy="6866640"/>
          </a:xfrm>
        </p:grpSpPr>
        <p:cxnSp>
          <p:nvCxnSpPr>
            <p:cNvPr id="149" name="Straight Connector 19"/>
            <p:cNvCxnSpPr/>
            <p:nvPr/>
          </p:nvCxnSpPr>
          <p:spPr>
            <a:xfrm>
              <a:off x="9370800" y="0"/>
              <a:ext cx="1219680" cy="6858360"/>
            </a:xfrm>
            <a:prstGeom prst="straightConnector1">
              <a:avLst/>
            </a:prstGeom>
            <a:ln cap="rnd" w="9525">
              <a:solidFill>
                <a:srgbClr val="ffffff">
                  <a:lumMod val="75000"/>
                </a:srgbClr>
              </a:solidFill>
              <a:round/>
            </a:ln>
          </p:spPr>
        </p:cxnSp>
        <p:cxnSp>
          <p:nvCxnSpPr>
            <p:cNvPr id="150" name="Straight Connector 20"/>
            <p:cNvCxnSpPr/>
            <p:nvPr/>
          </p:nvCxnSpPr>
          <p:spPr>
            <a:xfrm flipH="1">
              <a:off x="7425000" y="3681360"/>
              <a:ext cx="4763880" cy="3177000"/>
            </a:xfrm>
            <a:prstGeom prst="straightConnector1">
              <a:avLst/>
            </a:prstGeom>
            <a:ln cap="rnd" w="9525">
              <a:solidFill>
                <a:srgbClr val="ffffff">
                  <a:lumMod val="85000"/>
                </a:srgbClr>
              </a:solidFill>
              <a:round/>
            </a:ln>
          </p:spPr>
        </p:cxnSp>
        <p:sp>
          <p:nvSpPr>
            <p:cNvPr id="151" name="Rectangle 23"/>
            <p:cNvSpPr/>
            <p:nvPr/>
          </p:nvSpPr>
          <p:spPr>
            <a:xfrm>
              <a:off x="9181440" y="-8640"/>
              <a:ext cx="3007080" cy="6866280"/>
            </a:xfrm>
            <a:custGeom>
              <a:avLst/>
              <a:gdLst>
                <a:gd name="textAreaLeft" fmla="*/ 0 w 3007080"/>
                <a:gd name="textAreaRight" fmla="*/ 3007440 w 3007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2" name="Rectangle 25"/>
            <p:cNvSpPr/>
            <p:nvPr/>
          </p:nvSpPr>
          <p:spPr>
            <a:xfrm>
              <a:off x="9603360" y="-8640"/>
              <a:ext cx="2588040" cy="6866280"/>
            </a:xfrm>
            <a:custGeom>
              <a:avLst/>
              <a:gdLst>
                <a:gd name="textAreaLeft" fmla="*/ 0 w 2588040"/>
                <a:gd name="textAreaRight" fmla="*/ 2588400 w 258804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3" name="Isosceles Triangle 23"/>
            <p:cNvSpPr/>
            <p:nvPr/>
          </p:nvSpPr>
          <p:spPr>
            <a:xfrm>
              <a:off x="8932320" y="3048120"/>
              <a:ext cx="3259440" cy="380952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54" name="Rectangle 27"/>
            <p:cNvSpPr/>
            <p:nvPr/>
          </p:nvSpPr>
          <p:spPr>
            <a:xfrm>
              <a:off x="9334440" y="-8640"/>
              <a:ext cx="2854080" cy="6866280"/>
            </a:xfrm>
            <a:custGeom>
              <a:avLst/>
              <a:gdLst>
                <a:gd name="textAreaLeft" fmla="*/ 0 w 2854080"/>
                <a:gd name="textAreaRight" fmla="*/ 2854440 w 28540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ffffff"/>
                </a:solidFill>
                <a:uFillTx/>
                <a:latin typeface="Arial"/>
              </a:endParaRPr>
            </a:p>
          </p:txBody>
        </p:sp>
        <p:sp>
          <p:nvSpPr>
            <p:cNvPr id="155" name="Rectangle 28"/>
            <p:cNvSpPr/>
            <p:nvPr/>
          </p:nvSpPr>
          <p:spPr>
            <a:xfrm>
              <a:off x="10898640" y="-8640"/>
              <a:ext cx="1289880" cy="6866280"/>
            </a:xfrm>
            <a:custGeom>
              <a:avLst/>
              <a:gdLst>
                <a:gd name="textAreaLeft" fmla="*/ 0 w 1289880"/>
                <a:gd name="textAreaRight" fmla="*/ 1290240 w 128988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6" name="Rectangle 29"/>
            <p:cNvSpPr/>
            <p:nvPr/>
          </p:nvSpPr>
          <p:spPr>
            <a:xfrm>
              <a:off x="10938960" y="-8640"/>
              <a:ext cx="1249560" cy="6866280"/>
            </a:xfrm>
            <a:custGeom>
              <a:avLst/>
              <a:gdLst>
                <a:gd name="textAreaLeft" fmla="*/ 0 w 1249560"/>
                <a:gd name="textAreaRight" fmla="*/ 1249920 w 1249560"/>
                <a:gd name="textAreaTop" fmla="*/ 0 h 6866280"/>
                <a:gd name="textAreaBottom" fmla="*/ 6866640 h 6866280"/>
              </a:gdLst>
              <a:ahLst/>
              <a:rect l="textAreaLeft" t="textAreaTop" r="textAreaRight" b="textAreaBottom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7" name="Isosceles Triangle 27"/>
            <p:cNvSpPr/>
            <p:nvPr/>
          </p:nvSpPr>
          <p:spPr>
            <a:xfrm>
              <a:off x="10371600" y="3589920"/>
              <a:ext cx="1816920" cy="326772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58" name="Isosceles Triangle 28"/>
            <p:cNvSpPr/>
            <p:nvPr/>
          </p:nvSpPr>
          <p:spPr>
            <a:xfrm>
              <a:off x="0" y="4013280"/>
              <a:ext cx="448200" cy="284436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>
              <a:outerShdw blurRad="38160" dir="5400000" dist="2556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t">
              <a:noAutofit/>
            </a:bodyPr>
            <a:p>
              <a:endParaRPr b="0" lang="ru-RU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Образец заголовка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Образец текста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1" marL="743040" indent="-28584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6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Второй уровень</a:t>
            </a:r>
            <a:endParaRPr b="0" lang="ru-RU" sz="16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2" marL="11430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Третий уровень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3" marL="16002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Четвертый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lvl="4" marL="2057400" indent="-22860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0" lang="ru-RU" sz="12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Trebuchet MS"/>
              </a:rPr>
              <a:t>Пятый уровень</a:t>
            </a:r>
            <a:endParaRPr b="0" lang="ru-RU" sz="12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dt" idx="25"/>
          </p:nvPr>
        </p:nvSpPr>
        <p:spPr>
          <a:xfrm>
            <a:off x="7205040" y="6041520"/>
            <a:ext cx="9115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0" lang="ru-RU" sz="900" strike="noStrike" u="none">
                <a:solidFill>
                  <a:schemeClr val="dk1">
                    <a:tint val="75000"/>
                  </a:schemeClr>
                </a:solidFill>
                <a:uFillTx/>
                <a:latin typeface="Trebuchet MS"/>
              </a:rPr>
              <a:t>&lt;дата/время&gt;</a:t>
            </a:r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ftr" idx="26"/>
          </p:nvPr>
        </p:nvSpPr>
        <p:spPr>
          <a:xfrm>
            <a:off x="677160" y="6041520"/>
            <a:ext cx="6297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sldNum" idx="27"/>
          </p:nvPr>
        </p:nvSpPr>
        <p:spPr>
          <a:xfrm>
            <a:off x="8590680" y="6041520"/>
            <a:ext cx="6829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900" strike="noStrike" u="none">
                <a:solidFill>
                  <a:schemeClr val="accent1"/>
                </a:solidFill>
                <a:uFillTx/>
                <a:latin typeface="Trebuchet M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41DFB8-D592-44BA-ABE6-E1BE3CD0E1E8}" type="slidenum">
              <a:rPr b="0" lang="ru-RU" sz="900" strike="noStrike" u="none">
                <a:solidFill>
                  <a:schemeClr val="accent1"/>
                </a:solidFill>
                <a:uFillTx/>
                <a:latin typeface="Trebuchet MS"/>
              </a:rPr>
              <a:t>&lt;номер&gt;</a:t>
            </a:fld>
            <a:endParaRPr b="0" lang="ru-RU" sz="9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5.png"/><Relationship Id="rId7" Type="http://schemas.openxmlformats.org/officeDocument/2006/relationships/slideLayout" Target="../slideLayouts/slideLayout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0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600840" y="1756080"/>
            <a:ext cx="10990080" cy="5728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algn="r" defTabSz="457200">
              <a:lnSpc>
                <a:spcPct val="100000"/>
              </a:lnSpc>
              <a:buNone/>
            </a:pPr>
            <a:r>
              <a:rPr b="1" lang="ru-RU" sz="4000" strike="noStrike" u="none">
                <a:solidFill>
                  <a:schemeClr val="dk2">
                    <a:lumMod val="40000"/>
                    <a:lumOff val="60000"/>
                  </a:schemeClr>
                </a:solidFill>
                <a:uFillTx/>
                <a:latin typeface="Trebuchet MS"/>
              </a:rPr>
              <a:t>УЧИТЕЛЬ МЕЖДУ КУЛЬТУРАМИ: </a:t>
            </a:r>
            <a:br>
              <a:rPr sz="4000"/>
            </a:br>
            <a:r>
              <a:rPr b="1" lang="ru-RU" sz="4000" strike="noStrike" u="none">
                <a:solidFill>
                  <a:schemeClr val="dk2">
                    <a:lumMod val="40000"/>
                    <a:lumOff val="60000"/>
                  </a:schemeClr>
                </a:solidFill>
                <a:uFillTx/>
                <a:latin typeface="Trebuchet MS"/>
              </a:rPr>
              <a:t>КАК АДАПТИРОВАТЬ </a:t>
            </a:r>
            <a:br>
              <a:rPr sz="4000"/>
            </a:br>
            <a:r>
              <a:rPr b="1" lang="ru-RU" sz="4000" strike="noStrike" u="none">
                <a:solidFill>
                  <a:schemeClr val="dk2">
                    <a:lumMod val="40000"/>
                    <a:lumOff val="60000"/>
                  </a:schemeClr>
                </a:solidFill>
                <a:uFillTx/>
                <a:latin typeface="Trebuchet MS"/>
              </a:rPr>
              <a:t>ДЕТЕЙ С МИГРАЦИОННОЙ ИСТОРИЕЙ И СОХРАНИТЬ МИР </a:t>
            </a:r>
            <a:br>
              <a:rPr sz="4000"/>
            </a:br>
            <a:r>
              <a:rPr b="1" lang="ru-RU" sz="4000" strike="noStrike" u="none">
                <a:solidFill>
                  <a:schemeClr val="dk2">
                    <a:lumMod val="40000"/>
                    <a:lumOff val="60000"/>
                  </a:schemeClr>
                </a:solidFill>
                <a:uFillTx/>
                <a:latin typeface="Trebuchet MS"/>
              </a:rPr>
              <a:t>В КЛАССЕ</a:t>
            </a:r>
            <a:br>
              <a:rPr sz="5400"/>
            </a:br>
            <a:r>
              <a:rPr b="1" i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Региональный круглый стол по теме</a:t>
            </a:r>
            <a:br>
              <a:rPr sz="1600"/>
            </a:br>
            <a:r>
              <a:rPr b="1" i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 «Психолого-педагогические</a:t>
            </a:r>
            <a:br>
              <a:rPr sz="1600"/>
            </a:br>
            <a:r>
              <a:rPr b="1" i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аспекты адаптации детей-мигрантов в новой социокультурной среде».</a:t>
            </a:r>
            <a:br>
              <a:rPr sz="1600"/>
            </a:br>
            <a:r>
              <a:rPr b="1" lang="ru-RU" sz="1600" strike="noStrike" u="none">
                <a:solidFill>
                  <a:schemeClr val="lt1"/>
                </a:solidFill>
                <a:uFillTx/>
                <a:latin typeface="Trebuchet MS"/>
              </a:rPr>
              <a:t> </a:t>
            </a:r>
            <a:br>
              <a:rPr sz="1600"/>
            </a:br>
            <a:r>
              <a:rPr b="1" i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 Ларина  Наталья Викторовна</a:t>
            </a:r>
            <a:br>
              <a:rPr sz="1600"/>
            </a:br>
            <a:r>
              <a:rPr b="1" i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  МБОУ Куриловская ООШ</a:t>
            </a:r>
            <a:br>
              <a:rPr sz="1600"/>
            </a:br>
            <a:r>
              <a:rPr b="0" lang="ru-RU" sz="1600" strike="noStrike" u="none">
                <a:solidFill>
                  <a:schemeClr val="dk1"/>
                </a:solidFill>
                <a:uFillTx/>
                <a:latin typeface="Trebuchet MS"/>
              </a:rPr>
              <a:t>                                                                                                </a:t>
            </a:r>
            <a:r>
              <a:rPr b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Собинский район</a:t>
            </a:r>
            <a:br>
              <a:rPr sz="1600"/>
            </a:br>
            <a:r>
              <a:rPr b="1" lang="ru-RU" sz="1600" strike="noStrike" u="none">
                <a:solidFill>
                  <a:schemeClr val="dk1"/>
                </a:solidFill>
                <a:uFillTx/>
                <a:latin typeface="Trebuchet MS"/>
              </a:rPr>
              <a:t>                                                                                                 педагог-психолог</a:t>
            </a:r>
            <a:br>
              <a:rPr sz="1600"/>
            </a:br>
            <a:br>
              <a:rPr sz="1600"/>
            </a:br>
            <a:br>
              <a:rPr sz="1600"/>
            </a:br>
            <a:endParaRPr b="0" lang="ru-RU" sz="1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296" name="Ромб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92320" y="-608400"/>
            <a:ext cx="2607120" cy="2294640"/>
          </a:xfrm>
          <a:prstGeom prst="diamond">
            <a:avLst/>
          </a:prstGeom>
          <a:noFill/>
          <a:ln cap="rnd">
            <a:solidFill>
              <a:srgbClr val="e6b91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trike="noStrike" u="none">
              <a:solidFill>
                <a:schemeClr val="lt1"/>
              </a:solidFill>
              <a:uFillTx/>
              <a:latin typeface="Trebuchet MS"/>
            </a:endParaRPr>
          </a:p>
        </p:txBody>
      </p:sp>
      <p:sp>
        <p:nvSpPr>
          <p:cNvPr id="297" name="Ромб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5400" y="-1770840"/>
            <a:ext cx="3540960" cy="3217320"/>
          </a:xfrm>
          <a:prstGeom prst="diamond">
            <a:avLst/>
          </a:prstGeom>
          <a:noFill/>
          <a:ln cap="rnd">
            <a:solidFill>
              <a:srgbClr val="e76618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trike="noStrike" u="none">
              <a:solidFill>
                <a:schemeClr val="lt1"/>
              </a:solidFill>
              <a:uFillTx/>
              <a:latin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Picture 4" descr="Межкультурная коммуникация - что это такое, виды, примеры - Глоссарий -  Образовательная платформа Лектера"/>
          <p:cNvPicPr/>
          <p:nvPr/>
        </p:nvPicPr>
        <p:blipFill>
          <a:blip r:embed="rId1"/>
          <a:stretch/>
        </p:blipFill>
        <p:spPr>
          <a:xfrm>
            <a:off x="3382560" y="1262160"/>
            <a:ext cx="7847640" cy="4333680"/>
          </a:xfrm>
          <a:prstGeom prst="rect">
            <a:avLst/>
          </a:prstGeom>
          <a:ln w="0">
            <a:noFill/>
          </a:ln>
        </p:spPr>
      </p:pic>
      <p:pic>
        <p:nvPicPr>
          <p:cNvPr id="337" name="Picture 2" descr="Межкультурная коммуникация - что это такое, виды, примеры - Глоссарий -  Образовательная платформа Лектера"/>
          <p:cNvPicPr/>
          <p:nvPr/>
        </p:nvPicPr>
        <p:blipFill>
          <a:blip r:embed="rId2"/>
          <a:stretch/>
        </p:blipFill>
        <p:spPr>
          <a:xfrm>
            <a:off x="831960" y="1262160"/>
            <a:ext cx="8054280" cy="4333680"/>
          </a:xfrm>
          <a:prstGeom prst="rect">
            <a:avLst/>
          </a:prstGeom>
          <a:ln w="0">
            <a:noFill/>
          </a:ln>
        </p:spPr>
      </p:pic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831960" y="222120"/>
            <a:ext cx="10397880" cy="167688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4000" strike="noStrike" u="none">
                <a:solidFill>
                  <a:schemeClr val="accent1"/>
                </a:solidFill>
                <a:uFillTx/>
                <a:latin typeface="Trebuchet MS"/>
              </a:rPr>
              <a:t>Инструменты и приёмы педагогической поддержки</a:t>
            </a:r>
            <a:endParaRPr b="0" lang="ru-RU" sz="40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/>
          </p:nvPr>
        </p:nvSpPr>
        <p:spPr>
          <a:xfrm>
            <a:off x="831960" y="4842360"/>
            <a:ext cx="10397880" cy="201528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000" strike="noStrike" u="none">
                <a:solidFill>
                  <a:schemeClr val="dk1"/>
                </a:solidFill>
                <a:uFillTx/>
                <a:latin typeface="Trebuchet MS"/>
              </a:rPr>
              <a:t>Г</a:t>
            </a: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лавными инструментами адаптации выступают языковой скрининг, визуальные и коммуникативные опоры, система «language buddy», межкультурные мини-проекты и короткие упражнения по развитию эмоционального интеллекта.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indent="0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Парная поддержка через сверстников способствует развитию речи и социальным контактам.                                      Визуальные материалы снижают тревожность, а SEL-практики («круг чувств», «я-сообщение») формируют доверие и эмпатию. Эти элементы доказали эффективность в международных исследованиях.</a:t>
            </a:r>
            <a:br>
              <a:rPr sz="1400"/>
            </a:b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Picture 2" descr="Картинки для презентации счастливая семья - 76 фото"/>
          <p:cNvPicPr/>
          <p:nvPr/>
        </p:nvPicPr>
        <p:blipFill>
          <a:blip r:embed="rId1"/>
          <a:stretch/>
        </p:blipFill>
        <p:spPr>
          <a:xfrm>
            <a:off x="5746680" y="906840"/>
            <a:ext cx="6444720" cy="5370480"/>
          </a:xfrm>
          <a:prstGeom prst="rect">
            <a:avLst/>
          </a:prstGeom>
          <a:ln w="0">
            <a:noFill/>
          </a:ln>
        </p:spPr>
      </p:pic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285840" y="244080"/>
            <a:ext cx="5809680" cy="132516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4000" strike="noStrike" u="none">
                <a:solidFill>
                  <a:schemeClr val="accent1"/>
                </a:solidFill>
                <a:uFillTx/>
                <a:latin typeface="Trebuchet MS"/>
              </a:rPr>
              <a:t>Работа с родителями и сетью поддержки</a:t>
            </a:r>
            <a:endParaRPr b="0" lang="ru-RU" sz="40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285840" y="2763360"/>
            <a:ext cx="5590800" cy="232020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txBody>
          <a:bodyPr lIns="91440" rIns="91440" tIns="45720" bIns="45720" anchor="t">
            <a:normAutofit/>
          </a:bodyPr>
          <a:p>
            <a:pPr indent="0" algn="ctr" defTabSz="45720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1800" strike="noStrike" u="none">
                <a:solidFill>
                  <a:schemeClr val="dk1"/>
                </a:solidFill>
                <a:uFillTx/>
                <a:latin typeface="Arial"/>
              </a:rPr>
              <a:t>Совместное обсуждение трудностей                    помогает снизить риск конфликтов                               и                                                                                  повышает доверие между школой и семьёй. 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Picture 2" descr="Анкетирование картинки для презентации - 46 фото"/>
          <p:cNvPicPr/>
          <p:nvPr/>
        </p:nvPicPr>
        <p:blipFill>
          <a:blip r:embed="rId1"/>
          <a:stretch/>
        </p:blipFill>
        <p:spPr>
          <a:xfrm>
            <a:off x="2364120" y="1398240"/>
            <a:ext cx="5180040" cy="3603600"/>
          </a:xfrm>
          <a:prstGeom prst="rect">
            <a:avLst/>
          </a:prstGeom>
          <a:ln w="0">
            <a:noFill/>
          </a:ln>
        </p:spPr>
      </p:pic>
      <p:sp>
        <p:nvSpPr>
          <p:cNvPr id="344" name="PlaceHolder 1"/>
          <p:cNvSpPr>
            <a:spLocks noGrp="1"/>
          </p:cNvSpPr>
          <p:nvPr>
            <p:ph type="title"/>
          </p:nvPr>
        </p:nvSpPr>
        <p:spPr>
          <a:xfrm>
            <a:off x="285840" y="72720"/>
            <a:ext cx="8490240" cy="132516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Мониторинг и критерии эффективности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45" name="TextBox 7"/>
          <p:cNvSpPr/>
          <p:nvPr/>
        </p:nvSpPr>
        <p:spPr>
          <a:xfrm>
            <a:off x="510840" y="5791320"/>
            <a:ext cx="10972440" cy="115704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Для оценки результатов программы используются простые и надёжные показатели:                                                                                             результаты языкового скрининга, анкета чувства принадлежности, журнал инцидентов и данные о посещаемости.                                                                                                                                                                        Сравнение данных до и после внедрения программы позволяет определить её эффективность и скорректировать дальнейшие действия.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title"/>
          </p:nvPr>
        </p:nvSpPr>
        <p:spPr>
          <a:xfrm>
            <a:off x="152280" y="338760"/>
            <a:ext cx="518112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1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Итоги и практические выводы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47" name="PlaceHolder 2"/>
          <p:cNvSpPr>
            <a:spLocks noGrp="1"/>
          </p:cNvSpPr>
          <p:nvPr>
            <p:ph/>
          </p:nvPr>
        </p:nvSpPr>
        <p:spPr>
          <a:xfrm>
            <a:off x="152280" y="228744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Trebuchet MS"/>
              </a:rPr>
              <a:t>Комплексная методика адаптации объединяет простые, но научно обоснованные элементы: языковую поддержку, парную помощь, визуальные опоры, социально-эмоциональные практики и работу с семьёй.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Trebuchet MS"/>
              </a:rPr>
              <a:t>Главные условия успеха — регулярность, последовательность и координация действий между учителем, семьёй и школьной администрацией.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Trebuchet MS"/>
              </a:rPr>
              <a:t>При соблюдении этих принципов даже низкоресурсные меры позволяют добиться реального улучшения понимания уроков, эмоционального состояния и вовлечённости детей-мигрантов в школьную жизнь.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pic>
        <p:nvPicPr>
          <p:cNvPr id="348" name="Picture 10" descr="Page 44 | Participated Images - Free Download on Freepik"/>
          <p:cNvPicPr/>
          <p:nvPr/>
        </p:nvPicPr>
        <p:blipFill>
          <a:blip r:embed="rId1"/>
          <a:srcRect l="0" t="0" r="0" b="6149"/>
          <a:stretch/>
        </p:blipFill>
        <p:spPr>
          <a:xfrm>
            <a:off x="5334120" y="0"/>
            <a:ext cx="6857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ru-RU" sz="3600" strike="noStrike" u="none">
              <a:solidFill>
                <a:schemeClr val="accent1"/>
              </a:solidFill>
              <a:uFillTx/>
              <a:latin typeface="Trebuchet MS"/>
            </a:endParaRPr>
          </a:p>
        </p:txBody>
      </p:sp>
      <p:sp>
        <p:nvSpPr>
          <p:cNvPr id="299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pic>
        <p:nvPicPr>
          <p:cNvPr id="300" name="Image 27" descr=""/>
          <p:cNvPicPr/>
          <p:nvPr/>
        </p:nvPicPr>
        <p:blipFill>
          <a:blip r:embed="rId1"/>
          <a:stretch/>
        </p:blipFill>
        <p:spPr>
          <a:xfrm>
            <a:off x="7620120" y="3606840"/>
            <a:ext cx="3733560" cy="2704680"/>
          </a:xfrm>
          <a:prstGeom prst="rect">
            <a:avLst/>
          </a:prstGeom>
          <a:ln w="0">
            <a:noFill/>
          </a:ln>
        </p:spPr>
      </p:pic>
      <p:pic>
        <p:nvPicPr>
          <p:cNvPr id="301" name="Image 28" descr=""/>
          <p:cNvPicPr/>
          <p:nvPr/>
        </p:nvPicPr>
        <p:blipFill>
          <a:blip r:embed="rId2"/>
          <a:stretch/>
        </p:blipFill>
        <p:spPr>
          <a:xfrm>
            <a:off x="4610160" y="3529800"/>
            <a:ext cx="2873160" cy="3055680"/>
          </a:xfrm>
          <a:prstGeom prst="rect">
            <a:avLst/>
          </a:prstGeom>
          <a:ln w="0">
            <a:noFill/>
          </a:ln>
        </p:spPr>
      </p:pic>
      <p:pic>
        <p:nvPicPr>
          <p:cNvPr id="302" name="Image 29" descr=""/>
          <p:cNvPicPr/>
          <p:nvPr/>
        </p:nvPicPr>
        <p:blipFill>
          <a:blip r:embed="rId3"/>
          <a:stretch/>
        </p:blipFill>
        <p:spPr>
          <a:xfrm>
            <a:off x="861840" y="3614760"/>
            <a:ext cx="3611160" cy="2712600"/>
          </a:xfrm>
          <a:prstGeom prst="rect">
            <a:avLst/>
          </a:prstGeom>
          <a:ln w="0">
            <a:noFill/>
          </a:ln>
        </p:spPr>
      </p:pic>
      <p:pic>
        <p:nvPicPr>
          <p:cNvPr id="303" name="Image 25" descr=""/>
          <p:cNvPicPr/>
          <p:nvPr/>
        </p:nvPicPr>
        <p:blipFill>
          <a:blip r:embed="rId4"/>
          <a:stretch/>
        </p:blipFill>
        <p:spPr>
          <a:xfrm>
            <a:off x="1654200" y="573120"/>
            <a:ext cx="810720" cy="812520"/>
          </a:xfrm>
          <a:prstGeom prst="rect">
            <a:avLst/>
          </a:prstGeom>
          <a:ln w="0">
            <a:noFill/>
          </a:ln>
        </p:spPr>
      </p:pic>
      <p:pic>
        <p:nvPicPr>
          <p:cNvPr id="304" name="Image 26" descr=""/>
          <p:cNvPicPr/>
          <p:nvPr/>
        </p:nvPicPr>
        <p:blipFill>
          <a:blip r:embed="rId5"/>
          <a:stretch/>
        </p:blipFill>
        <p:spPr>
          <a:xfrm>
            <a:off x="8439120" y="579600"/>
            <a:ext cx="61560" cy="90000"/>
          </a:xfrm>
          <a:prstGeom prst="rect">
            <a:avLst/>
          </a:prstGeom>
          <a:ln w="0">
            <a:noFill/>
          </a:ln>
        </p:spPr>
      </p:pic>
      <p:sp>
        <p:nvSpPr>
          <p:cNvPr id="305" name="Rectangle 6"/>
          <p:cNvSpPr/>
          <p:nvPr/>
        </p:nvSpPr>
        <p:spPr>
          <a:xfrm>
            <a:off x="0" y="0"/>
            <a:ext cx="1219176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06" name="Rectangle 7"/>
          <p:cNvSpPr/>
          <p:nvPr/>
        </p:nvSpPr>
        <p:spPr>
          <a:xfrm>
            <a:off x="1451520" y="-2606040"/>
            <a:ext cx="10421280" cy="612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Дети-мигранты – это дети вынужденных переселенцев из других государств,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чаще всего из-за политической,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экономической, национально-правовой нестабильности.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Характерной чертой является уровень владения русским языком: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  <a:tabLst>
                <a:tab algn="l" pos="149544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дети-инофоны – владеющие только одним языком, который для остальных является иностранным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buClr>
                <a:srgbClr val="000000"/>
              </a:buClr>
              <a:buFont typeface="Symbol" charset="2"/>
              <a:buChar char=""/>
              <a:tabLst>
                <a:tab algn="l" pos="149544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дети-билингвы – владеющие двумя языками одновременно, 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обладающие способностью использовать в общении две языковые системы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7" name="Rectangle 8"/>
          <p:cNvSpPr/>
          <p:nvPr/>
        </p:nvSpPr>
        <p:spPr>
          <a:xfrm>
            <a:off x="5628960" y="3041280"/>
            <a:ext cx="109836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ru-RU" sz="10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	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8" name="Rectangle 9"/>
          <p:cNvSpPr/>
          <p:nvPr/>
        </p:nvSpPr>
        <p:spPr>
          <a:xfrm>
            <a:off x="5628960" y="6097320"/>
            <a:ext cx="1098360" cy="24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ru-RU" sz="10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	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9" name="Rectangle 10"/>
          <p:cNvSpPr/>
          <p:nvPr/>
        </p:nvSpPr>
        <p:spPr>
          <a:xfrm>
            <a:off x="82440" y="893124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tIns="360" bIns="360" anchor="ctr">
            <a:spAutoFit/>
          </a:bodyPr>
          <a:p>
            <a:pPr defTabSz="9144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pic>
        <p:nvPicPr>
          <p:cNvPr id="310" name="Image 26" descr=""/>
          <p:cNvPicPr/>
          <p:nvPr/>
        </p:nvPicPr>
        <p:blipFill>
          <a:blip r:embed="rId6"/>
          <a:stretch/>
        </p:blipFill>
        <p:spPr>
          <a:xfrm>
            <a:off x="8439120" y="579600"/>
            <a:ext cx="61560" cy="90000"/>
          </a:xfrm>
          <a:prstGeom prst="rect">
            <a:avLst/>
          </a:prstGeom>
          <a:ln w="0">
            <a:noFill/>
          </a:ln>
        </p:spPr>
      </p:pic>
      <p:sp>
        <p:nvSpPr>
          <p:cNvPr id="311" name="Rectangle 13"/>
          <p:cNvSpPr/>
          <p:nvPr/>
        </p:nvSpPr>
        <p:spPr>
          <a:xfrm>
            <a:off x="0" y="0"/>
            <a:ext cx="12191760" cy="45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</a:pPr>
            <a:endParaRPr b="0" lang="ru-RU" sz="18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12" name="Rectangle 14"/>
          <p:cNvSpPr/>
          <p:nvPr/>
        </p:nvSpPr>
        <p:spPr>
          <a:xfrm>
            <a:off x="1440720" y="198000"/>
            <a:ext cx="9023040" cy="51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2800" strike="noStrike" u="none">
                <a:solidFill>
                  <a:schemeClr val="accent1"/>
                </a:solidFill>
                <a:uFillTx/>
                <a:latin typeface="Arial"/>
                <a:ea typeface="Arial"/>
              </a:rPr>
              <a:t>Концепция миграционной политики до 2025 года»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2500" lnSpcReduction="19999"/>
          </a:bodyPr>
          <a:p>
            <a:pPr indent="0" defTabSz="457200">
              <a:lnSpc>
                <a:spcPct val="100000"/>
              </a:lnSpc>
              <a:buNone/>
            </a:pPr>
            <a:r>
              <a:rPr b="1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Основные социально-педагогические проблемы детей-мигрантов:</a:t>
            </a:r>
            <a:br>
              <a:rPr sz="3600"/>
            </a:br>
            <a:r>
              <a:rPr b="1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 </a:t>
            </a:r>
            <a:br>
              <a:rPr sz="3600"/>
            </a:b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/>
          </p:nvPr>
        </p:nvSpPr>
        <p:spPr>
          <a:xfrm>
            <a:off x="677160" y="2160720"/>
            <a:ext cx="8596440" cy="3880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pic>
        <p:nvPicPr>
          <p:cNvPr id="315" name="Image 34" descr=""/>
          <p:cNvPicPr/>
          <p:nvPr/>
        </p:nvPicPr>
        <p:blipFill>
          <a:blip r:embed="rId1"/>
          <a:stretch/>
        </p:blipFill>
        <p:spPr>
          <a:xfrm>
            <a:off x="1784520" y="657360"/>
            <a:ext cx="738000" cy="572760"/>
          </a:xfrm>
          <a:prstGeom prst="rect">
            <a:avLst/>
          </a:prstGeom>
          <a:ln w="0">
            <a:noFill/>
          </a:ln>
        </p:spPr>
      </p:pic>
      <p:sp>
        <p:nvSpPr>
          <p:cNvPr id="316" name="Rectangle 3"/>
          <p:cNvSpPr/>
          <p:nvPr/>
        </p:nvSpPr>
        <p:spPr>
          <a:xfrm>
            <a:off x="992880" y="-2274840"/>
            <a:ext cx="11260800" cy="618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rgbClr val="001f5f"/>
                </a:solidFill>
                <a:uFillTx/>
                <a:latin typeface="Arial"/>
                <a:ea typeface="Microsoft Sans Serif"/>
              </a:rPr>
              <a:t>        </a:t>
            </a:r>
            <a:r>
              <a:rPr b="1" lang="ru-RU" sz="1600" strike="noStrike" u="none">
                <a:solidFill>
                  <a:srgbClr val="001f5f"/>
                </a:solidFill>
                <a:uFillTx/>
                <a:latin typeface="Arial"/>
                <a:ea typeface="Microsoft Sans Serif"/>
              </a:rPr>
              <a:t>-</a:t>
            </a: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получение статуса беженца;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-жилищные проблемы;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-проблемы с устройством в образовательное учреждение;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-языковой барьер;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-различная программа обучения и подготовка ребенка к школе;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-длительный перерыв в учебной деятельности;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-необходимость установления новых ролевых отношений;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-потеря личного статуса по отношению к сверстникам и учителям;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ru-RU" sz="1600" strike="noStrike" u="none">
                <a:solidFill>
                  <a:schemeClr val="dk1"/>
                </a:solidFill>
                <a:uFillTx/>
                <a:latin typeface="Arial"/>
                <a:ea typeface="Microsoft Sans Serif"/>
              </a:rPr>
              <a:t>-возможная психологическая травма, если переселялись из мест ведения боевых действий</a:t>
            </a:r>
            <a:endParaRPr b="0" lang="ru-RU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152280" y="338760"/>
            <a:ext cx="518112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1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 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/>
          </p:nvPr>
        </p:nvSpPr>
        <p:spPr>
          <a:xfrm>
            <a:off x="152280" y="228744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Arial"/>
              </a:rPr>
              <a:t>Адаптация ребёнка в новой школьной среде представляет собой процесс постепенного приспособления к новым социальным, языковым и культурным условиям. 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marL="343080" indent="-343080" algn="ctr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8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Arial"/>
              </a:rPr>
              <a:t>В педагогике адаптация описывает изменения поведения, учебной активности и эмоционального состояния ребёнка при вхождении в новую образовательную систему. </a:t>
            </a: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pic>
        <p:nvPicPr>
          <p:cNvPr id="319" name="Picture 2" descr="Адаптация Изображения – скачать бесплатно на Freepik"/>
          <p:cNvPicPr/>
          <p:nvPr/>
        </p:nvPicPr>
        <p:blipFill>
          <a:blip r:embed="rId1"/>
          <a:stretch/>
        </p:blipFill>
        <p:spPr>
          <a:xfrm>
            <a:off x="5334120" y="0"/>
            <a:ext cx="6857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Picture 10" descr="РОССИЯ–ЮНЕСКО - Министерство иностранных дел Российской Федерации"/>
          <p:cNvPicPr/>
          <p:nvPr/>
        </p:nvPicPr>
        <p:blipFill>
          <a:blip r:embed="rId1"/>
          <a:stretch/>
        </p:blipFill>
        <p:spPr>
          <a:xfrm>
            <a:off x="3030480" y="1523880"/>
            <a:ext cx="6827400" cy="3700800"/>
          </a:xfrm>
          <a:prstGeom prst="rect">
            <a:avLst/>
          </a:prstGeom>
          <a:ln w="0">
            <a:noFill/>
          </a:ln>
        </p:spPr>
      </p:pic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984240" y="243000"/>
            <a:ext cx="10622880" cy="752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1" lang="ru-RU" sz="2000" strike="noStrike" u="none">
                <a:solidFill>
                  <a:schemeClr val="accent1"/>
                </a:solidFill>
                <a:uFillTx/>
                <a:latin typeface="Arial"/>
              </a:rPr>
              <a:t>Теоретические основы адаптации</a:t>
            </a:r>
            <a:endParaRPr b="0" lang="ru-RU" sz="20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/>
          </p:nvPr>
        </p:nvSpPr>
        <p:spPr>
          <a:xfrm>
            <a:off x="0" y="5342040"/>
            <a:ext cx="12191760" cy="151560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rmAutofit/>
          </a:bodyPr>
          <a:p>
            <a:pPr algn="ctr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Arial"/>
              <a:buChar char="•"/>
            </a:pPr>
            <a:r>
              <a:rPr b="1" lang="ru-RU" sz="1400" strike="noStrike" u="none"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Arial"/>
              </a:rPr>
              <a:t>Исследования OECD, UNESCO и UNICEF показывают, что интеграция детей-мигрантов в общую образовательную среду способствует повышению академических результатов и снижению уровня тревожности.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Picture 6" descr="Презентация — как оформить и для чего нужна?"/>
          <p:cNvPicPr/>
          <p:nvPr/>
        </p:nvPicPr>
        <p:blipFill>
          <a:blip r:embed="rId1"/>
          <a:srcRect l="10161" t="0" r="13014" b="0"/>
          <a:stretch/>
        </p:blipFill>
        <p:spPr>
          <a:xfrm>
            <a:off x="5803200" y="1305360"/>
            <a:ext cx="4931280" cy="4281480"/>
          </a:xfrm>
          <a:prstGeom prst="rect">
            <a:avLst/>
          </a:prstGeom>
          <a:ln w="0">
            <a:noFill/>
          </a:ln>
        </p:spPr>
      </p:pic>
      <p:sp>
        <p:nvSpPr>
          <p:cNvPr id="324" name="PlaceHolder 1"/>
          <p:cNvSpPr>
            <a:spLocks noGrp="1"/>
          </p:cNvSpPr>
          <p:nvPr>
            <p:ph type="title"/>
          </p:nvPr>
        </p:nvSpPr>
        <p:spPr>
          <a:xfrm>
            <a:off x="285840" y="72720"/>
            <a:ext cx="7542720" cy="132516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Факторы риска и защиты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25" name="TextBox 7"/>
          <p:cNvSpPr/>
          <p:nvPr/>
        </p:nvSpPr>
        <p:spPr>
          <a:xfrm>
            <a:off x="154440" y="5791320"/>
            <a:ext cx="11932560" cy="94356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200400" defTabSz="914400">
              <a:lnSpc>
                <a:spcPct val="100000"/>
              </a:lnSpc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На адаптацию ребёнка влияют как внешние, так и внутренние факторы.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Внешние-организация школьной поддержки, доступ к языковым ресурсам, работа психолога и взаимодействие с родителями.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Arial"/>
              </a:rPr>
              <a:t>Внутренние- когнитивные способности, эмоциональную устойчивость, самооценку, мотивацию и предшествующий опыт ребёнка.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26" name="Picture 2" descr="Адаптация детей Изображения – скачать бесплатно на Freepik"/>
          <p:cNvPicPr/>
          <p:nvPr/>
        </p:nvPicPr>
        <p:blipFill>
          <a:blip r:embed="rId2"/>
          <a:stretch/>
        </p:blipFill>
        <p:spPr>
          <a:xfrm>
            <a:off x="709560" y="1552680"/>
            <a:ext cx="3548520" cy="354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285840" y="244080"/>
            <a:ext cx="11453040" cy="132516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Роль учителя как посредника между культурами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/>
          </p:nvPr>
        </p:nvSpPr>
        <p:spPr>
          <a:xfrm>
            <a:off x="285840" y="1905120"/>
            <a:ext cx="5590800" cy="3367800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txBody>
          <a:bodyPr lIns="91440" rIns="91440" tIns="45720" bIns="4572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8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  <p:pic>
        <p:nvPicPr>
          <p:cNvPr id="329" name="Picture 2" descr="Учитель картинки для презентации - 46 фото"/>
          <p:cNvPicPr/>
          <p:nvPr/>
        </p:nvPicPr>
        <p:blipFill>
          <a:blip r:embed="rId1"/>
          <a:srcRect l="0" t="0" r="13118" b="0"/>
          <a:stretch/>
        </p:blipFill>
        <p:spPr>
          <a:xfrm>
            <a:off x="2586600" y="1367280"/>
            <a:ext cx="7741440" cy="5490360"/>
          </a:xfrm>
          <a:prstGeom prst="rect">
            <a:avLst/>
          </a:prstGeom>
          <a:ln w="0">
            <a:noFill/>
          </a:ln>
        </p:spPr>
      </p:pic>
      <p:sp>
        <p:nvSpPr>
          <p:cNvPr id="330" name="Прямоугольник 2"/>
          <p:cNvSpPr/>
          <p:nvPr/>
        </p:nvSpPr>
        <p:spPr>
          <a:xfrm>
            <a:off x="2734560" y="2298960"/>
            <a:ext cx="3142080" cy="228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ru-RU" sz="1400" strike="noStrike" u="none">
                <a:solidFill>
                  <a:schemeClr val="lt1"/>
                </a:solidFill>
                <a:uFillTx/>
                <a:latin typeface="Arial"/>
              </a:rPr>
              <a:t>Учитель формулирует правила общения,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1400" strike="noStrike" u="none">
                <a:solidFill>
                  <a:schemeClr val="lt1"/>
                </a:solidFill>
                <a:uFillTx/>
                <a:latin typeface="Arial"/>
              </a:rPr>
              <a:t>создаёт визуальные опоры,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1400" strike="noStrike" u="none">
                <a:solidFill>
                  <a:schemeClr val="lt1"/>
                </a:solidFill>
                <a:uFillTx/>
                <a:latin typeface="Arial"/>
              </a:rPr>
              <a:t>организует парную и групповую работу,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1400" strike="noStrike" u="none">
                <a:solidFill>
                  <a:schemeClr val="lt1"/>
                </a:solidFill>
                <a:uFillTx/>
                <a:latin typeface="Arial"/>
              </a:rPr>
              <a:t>проводит межкультурные мини-проекты, 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ru-RU" sz="1400" strike="noStrike" u="none">
                <a:solidFill>
                  <a:schemeClr val="lt1"/>
                </a:solidFill>
                <a:uFillTx/>
                <a:latin typeface="Arial"/>
              </a:rPr>
              <a:t>формирует у детей навыки эмпатии и конструктивного взаимодействия</a:t>
            </a:r>
            <a:r>
              <a:rPr b="1" lang="ru-RU" sz="1800" strike="noStrike" u="none">
                <a:solidFill>
                  <a:schemeClr val="dk1"/>
                </a:solidFill>
                <a:uFillTx/>
                <a:latin typeface="Trebuchet MS"/>
              </a:rPr>
              <a:t>.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2" descr="Счастливый учитель и ученик персонажа. Презентация в различных действиях с  эмоциями, стоя и ходьбе. | Премиум вектор"/>
          <p:cNvPicPr/>
          <p:nvPr/>
        </p:nvPicPr>
        <p:blipFill>
          <a:blip r:embed="rId1"/>
          <a:stretch/>
        </p:blipFill>
        <p:spPr>
          <a:xfrm>
            <a:off x="3114720" y="447840"/>
            <a:ext cx="5962320" cy="5962320"/>
          </a:xfrm>
          <a:prstGeom prst="rect">
            <a:avLst/>
          </a:prstGeom>
          <a:ln w="0">
            <a:noFill/>
          </a:ln>
        </p:spPr>
      </p:pic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838080" y="-788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1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Методика </a:t>
            </a:r>
            <a:r>
              <a:rPr b="1" lang="en-US" sz="3600" strike="noStrike" u="none">
                <a:solidFill>
                  <a:schemeClr val="accent1"/>
                </a:solidFill>
                <a:uFillTx/>
                <a:latin typeface="Trebuchet MS"/>
              </a:rPr>
              <a:t>action research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/>
          </p:nvPr>
        </p:nvSpPr>
        <p:spPr>
          <a:xfrm>
            <a:off x="0" y="4891680"/>
            <a:ext cx="12191760" cy="1961640"/>
          </a:xfrm>
          <a:prstGeom prst="rect">
            <a:avLst/>
          </a:prstGeom>
          <a:solidFill>
            <a:srgbClr val="ffc000"/>
          </a:solidFill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Trebuchet MS"/>
              </a:rPr>
              <a:t>Этот подход позволяет учителю самому стать исследователем своей практики.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  <a:p>
            <a:pPr marL="343080" indent="-343080" defTabSz="457200">
              <a:lnSpc>
                <a:spcPct val="100000"/>
              </a:lnSpc>
              <a:spcBef>
                <a:spcPts val="1001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b="1" lang="ru-RU" sz="1400" strike="noStrike" u="none">
                <a:solidFill>
                  <a:schemeClr val="dk1"/>
                </a:solidFill>
                <a:uFillTx/>
                <a:latin typeface="Trebuchet MS"/>
              </a:rPr>
              <a:t>Этапы включают: быструю диагностику на старте, внедрение простых интервенций в течение четырёх недель и повторную оценку результатов. </a:t>
            </a:r>
            <a:endParaRPr b="0" lang="ru-RU" sz="1400" strike="noStrike" u="none">
              <a:solidFill>
                <a:schemeClr val="dk1">
                  <a:lumMod val="75000"/>
                  <a:lumOff val="25000"/>
                </a:schemeClr>
              </a:solidFill>
              <a:uFillTx/>
              <a:latin typeface="Trebuchet M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677160" y="609480"/>
            <a:ext cx="8596440" cy="1320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457200">
              <a:lnSpc>
                <a:spcPct val="100000"/>
              </a:lnSpc>
              <a:buNone/>
            </a:pPr>
            <a:r>
              <a:rPr b="0" lang="ru-RU" sz="3600" strike="noStrike" u="none">
                <a:solidFill>
                  <a:schemeClr val="accent1"/>
                </a:solidFill>
                <a:uFillTx/>
                <a:latin typeface="Trebuchet MS"/>
              </a:rPr>
              <a:t>Программа поддержки на 4 недели</a:t>
            </a:r>
            <a:endParaRPr b="0" lang="ru-RU" sz="3600" strike="noStrike" u="none">
              <a:solidFill>
                <a:schemeClr val="dk1"/>
              </a:solidFill>
              <a:uFillTx/>
              <a:latin typeface="Trebuchet MS"/>
            </a:endParaRPr>
          </a:p>
        </p:txBody>
      </p:sp>
      <p:graphicFrame>
        <p:nvGraphicFramePr>
          <p:cNvPr id="335" name="Таблица 9"/>
          <p:cNvGraphicFramePr/>
          <p:nvPr/>
        </p:nvGraphicFramePr>
        <p:xfrm>
          <a:off x="454320" y="2148840"/>
          <a:ext cx="11283120" cy="4363920"/>
        </p:xfrm>
        <a:graphic>
          <a:graphicData uri="http://schemas.openxmlformats.org/drawingml/2006/table">
            <a:tbl>
              <a:tblPr/>
              <a:tblGrid>
                <a:gridCol w="1125720"/>
                <a:gridCol w="3222360"/>
                <a:gridCol w="4113720"/>
                <a:gridCol w="2820600"/>
              </a:tblGrid>
              <a:tr h="3708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ru-RU" sz="1400" strike="noStrike" u="none">
                          <a:solidFill>
                            <a:schemeClr val="lt1"/>
                          </a:solidFill>
                          <a:uFillTx/>
                          <a:latin typeface="Trebuchet MS"/>
                        </a:rPr>
                        <a:t>Неделя</a:t>
                      </a:r>
                      <a:endParaRPr b="0" lang="ru-RU" sz="14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ru-RU" sz="1400" strike="noStrike" u="none">
                          <a:solidFill>
                            <a:schemeClr val="lt1"/>
                          </a:solidFill>
                          <a:uFillTx/>
                          <a:latin typeface="Trebuchet MS"/>
                        </a:rPr>
                        <a:t>Цель</a:t>
                      </a:r>
                      <a:endParaRPr b="0" lang="ru-RU" sz="14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ru-RU" sz="1400" strike="noStrike" u="none">
                          <a:solidFill>
                            <a:schemeClr val="lt1"/>
                          </a:solidFill>
                          <a:uFillTx/>
                          <a:latin typeface="Trebuchet MS"/>
                        </a:rPr>
                        <a:t>Действия учителя </a:t>
                      </a:r>
                      <a:endParaRPr b="0" lang="ru-RU" sz="14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ru-RU" sz="1400" strike="noStrike" u="none">
                          <a:solidFill>
                            <a:schemeClr val="lt1"/>
                          </a:solidFill>
                          <a:uFillTx/>
                          <a:latin typeface="Trebuchet MS"/>
                        </a:rPr>
                        <a:t>Материалы / оценка</a:t>
                      </a:r>
                      <a:endParaRPr b="0" lang="ru-RU" sz="14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/>
                    </a:solidFill>
                  </a:tcPr>
                </a:tc>
              </a:tr>
              <a:tr h="3708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1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Быстрая диагностика и создание безопасной среды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Провести 5-минутный языковой скрининг, 5-пунктовую анкету чувства принадлежности; вместе с классом сформулировать 5 правил поведения (например: «слушаем и не перебиваем»).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Лист скрининга, анкеты, чек-лист наблюдения, плакаты с правилами.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2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Поддержка понимания урока и начальное включение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Ввести визуальные опоры на уроках (ключевые слова, карточки), назначить «language buddy» для каждого мигранта, выполнять 10-минутные парные задания на каждом уроке.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Карточки слов, журнал пар, стикеры с инструкциями.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3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Межкультурное знакомство и развитие социальных навыков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Провести урок «Моя семья / моя еда» (короткие презентации детей), внедрить упражнения на эмпатию («круг чувств», «я-сообщение»).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Презентации, фото, плакаты, листы для рефлексии.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4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Проверка эффектов и план дальнейшей поддержки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Повторить языковой скрининг и анкету принадлежности, провести встречу с родителями (с переводчиком при необходимости), скорректировать меры поддержки.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457200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ru-RU" sz="1400" strike="noStrike" u="none">
                          <a:solidFill>
                            <a:schemeClr val="dk1"/>
                          </a:solidFill>
                          <a:uFillTx/>
                          <a:latin typeface="Trebuchet MS"/>
                        </a:rPr>
                        <a:t>Сравнительный анализ «до/после», протокол родительской встречи.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4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 pitchFamily="0" charset="1"/>
        <a:ea typeface=""/>
        <a:cs typeface=""/>
      </a:majorFont>
      <a:minorFont>
        <a:latin typeface="Trebuchet MS" panose="020B060302020202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  <a:tileRect l="0" t="0" r="0" b="0"/>
        </a:gradFill>
      </a:fillStyleLst>
      <a:lnStyleLst>
        <a:ln w="12700" cap="rnd" cmpd="sng" algn="ctr">
          <a:prstDash val="solid"/>
        </a:ln>
        <a:ln w="19050" cap="rnd" cmpd="sng" algn="ctr">
          <a:prstDash val="solid"/>
        </a:ln>
        <a:ln w="25400" cap="rnd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199</TotalTime>
  <Application>LibreOffice/24.8.3.2$Linux_X86_64 LibreOffice_project/480$Build-2</Application>
  <AppVersion>15.0000</AppVersion>
  <Words>712</Words>
  <Paragraphs>107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2025-10-05T06:47:49Z</dcterms:created>
  <dc:creator>Olga</dc:creator>
  <dc:description/>
  <dc:language>ru-RU</dc:language>
  <cp:lastModifiedBy/>
  <dcterms:modified xsi:type="dcterms:W3CDTF">2025-10-20T14:22:21Z</dcterms:modified>
  <cp:revision>24</cp:revision>
  <dc:subject/>
  <dc:title>Основания применения особого порядка проведения судебного заседания и вынесения судебного решения по уголовному делу в отношении обвиняемого, с которым заключено досудебное соглашение о сотрудничестве   Презентация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13</vt:i4>
  </property>
</Properties>
</file>