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01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64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75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3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94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2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6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0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52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2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2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52A58-3DB7-4A2B-9AD4-4691FD5D3A5F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E1B8-2C44-4110-826D-D74721FB6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89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Признаки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симптомы жестокого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обращения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ребенком</a:t>
            </a:r>
          </a:p>
          <a:p>
            <a:pPr algn="r"/>
            <a:endParaRPr lang="ru-RU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Родионова Лариса Викторовна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педагог-психолог 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ГБУ ВО ЦППМС</a:t>
            </a:r>
            <a:endParaRPr lang="ru-RU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CPPISP\Desktop\aHR0cHM6Ly91ZC5rbXZjaXR5LnJ1L2ZpbGVzL3UvMy9qL1MwMDF1M2oxNjM1MTU0Mzk4MzM1NTgyODEuanB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7700"/>
            <a:ext cx="6444208" cy="38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994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Психологическое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насилие 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периодическое или постоянное психологическое воздействие родителей или других взрослых на ребенка, приводящее к формированию у ребенка патологических черт характера и нарушению психического развития.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0266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b="1" i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</a:t>
            </a:r>
            <a:r>
              <a:rPr lang="ru-RU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психологического насилия: </a:t>
            </a:r>
            <a:endParaRPr lang="ru-RU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Отвержение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вербальные и невербальные действия, демонстрирующие неприятие ребенка и принижающие его достоинство: враждебное отношение, унижение, в том числе публичное; высмеивание, превращение ребенка в «козла отпущения». </a:t>
            </a:r>
          </a:p>
          <a:p>
            <a:r>
              <a:rPr lang="ru-RU" sz="2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Терроризирование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запугивание, угрозы совершить насилие над ребенком или его близкими: убить, причинить боль или физический вред; помещение ребенка в страшное для него место; оставление ребенка в опасности; предъявление нереалистичных требований к ребенку, не соответствующих его уровню развития. </a:t>
            </a:r>
          </a:p>
          <a:p>
            <a:r>
              <a:rPr lang="ru-RU" sz="2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Игнорирование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отсутствие эмоционального отклика на нужды ребенка и его попытки к взаимодействию, лишение его эмоциональной стимуляции: нежелание или неспособность взрослого взаимодействовать с ребенком; взаимодействие с ребенком только в случае крайней необходимости; отсутствие проявлений привязанности к ребенку, любви, заботы. </a:t>
            </a:r>
          </a:p>
          <a:p>
            <a:r>
              <a:rPr lang="ru-RU" sz="2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Изоляция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последовательные действия, направленные на лишение ребенка возможности встречаться и общаться с другими людьми как дома, так и вне его: необоснованное ограничение свободного передвижения ребенка; необоснованное ограничение или запрещение социальных контактов ребенка со сверстниками или взрослыми в его среде. </a:t>
            </a:r>
          </a:p>
          <a:p>
            <a:r>
              <a:rPr lang="ru-RU" sz="2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Развращение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действия по отношению к ребенку, которые становятся причиной развития у него </a:t>
            </a:r>
            <a:r>
              <a:rPr lang="ru-RU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дезадаптивного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поведения: побуждение несовершеннолетнего к антисоциальному поведению; формирование поведения, не соответствующего уровню развития ребенка; воспрепятствование естественному развитию ребенка; лишение ребенка права иметь свои взгляды, чувства, желания.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9208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Пренебрежение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нуждами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должного обеспечения основных нужд и потребностей ребенка в пище, одежде, жилье, воспитании, образовании, медицинской помощи со стороны родителей или лиц, их заменяющих, в силу объективных причин (бедность, психические болезни, неопытность) и без таковых.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89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пренебрежения нуждами: </a:t>
            </a:r>
            <a:endParaRPr lang="ru-RU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Оставление ребенка без присмотра.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должного внимания, опеки, защиты (безнадзорность).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Непредоставление ребенку питания, одежды, жилья.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Несоответствие среды обитания потребностям ребенка: отсутствие спального места, соответствующего возрасту ребенка, места для игр и занятий.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Приготовление пищи ребенку непригодным для него способом, кормление пищей, не соответствующей возрасту ребенка.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должного гигиенического ухода: купание, смена подгузников, стирка и смена белья и одежды.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Несоответствие одежды ребенка погодным условиям.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Непредоставление медицинской помощи ребенку: обследования, лечения, профилактических прививок.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Неквалифицированное лечение ребенка: дача лекарств без показаний, в неправильной дозировке.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Опасные условия для жизни ребенка: антисанитария, паразиты, битое стекло, незащищенные электрические розетки, легкий доступ к ядовитым веществам и т.п. </a:t>
            </a:r>
          </a:p>
          <a:p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внимания развитию ребенка соответственно возрасту: безучастие к общению и играм с ребенком, отсутствие игрушек, соответствующих возрасту, школьных принадлежностей; бездействие в отношении школьного обучения или препятствование ему.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15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ВЫЯВЛЕНИЕ СЛУЧАЕВ ЖЕСТОКОГО ОБРАЩЕНИЯ С РЕБЕНКОМ </a:t>
            </a:r>
          </a:p>
          <a:p>
            <a:pPr marL="0" indent="0" algn="ctr">
              <a:buNone/>
            </a:pPr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Поводом для вмешательства специалистов, проведения оценки и расследования может быть: </a:t>
            </a:r>
          </a:p>
          <a:p>
            <a:pPr lvl="0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Сообщение ребенка или очевидцев о факте жестокого обращения. </a:t>
            </a:r>
          </a:p>
          <a:p>
            <a:pPr lvl="0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признаков жестокого обращения с ребенком. </a:t>
            </a:r>
          </a:p>
          <a:p>
            <a:pPr lvl="0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причин и условий (факторов риска), способствующих жестокому обращению с ребенком. </a:t>
            </a:r>
          </a:p>
          <a:p>
            <a:pPr marL="0" indent="0" algn="ctr">
              <a:buNone/>
            </a:pP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1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ФАКТОРЫ РИСКА ДЛЯ ЖЕСТОКОГО ОБРАЩЕНИЯ С ДЕТЬМИ </a:t>
            </a:r>
            <a:endParaRPr lang="ru-RU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i="1" dirty="0"/>
              <a:t>Раннее выявление жестокого обращения с детьми в семье ориентировано первоначально на наблюдение за семьей и выявление факторов риска. </a:t>
            </a:r>
            <a:endParaRPr lang="ru-RU" i="1" dirty="0" smtClean="0"/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Условно можно обозначить четыре группы факторов риска: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Особенности родителей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Особенности ребенка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Особенности семьи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Социально-политические и культурные факторы </a:t>
            </a:r>
          </a:p>
          <a:p>
            <a:pPr marL="0" indent="0" algn="ctr">
              <a:buNone/>
            </a:pP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464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Психологические факторы риска для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родителей</a:t>
            </a:r>
          </a:p>
          <a:p>
            <a:pPr marL="0" indent="0">
              <a:buNone/>
            </a:pPr>
            <a:r>
              <a:rPr lang="ru-RU" sz="2400" b="1" i="1" u="sng" dirty="0"/>
              <a:t>Личностные особенности:</a:t>
            </a:r>
            <a:r>
              <a:rPr lang="ru-RU" sz="2400" b="1" i="1" dirty="0"/>
              <a:t> </a:t>
            </a:r>
            <a:endParaRPr lang="ru-RU" sz="2400" dirty="0"/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Низкая самооценка, депрессия, апатия; 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Неспособность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доверять окружающим, изолированность;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Стремление к доминированию;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Агрессивность, раздражительность;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Неумение контролировать свои эмоции. 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i="1" u="sng" dirty="0"/>
              <a:t>Здоровье родителей: </a:t>
            </a:r>
            <a:endParaRPr lang="ru-RU" sz="2400" i="1" u="sng" dirty="0"/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Психические заболевания и расстройства;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Умственная отсталость; 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Алкоголизм или наркозависимость. 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Несформированные родительские навыки (молодые родители, родители-выпускники сиротских учреждений, родители из неблагополучных семей).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Подверженность родителей насилию в детстве.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Завышенные и неоправданные ожидания по отношению к ребенку. </a:t>
            </a:r>
          </a:p>
          <a:p>
            <a:pPr marL="0" indent="0">
              <a:buNone/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148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Типы сексуального насилия в семье: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b="1" u="sng" dirty="0"/>
              <a:t>ОТЕЦ - ДОЧЬ </a:t>
            </a:r>
            <a:endParaRPr lang="ru-RU" u="sng" dirty="0"/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Пассивно-зависимые отношения в семье: в отношениях с женой муж чувствует себя зависимым ребенком, которым пренебрегают - он обращается к дочери как к другой жене, чтобы ощутить, что он - мужчина.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Агрессивно - доминантные отношения в семье: жена и дочь изолированы от социальных связей. Жена эмоционально беззащитна и беспомощна, муж полностью властвует, но не получает эмоциональной поддержки и эмоционального признания от жены. Сексуальные отношения с дочерью как осуществление права Нарцисса.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Жена доминирует - муж подавляется. Отношения с дочерью как компенсация подавленной потребности к доминированию.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инцестных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семьях мать, как правило, не получала в детстве достаточно тепла и заботы от своих родителей. Она оказывается не способной дать достаточно тепла и любви мужу и дочери, что, при определенных условиях, может привести к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сексуализированным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отношениям отца и дочери.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908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/>
              <a:t>ОТЕЦ - СЫН </a:t>
            </a:r>
            <a:endParaRPr lang="ru-RU" u="sng" dirty="0"/>
          </a:p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Отец в детстве (подростковом возрасте) имел проблемы в отношениях с противоположным полом. </a:t>
            </a:r>
          </a:p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быть, отец не был уверен в своей сексуальной ориентации. </a:t>
            </a:r>
          </a:p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быть, отец был жертвой инцеста в детстве.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19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МАТЬ - СЫН </a:t>
            </a:r>
            <a:endParaRPr lang="ru-RU" u="sng" dirty="0"/>
          </a:p>
          <a:p>
            <a:pPr marL="0" indent="0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Связь такого рода свидетельствует о наличии серьезных психических нарушений у матери, так как женщине, по сравнению с мужчинами, приходится преодолевать большее сопротивление для совершения сексуального насилия над собственным ребенком. Этому препятствуют:</a:t>
            </a:r>
          </a:p>
          <a:p>
            <a:pPr marL="0" indent="0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-Социально-ролевой барьер - стереотипный сексуальный агрессор - это мужчина. </a:t>
            </a:r>
          </a:p>
          <a:p>
            <a:pPr marL="0" indent="0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Психологический барьер - материнский инстинкт глубже отцовского. </a:t>
            </a:r>
          </a:p>
          <a:p>
            <a:pPr marL="0" indent="0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Очень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сексуальный агрессор в прошлом сам был жертвой сексуального насилия. </a:t>
            </a:r>
          </a:p>
          <a:p>
            <a:pPr marL="0" indent="0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Отмечается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что в случаях инцеста у насильников наблюдаются глубокие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-сексуальные нарушения, садизм, фетишизм, необычные формы полового акта, эпизоды гомосексуализма 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трансвестизм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Отсутствие желаемого удовлетворения от этих форм сексуальной активности толкает их на совершение инцеста.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3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Жестокое обращение с ребенком </a:t>
            </a:r>
            <a:r>
              <a:rPr lang="ru-RU" dirty="0"/>
              <a:t>– это все многообразие действий или бездействие со стороны окружающих лиц, которые наносят вред физическому и психическому здоровью несовершеннолетнего, его развитию и благополучию, а также ущемляют его права или свободу.</a:t>
            </a:r>
          </a:p>
          <a:p>
            <a:r>
              <a:rPr lang="ru-RU" b="1" i="1" dirty="0"/>
              <a:t>Жестокое обращение с ребенком со стороны родителей и других родственников является формой насилия в семье.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027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Психологические </a:t>
            </a: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факторы риска ребенка </a:t>
            </a:r>
            <a:endParaRPr 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Дети в первые два года жизни;</a:t>
            </a:r>
          </a:p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Младенцы, родившиеся преждевременно и имеющие низкий вес при рождении;</a:t>
            </a:r>
          </a:p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Дети с физическими и психическими отклонениями;</a:t>
            </a:r>
          </a:p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Агрессивный, </a:t>
            </a: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гиперактивный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импульсивный ребенок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235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Психологические факторы риска </a:t>
            </a: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подростков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Чувства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неравенства и несправедливости, которые возникают из-за того, что одни подростки развиваются более ускоренно в этот период, а другие с некоторым опозданием.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Беспомощность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того, что подросток уже не чувствует себя ребенком, но в тоже время он не стал еще взрослым человеком. Физиологическое развитие в этот период намного опережает способности, возможности и готовность подростка вступать в более взрослые отношения.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стороны взрослые предъявляют к подростку повышенные требования, видя в нем более взрослого человека, с другой стороны – не разрешают ему поступать как взрослому. Отсюда появляется взаимное недоверие родителей и ребенка.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Недоверие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взрослых. Если с подростком что-то случится, ему могут не поверить.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 сверстникам, чем взрослым. Подражание поведению определенных групп, являющихся в этот период большим авторитетом, чем родители.</a:t>
            </a:r>
          </a:p>
          <a:p>
            <a:pPr marL="0" indent="0" algn="ctr">
              <a:buNone/>
            </a:pP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818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85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Особенности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семьи 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в трудной жизненной ситуации: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Семьи с низким уровнем достатка;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Многодетные семьи;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Неполные семьи;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Конфликтные семьи;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Семьи с опекаемыми детьми;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Семьи в кризисной ситуации;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Дисфункциональные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закрытая семейная система, в которой присутствуют жесткие правила поведения и закрепленные роли за каждым членом семьи, которые с течением времени не меняются, проблемы из семьи не выносятся и не решаются, посторонним людям тяжело попасть внутрь такой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системы);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Семьи без сторонней поддержки и помощи;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Семьи с незапланированным и нежеланным ребенком. </a:t>
            </a:r>
          </a:p>
        </p:txBody>
      </p:sp>
    </p:spTree>
    <p:extLst>
      <p:ext uri="{BB962C8B-B14F-4D97-AF65-F5344CB8AC3E}">
        <p14:creationId xmlns:p14="http://schemas.microsoft.com/office/powerpoint/2010/main" val="74966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Социально-политические и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культурные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факторы </a:t>
            </a:r>
            <a:endParaRPr lang="ru-RU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профилактическая работа на государственном уровне.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законодательства.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механизмов выявления и оказания помощи детям и семьям, затронутым проблемой насилия.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осознание обществом жестокого обращения с ребенком как проблемы.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осведомленность в обществе о правах человека, в том числе правах детей.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Обычаи и нормы страны (например, терпимое отношение общества к физическим наказаниям).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конфликты, войны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кризис, бедность, безработица. </a:t>
            </a:r>
          </a:p>
          <a:p>
            <a:pPr marL="0" indent="0" algn="ctr">
              <a:buNone/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4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ПРИЗНАКИ И СИМПТОМЫ ЖЕСТОКОГО ОБРАЩЕНИЯ С 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РЕБЕНКОМ</a:t>
            </a:r>
          </a:p>
          <a:p>
            <a:pPr marL="0" indent="0" algn="ctr">
              <a:buNone/>
            </a:pPr>
            <a:r>
              <a:rPr lang="ru-RU" b="1" i="1" u="sng" dirty="0"/>
              <a:t>Признаки жестокого обращения с ребенком </a:t>
            </a:r>
            <a:endParaRPr lang="ru-RU" b="1" i="1" u="sng" dirty="0" smtClean="0"/>
          </a:p>
          <a:p>
            <a:pPr marL="0" indent="0" algn="ctr">
              <a:buNone/>
            </a:pPr>
            <a:endParaRPr lang="ru-RU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b="1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</a:t>
            </a:r>
          </a:p>
          <a:p>
            <a:pPr marL="0" indent="0">
              <a:buNone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специфические</a:t>
            </a:r>
          </a:p>
          <a:p>
            <a:pPr marL="0" indent="0"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</a:t>
            </a:r>
          </a:p>
          <a:p>
            <a:pPr marL="0" indent="0" algn="r">
              <a:buNone/>
            </a:pPr>
            <a:endParaRPr lang="ru-RU" i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</a:p>
          <a:p>
            <a:pPr marL="0" indent="0">
              <a:buNone/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поведенческие        эмоциональные 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ru-RU" b="1" i="1" u="sng" dirty="0" smtClean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331640" y="1628800"/>
            <a:ext cx="30963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843808" y="1628800"/>
            <a:ext cx="1584176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27984" y="1619563"/>
            <a:ext cx="216024" cy="2529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27984" y="1619563"/>
            <a:ext cx="2664296" cy="1197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56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80512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Признаки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физического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насилия</a:t>
            </a:r>
          </a:p>
          <a:p>
            <a:pPr marL="0" indent="0">
              <a:buNone/>
            </a:pPr>
            <a:r>
              <a:rPr lang="ru-RU" sz="2200" dirty="0" smtClean="0"/>
              <a:t>•</a:t>
            </a:r>
            <a:r>
              <a:rPr lang="ru-RU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Множественные повреждения, имеющие специфический характер (отпечатки пальцев, ремня, сигаретные ожоги) и различную степень давности (свежие и заживающие).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физического развития (отставание в весе и росте), обезвоживание (для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грудных детей).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Признаки плохого ухода (гигиеническая запущенность, неопрятный внешний вид, сыпь)</a:t>
            </a:r>
            <a:r>
              <a:rPr lang="ru-RU" sz="20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000" b="1" i="1" u="sng" dirty="0"/>
              <a:t>Характер повреждений при физическом насилии:</a:t>
            </a:r>
            <a:endParaRPr lang="ru-RU" sz="2000" u="sng" dirty="0"/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синяки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ссадины, раны, следы от ударов ремнем, укусов, прижигания горячими предметами, жидкостями, сигаретами, располагающиеся на лице, теле, конечностях;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ожоги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горячими жидкостями кистей и ног в виде перчатки или носка (от погружения в горячую воду), а также на ягодицах;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и переломы костей травматического характера, припухлость и болезненность суставов;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выбитые и расшатанные зубы, разрывы или порезы во рту, на губах;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участки облысения, кровоподтеки на голове;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внутренних органов травматического характера;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голове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ретинальные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геморрагии (кровоизлияния в глазное яблоко), участки облысения.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522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Заподозрить физическое насилие над ребенком можно, если в поведении ребенка присутствуют следующие признаки: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младший школьный возраст</a:t>
            </a:r>
            <a:endParaRPr lang="ru-RU" dirty="0"/>
          </a:p>
          <a:p>
            <a:r>
              <a:rPr lang="ru-RU" dirty="0"/>
              <a:t>отсутствие сопротивления пассивная реакция на боль;</a:t>
            </a:r>
          </a:p>
          <a:p>
            <a:r>
              <a:rPr lang="ru-RU" dirty="0"/>
              <a:t>болезненное отношение к замечаниям, критике;</a:t>
            </a:r>
          </a:p>
          <a:p>
            <a:r>
              <a:rPr lang="ru-RU" dirty="0"/>
              <a:t>заискивающее поведение, чрезмерная уступчивость;</a:t>
            </a:r>
          </a:p>
          <a:p>
            <a:r>
              <a:rPr lang="ru-RU" dirty="0"/>
              <a:t>псевдовзрослое поведение (внешне копирует поведение взрослых):</a:t>
            </a:r>
          </a:p>
          <a:p>
            <a:r>
              <a:rPr lang="ru-RU" dirty="0"/>
              <a:t>негативизм, агрессивность;</a:t>
            </a:r>
          </a:p>
          <a:p>
            <a:r>
              <a:rPr lang="ru-RU" dirty="0"/>
              <a:t>лживость, воровство;</a:t>
            </a:r>
          </a:p>
          <a:p>
            <a:r>
              <a:rPr lang="ru-RU" dirty="0"/>
              <a:t>жестокость по отношению к животным;</a:t>
            </a:r>
          </a:p>
          <a:p>
            <a:r>
              <a:rPr lang="ru-RU" dirty="0"/>
              <a:t>склонность к поджогам;</a:t>
            </a:r>
          </a:p>
          <a:p>
            <a:r>
              <a:rPr lang="ru-RU" dirty="0"/>
              <a:t>стремление скрыть причину повреждения и травм;</a:t>
            </a:r>
          </a:p>
          <a:p>
            <a:r>
              <a:rPr lang="ru-RU" dirty="0"/>
              <a:t>одиночество, отсутствие друзей;</a:t>
            </a:r>
          </a:p>
          <a:p>
            <a:r>
              <a:rPr lang="ru-RU" dirty="0"/>
              <a:t>боязнь идти домой после школы.</a:t>
            </a:r>
          </a:p>
          <a:p>
            <a:pPr marL="0" indent="0">
              <a:buNone/>
            </a:pPr>
            <a:r>
              <a:rPr lang="ru-RU" u="sng" dirty="0"/>
              <a:t>подростковый возраст:</a:t>
            </a:r>
            <a:endParaRPr lang="ru-RU" dirty="0"/>
          </a:p>
          <a:p>
            <a:r>
              <a:rPr lang="ru-RU" dirty="0"/>
              <a:t>побеги из дома;</a:t>
            </a:r>
          </a:p>
          <a:p>
            <a:r>
              <a:rPr lang="ru-RU" dirty="0"/>
              <a:t>суицидальные попытки (попытки самоубийства);</a:t>
            </a:r>
          </a:p>
          <a:p>
            <a:r>
              <a:rPr lang="ru-RU" dirty="0"/>
              <a:t>делинквентное (криминальное или антиобщественное ) поведение;</a:t>
            </a:r>
          </a:p>
          <a:p>
            <a:r>
              <a:rPr lang="ru-RU" dirty="0"/>
              <a:t>употребление алкоголя, наркотиков, токсических средств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4751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Признаки психического насилия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физического и умственного развития;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нервный тик;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энурез: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печальный вид;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соматические заболевания (ожирение, резкая потеря массы гола, язва желудка, кожные заболевания, аллергическая патология).</a:t>
            </a:r>
          </a:p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особенностям поведения ребенка при психическом насилии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беспокойство или тревожность;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сна;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 сохраняющееся подавленное состояние;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уединению;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чрезмерная уступчивость, заискивающее, угодливое поведение;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или попытки самоубийства;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общаться, налаживать отношения с другими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людьми, включая сверстников;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плохая успеваемость: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самооценка;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аппетита.</a:t>
            </a:r>
          </a:p>
          <a:p>
            <a:pPr marL="0" indent="0" algn="ctr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2728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распознать ребенка</a:t>
            </a:r>
            <a:r>
              <a:rPr lang="ru-RU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чьими </a:t>
            </a:r>
            <a:r>
              <a:rPr lang="ru-RU" sz="3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нуждами пренебрегают?</a:t>
            </a:r>
            <a:endParaRPr lang="ru-RU" sz="3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проявления: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утомленный сонный вид, бледное лицо, опухшие веки;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грудных детей обезвоженность, опрелости, сыпи;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неряшливая, не соответствует сезону и размеру ребенка;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нечистоплотность, несвежий запах.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признаки: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в весе и росте от сверстников;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педикулез, чесотка;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«несчастные случаи»;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гнойные и хронические инфекционные заболевания;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запущенный кариес;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надлежащих прививок;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речевого и психического развития.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поведения: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постоянный голод и жажда, может красть пищу, рыться в отбросах;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играть;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внимания/участия;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пропуски школьных занятий;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крайности поведения; инфантилен или принимает роль взрослого и ведет себя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псевдовзрослой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манере;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агрессивен или замкнут,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апатичен;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гиперактивен или подавлен;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неразборчиво дружелюбен или не желает и не умеет общаться;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поджогам, жестокость к животным;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мастурбация, раскачивание, сосание пальцев.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66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Признаки наличия сексуального насилия над ребенком</a:t>
            </a:r>
          </a:p>
          <a:p>
            <a:pPr marL="0" indent="0" algn="ctr">
              <a:buNone/>
            </a:pPr>
            <a:endParaRPr lang="ru-RU" sz="2400" b="1" u="sng" dirty="0" smtClean="0"/>
          </a:p>
          <a:p>
            <a:pPr marL="0" indent="0" algn="ctr">
              <a:buNone/>
            </a:pPr>
            <a:r>
              <a:rPr lang="ru-RU" sz="2400" b="1" u="sng" dirty="0" smtClean="0"/>
              <a:t>К </a:t>
            </a:r>
            <a:r>
              <a:rPr lang="ru-RU" sz="2400" b="1" u="sng" dirty="0"/>
              <a:t>физическим признакам относятся</a:t>
            </a:r>
            <a:r>
              <a:rPr lang="ru-RU" sz="2400" u="sng" dirty="0"/>
              <a:t>:</a:t>
            </a:r>
            <a:r>
              <a:rPr lang="ru-RU" sz="2400" dirty="0"/>
              <a:t> повреждения генитальной, анальной или оральной областей, в том числе нарушение целостности девственной плевры, повреждение кожи груди, бедер, расширение ануса, следы спермы на одежде, коже, в анальной и генитальной областях, заболевания, передающиеся половым путем, беременность, повторные или хронические инфекции мочевыводящих путей, резкие изменения веса (потеря или прибавление), вагинальные кровотечения, боли внизу живота, боль при сидении и ходьбе, симптомы в области рта: экзема, дерматит, герпес; разорванное, запачканное или окровавленное </a:t>
            </a:r>
            <a:r>
              <a:rPr lang="ru-RU" sz="2400" dirty="0" smtClean="0"/>
              <a:t>бельё.</a:t>
            </a:r>
            <a:endParaRPr lang="ru-RU" sz="2400" dirty="0"/>
          </a:p>
          <a:p>
            <a:pPr marL="0" indent="0" algn="ctr">
              <a:buNone/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27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Насилие классифицируется по нескольким параметрам: </a:t>
            </a:r>
            <a:endParaRPr lang="ru-RU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/>
              <a:t>- явное или скрытое - в зависимости от стратегии поведения обидчика; </a:t>
            </a:r>
          </a:p>
          <a:p>
            <a:r>
              <a:rPr lang="ru-RU" dirty="0"/>
              <a:t>- происходящее в настоящем или случившееся в прошлом; </a:t>
            </a:r>
          </a:p>
          <a:p>
            <a:r>
              <a:rPr lang="ru-RU" dirty="0"/>
              <a:t>- единичное или множественное, длящееся многие годы; </a:t>
            </a:r>
          </a:p>
          <a:p>
            <a:r>
              <a:rPr lang="ru-RU" dirty="0"/>
              <a:t>- по месту происшествия и окружения насилие бывает: дома – со стороны родственников, в школе - со стороны педагогов или детей, на улице - со стороны детей или незнакомых взрослых.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7798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Поведенческие признаки наличия сексуального насилия над детьми: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3-4 года</a:t>
            </a:r>
            <a:endParaRPr lang="ru-RU" sz="2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Чрезмерная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мастурбация. Частая демонстрация гениталий.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Сексуальные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навязчивого характера, хотят сделать что-нибудь маленькой сестре или брату.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Поведение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становится сексуальным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Периодические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ночные кошмары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Энкопрез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энурез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Нарушения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Боязнь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оставаться наедине с взрослым, братом, сестрой или идти в детский сад.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Регрессивное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4-6 лет</a:t>
            </a:r>
            <a:endParaRPr lang="ru-RU" sz="1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Чрезмерная мастурбация, частая демонстрация гениталий.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Сексуальные игры навязчивого характера, хочет сделать что-нибудь младшей сестре или брату.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Агрессивное сексуальное поведение с детьми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Псевдовзрослое поведение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Некоторая враждебность и агрессивность поведения, уменьшающаяся при взрослении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Ребенок ни на что не жалуется во время осмотра (ребенок боится) 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Нарушения сна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Боязнь оставаться наедине с взрослыми и сверстниками, нежелание идти в детский сад.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Устраивает поджоги.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Регрессивное поведение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Соматические жалобы.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07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6-8 лет</a:t>
            </a:r>
            <a:endParaRPr lang="ru-RU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Сексуальные игры навязчивого характера со сверстниками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Усиливающаяся агрессия по отношению к сверстникам.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Нерегулярное посещение школы или приходит рано и уходит поздно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Внезапное ухудшение успеваемости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 может найти друзей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Никому не верит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Не может сконцентрировать внимание</a:t>
            </a:r>
          </a:p>
          <a:p>
            <a:pPr marL="0" indent="0">
              <a:buNone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8-10 лет</a:t>
            </a:r>
            <a:endParaRPr lang="ru-RU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Сексуальные игры навязчивого характера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Усиливающаяся агрессия по отношению к сверстникам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Нерегулярное посещение школы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10-12 лет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Социальный уход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Агрессия по отношению к сверстникам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Нерегулярное посещение школы и несвоевременный приход и уход.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Внезапное ухудшение успеваемости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Никому не верит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Не может сконцентрировать внимание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Часто прогуливает школу.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Приходит в школу рано - уходит очень поздно.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Начальные признаки клинической депрессии.</a:t>
            </a: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12-18 лет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Симптомы клинической депрессии нарушения сна суицидальные наклонности изоляция от окружающих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Побеги из дома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Промискуитет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Асоциальное поведение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 участвует в школьных мероприятиях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Аддитивное поведение (никотин, алкоголь, наркотики)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Совершение преступлений.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42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Специфические признаки сексуального насилия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Откровенно сексуальные игры и поведение, не соответствующие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уровню развития.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 окрашенные рисунки и разговоры.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в деталях описать различные действия сексуального характера.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Чрезмерная мастурбация, открытая мастурбация.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других детей в действия сексуального характера.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 со стороны несовершеннолетнего по отношению к другим детям.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Избегание мужчин или женщин.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Стигматизация, изоляция от сверстников.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начало сексуальной жизни, частая смена партнеров.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Проституция.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52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Существуют явные признаки, которые требуют немедленного информирования правоохранительных органов:</a:t>
            </a:r>
            <a:endParaRPr lang="ru-RU" sz="28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следы побоев, истязаний, другого физического воздействия;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следы сексуального насилия;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запущенное состояние детей (педикулез, дистрофия и т.д.);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отсутствие нормальных условий существования ребенка: антисанитарное состояние жилья, несоблюдение элементарных правил гигиены, отсутствие в доме спальных мест, постельных принадлежностей, одежды, пищи и иных предметов, соответствующих возрастным потребностям детей и необходимых для ухода за ними;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систематическое пьянство родителей, драки в присутствии ребенка, лишение его сна, ребенка выгоняют из дома.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11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PPISP\Desktop\spasibo-za-vnimanie-62-kartinki-dlya-prezentacii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8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жестокого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обращения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детьми</a:t>
            </a:r>
          </a:p>
          <a:p>
            <a:pPr marL="0" indent="0" algn="ctr">
              <a:buNone/>
            </a:pP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8271"/>
            <a:ext cx="8038775" cy="602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4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Физическое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насилие над ребенком 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dirty="0" smtClean="0"/>
              <a:t>– </a:t>
            </a:r>
            <a:r>
              <a:rPr lang="ru-RU" dirty="0"/>
              <a:t>это вид жестокого обращения, когда несовершеннолетнему причиняют боль, телесные повреждения, наносят ущерб его здоровью или физическому развитию, лишают жизни или не предотвращают возможность причинения страданий, вреда здоровью и угрозы жизни несовершеннолетнего.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9440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133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физического насилия: </a:t>
            </a:r>
            <a:endParaRPr lang="ru-RU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600" dirty="0"/>
              <a:t>Избиение </a:t>
            </a:r>
          </a:p>
          <a:p>
            <a:r>
              <a:rPr lang="ru-RU" sz="2600" dirty="0"/>
              <a:t>Пощечины, подзатыльники, тычки, шлепки, щипки </a:t>
            </a:r>
          </a:p>
          <a:p>
            <a:r>
              <a:rPr lang="ru-RU" sz="2600" dirty="0"/>
              <a:t>Порка </a:t>
            </a:r>
          </a:p>
          <a:p>
            <a:r>
              <a:rPr lang="ru-RU" sz="2600" dirty="0"/>
              <a:t>Нанесение травм, ожогов </a:t>
            </a:r>
          </a:p>
          <a:p>
            <a:r>
              <a:rPr lang="ru-RU" sz="2600" dirty="0"/>
              <a:t>Вырывание волос </a:t>
            </a:r>
          </a:p>
          <a:p>
            <a:r>
              <a:rPr lang="ru-RU" sz="2600" dirty="0"/>
              <a:t>Фиксация в неудобной позе </a:t>
            </a:r>
          </a:p>
          <a:p>
            <a:r>
              <a:rPr lang="ru-RU" sz="2600" dirty="0"/>
              <a:t>Укусы </a:t>
            </a:r>
          </a:p>
          <a:p>
            <a:r>
              <a:rPr lang="ru-RU" sz="2600" dirty="0"/>
              <a:t>Изоляция (запирание в кладовке, туалете) </a:t>
            </a:r>
          </a:p>
          <a:p>
            <a:r>
              <a:rPr lang="ru-RU" sz="2600" dirty="0"/>
              <a:t>Преднамеренное лишение еды, питья, одежды (выставление ребенка в мороз на улицу без теплой одежды) </a:t>
            </a:r>
          </a:p>
          <a:p>
            <a:r>
              <a:rPr lang="ru-RU" sz="2600" dirty="0"/>
              <a:t>Грубое нарушение режима дня </a:t>
            </a:r>
          </a:p>
          <a:p>
            <a:r>
              <a:rPr lang="ru-RU" sz="2600" dirty="0"/>
              <a:t>Обращение с детьми, не соответствующее их возрасту и развитию (предъявление требований, которые ребенок еще не способен выполнить, либо которые перерос) </a:t>
            </a:r>
          </a:p>
          <a:p>
            <a:r>
              <a:rPr lang="ru-RU" sz="2600" dirty="0"/>
              <a:t>Сильное встряхивание грудных детей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0308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Сексуальное насилие над ребенком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sz="2400" b="1" dirty="0" smtClean="0"/>
              <a:t>– </a:t>
            </a:r>
            <a:r>
              <a:rPr lang="ru-RU" sz="2400" dirty="0"/>
              <a:t>это вид жестокого обращения, который заключается в вовлечении несовершеннолетнего в действия сексуального характера с целью получения взрослыми сексуального удовлетворения или материальной выгоды. </a:t>
            </a:r>
          </a:p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Коммерческая сексуальная эксплуатация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sz="2400" dirty="0" smtClean="0"/>
              <a:t>– </a:t>
            </a:r>
            <a:r>
              <a:rPr lang="ru-RU" sz="2400" dirty="0"/>
              <a:t>это форма сексуального насилия над ребенком, которое совершается за вознаграждение в виде наличных денег или благ ребенку или третьему лицу.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31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1" i="1" u="sng" dirty="0" smtClean="0"/>
              <a:t>Формы </a:t>
            </a:r>
            <a:r>
              <a:rPr lang="ru-RU" sz="4500" b="1" i="1" u="sng" dirty="0"/>
              <a:t>сексуального насилия над ребенком: </a:t>
            </a:r>
            <a:endParaRPr lang="ru-RU" sz="4500" u="sng" dirty="0"/>
          </a:p>
          <a:p>
            <a:pPr marL="0" indent="0">
              <a:buNone/>
            </a:pPr>
            <a:r>
              <a:rPr lang="ru-RU" b="1" i="1" dirty="0"/>
              <a:t>Контактное: </a:t>
            </a:r>
            <a:endParaRPr lang="ru-RU" b="1" dirty="0"/>
          </a:p>
          <a:p>
            <a:r>
              <a:rPr lang="ru-RU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Половой акт </a:t>
            </a:r>
          </a:p>
          <a:p>
            <a:r>
              <a:rPr lang="ru-RU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Телесный контакт с половыми органами ребенка </a:t>
            </a:r>
          </a:p>
          <a:p>
            <a:r>
              <a:rPr lang="ru-RU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Введение различных предметов во влагалище или анус ребенка </a:t>
            </a:r>
          </a:p>
          <a:p>
            <a:r>
              <a:rPr lang="ru-RU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Мастурбация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i="1" dirty="0"/>
              <a:t>Неконтактное: </a:t>
            </a:r>
            <a:endParaRPr lang="ru-RU" b="1" dirty="0"/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Демонстрация обнаженных гениталий, груди, ягодиц ребенку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Демонстрация эротических и порнографических материалов ребенку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Совершение полового акта в присутствии ребенка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Подглядывание за ребенком во время совершения им интимных процедур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Принуждение ребенка к раздеванию в присутствии других лиц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Игры сексуального характера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Изготовление порнографических изображений ребенка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Подавление нормальных сексуальных интересов ребенка или стимулирование детской сексуальности в ущерб другим аспектам развития ребенка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Разговоры о сексуальности, не соответствующие возрасту ребенка </a:t>
            </a:r>
          </a:p>
          <a:p>
            <a:pPr marL="0" indent="0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774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ru-RU" sz="2400" b="1" i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</a:t>
            </a:r>
            <a:r>
              <a:rPr lang="ru-RU" sz="24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коммерческой сексуальной эксплуатации: </a:t>
            </a:r>
            <a:endParaRPr lang="ru-RU" sz="2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Детская проституция 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Детский сексуальный туризм 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Детская порнография 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Трэффик детей (торговля детьми) в сексуальных целях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7075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2830</Words>
  <Application>Microsoft Office PowerPoint</Application>
  <PresentationFormat>Экран (4:3)</PresentationFormat>
  <Paragraphs>323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19</cp:revision>
  <dcterms:created xsi:type="dcterms:W3CDTF">2022-11-14T07:15:26Z</dcterms:created>
  <dcterms:modified xsi:type="dcterms:W3CDTF">2022-11-14T10:57:46Z</dcterms:modified>
</cp:coreProperties>
</file>