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8" r:id="rId3"/>
    <p:sldId id="269" r:id="rId4"/>
    <p:sldId id="270" r:id="rId5"/>
    <p:sldId id="275" r:id="rId6"/>
    <p:sldId id="272" r:id="rId7"/>
    <p:sldId id="273" r:id="rId8"/>
    <p:sldId id="276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5" r:id="rId25"/>
    <p:sldId id="294" r:id="rId26"/>
    <p:sldId id="29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-90" y="-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ADADC0B-CA14-4284-9A15-42E494D43424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A21E9BB-16AD-4D53-8C44-756D7FC9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DC0B-CA14-4284-9A15-42E494D43424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E9BB-16AD-4D53-8C44-756D7FC9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DC0B-CA14-4284-9A15-42E494D43424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E9BB-16AD-4D53-8C44-756D7FC9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1ADADC0B-CA14-4284-9A15-42E494D43424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E9BB-16AD-4D53-8C44-756D7FC9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9379" y="7034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10387963" y="93785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1ADADC0B-CA14-4284-9A15-42E494D43424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5A21E9BB-16AD-4D53-8C44-756D7FC989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1ADADC0B-CA14-4284-9A15-42E494D43424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5A21E9BB-16AD-4D53-8C44-756D7FC9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1ADADC0B-CA14-4284-9A15-42E494D43424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5A21E9BB-16AD-4D53-8C44-756D7FC9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DC0B-CA14-4284-9A15-42E494D43424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E9BB-16AD-4D53-8C44-756D7FC9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1ADADC0B-CA14-4284-9A15-42E494D43424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5A21E9BB-16AD-4D53-8C44-756D7FC9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1ADADC0B-CA14-4284-9A15-42E494D43424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5A21E9BB-16AD-4D53-8C44-756D7FC9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1ADADC0B-CA14-4284-9A15-42E494D43424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5A21E9BB-16AD-4D53-8C44-756D7FC9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ADADC0B-CA14-4284-9A15-42E494D43424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A21E9BB-16AD-4D53-8C44-756D7FC98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473" y="2941973"/>
            <a:ext cx="10750549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СОЦИАЛИЗАЦИЯ ДЕТЕЙ ИЗ СЕМЕЙ МИГРАНТОВ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7115" y="5795868"/>
            <a:ext cx="10071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  <a:tab pos="914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09.12.2020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940374" y="5795868"/>
            <a:ext cx="100714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  <a:tab pos="9144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Завражин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С.А.,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доктор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пед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аук,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  <a:tab pos="914400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профессор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ВлГУ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338" y="3341237"/>
            <a:ext cx="9652000" cy="136207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2.</a:t>
            </a:r>
            <a:r>
              <a:rPr lang="ru-RU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Подходы к социализации детей мигрантов (</a:t>
            </a:r>
            <a:r>
              <a:rPr lang="ru-RU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инофонов</a:t>
            </a:r>
            <a:r>
              <a:rPr lang="ru-RU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) в поликультурном образовательном пространстве.</a:t>
            </a:r>
            <a:r>
              <a:rPr lang="ru-RU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83" y="2149019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Проблемы социализации детей мигрантов сегодня обычно рассматриваются в связи с формированием у подрастающего поколения этнической толерантности.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Под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этнотолерантностью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как правило, понимается способность индивида (группы) проявлять терпимость к образу жизни представителей других этнических общностей, групп и личностей, их поведению, этническим традициям, обычаям, чувствам, мнениям, идеям, верованиям.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Этнотолерантность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способствует обеспечению благоприятных возможностей коммуникации на основе культуры межэтнического общения.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Этнотолерантность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обеспечивается высокой выдержкой, самообладанием, способностью личности длительно выносить непривычные (в чем-то неприятные) воздействия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иноэтнической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культуры без снижения адаптивных возможностей индивидуума.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Этнотолерантность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проявляется в различных критических ситуациях межличностного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внутриличностного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выбора, сопровождается психологической напряженностью, так как вхождение личности в новую этническую среду и взаимодействие с представителями других народов часто представляет для нее определенные трудности, провоцирует возникновение состояний неопределенности и фрустрации.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445" y="169816"/>
            <a:ext cx="6430464" cy="1972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926080" y="0"/>
            <a:ext cx="926592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951413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сследователи подчеркивают, что в процессе формирования межэтнической толерантности особо важную роль играет поликультурное образование, понимаемое как процесс освоения учащимися культурного наследия, ставшего всеобщим достоянием народов мира, с целью развития интеллектуального потенциала личности и её успешной интеграции в российское и мировое культурное пространство. Культурное наследие аккумулирует в себе весь спектр общечеловеческих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ценностей (Земля, Отечество, Семья, Труд, Знание, Человек, Любовь, Справедливость), осознание которых лежит в основе межэтнической толерантности.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процессе формирования межэтнической толерантности в условиях массовой школы доминантное место принадлежит дисциплинам гуманитарного цикла.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Однако некоторые исследователи справедливо подчеркивают значительные возможности изобразительного искусства в данном процессе, так как произведения изобразительного искусства отражают сущность этноса, материализовавшуюся в формах предметного мира; содержание произведений изобразительного искусства включает оценку явлений окружающего мира на основе выработанных человечеством нравственно-эстетических критериев; занятия изобразительным искусством способствует формированию и материализации активного эмоционального позитивного отношения к многообразию культур народов мира, пониманию их ценности и своеобразия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932" y="458697"/>
            <a:ext cx="2452143" cy="2428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756" y="3513908"/>
            <a:ext cx="2599508" cy="264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853543" y="378823"/>
            <a:ext cx="81163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Мирзаянов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предлагает использовать ресурсы народной педагогики как средства воспитания этнической толерантности учащихся в поликультурной образовательной среде. Им разработаны  программы «Воспитание этнической толерантности учащихся в процессе преподавания государственных языков и литературы» и «Воспитание этнической толерантности учащихся во внеклассной и внешкольной работе» для школьников г. Елабуги Республики Татарстан.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Первая программа была нацелена на воспитание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этнотолерантности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учащихся на основе использования русской и татарской народной педагогики в каждом учебном предмете. Вторая программа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ориетирована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ознакомление учащихся с родным краем, его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 поликультурой, русскими, татарскими народными обычаями, обрядами, праздниками, традициями,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енталитетом, национальными чертами, психологией, нравственно-этическими нормами поведения, и предназначалась для воспитания бережного отношения к культурному наследию русского, татарского народов и культуре соседствующих народов.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306" y="341131"/>
            <a:ext cx="2848791" cy="27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810" y="3291840"/>
            <a:ext cx="2824162" cy="26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73444" y="938605"/>
            <a:ext cx="11174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Р.В. Борисов  на материале эксперимента, проведенного со старшеклассниками и студентами г. Махачкалы (Дагестан), доказывает, что языковая компетентность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координативное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субординативное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рецептивное двуязычие) является важным фактором формирования межэтнической толерантности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полиэтнической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среде.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 экспериментально установил, что уровень компетентности в родном языке и в языке межнационального общения (русском), влияет на содержание и проявление позитивной этнической идентичности (баланс толерантности по отношению к своей и «чужим» этническим общностям) и, соответственно, межэтнической толерантности.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Старшеклассники и студенты, которых отличает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бикультурная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компетентность, языковая и этническая толерантность, имеют низкий уровень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этноцентризма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(ориентации на оценку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иноэтнических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ценностей, всех общественных явлений сквозь призму своих этнических традиций и ценностей, рассматриваемых в качестве эталона).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799910" y="810278"/>
            <a:ext cx="565621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Учреждения дополнительного образования, по мнению Э.П. Герасимовой, располагают широкими возможностями для осуществления задач по формированию у подростков терпимого отношения к сверстникам, другим людям в условиях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разнонационального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общения, и одним из эффективных путей решения проблемы является опора на национальное музыкальное искусство.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Музыкальный фольклор служит мощным средством формирования терпимого, уважительного отношения к духовной культуре народов.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438" y="531494"/>
            <a:ext cx="4840333" cy="4367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4" y="186963"/>
            <a:ext cx="1124711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Психологическая работа с педагогами и российскими школьниками способствует повышению культурной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сензитивности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 представителям разных национальностей, готовности к принятию различий, сочувствию, сопереживанию.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Поэтому, как полагают В.И.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Болли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В.Э.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Исаакян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эффективная программа содействия адаптации мигрантов должна быть комплексной и включать специальные психолого-педагогические технологии, направленные на работу не только с детьми-мигрантами, но и с русскими детьми и педагогическими коллективами.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951413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В основе разработанной этими учеными программы лежит идеология толерантности — уважение и признание равенства, отказ от доминирования и насилия, признание многомерности и многообразия человеческой культуры, норм, верований и отказ от сведения этого многообразия к единообразию или к преобладанию какой-то одной точки зрения.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951413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Поведенческие способы адаптации мигрантов определяются той культурной средой, в которой индивид социализировался. Поэтому психологическая поддержка должна строиться с учетом культурных механизмов переживания проблемных ситуаций. При построении образовательного процесса в школе, где обучаются дети, подростки и молодежь из семей мигрантов, важно учитывать специфику их жизненного опыта и культурные особенности.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951413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Ситуация миграции и процесс адаптации ребенка к принимающей культуре проходит в контексте процесса развития личности в целом и должен рассматриваться с учетом возрастных особенностей ребенка.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577839" y="866759"/>
            <a:ext cx="62947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ребенок — это индивидуальность, в которой специфическим образом преломляются культурные, социальные, этнокультурные факторы.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Мигранты — это не только представители специфической социальной группы или определенной культуры или этнической группы.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Существуют личностные качества, особенности психики, препятствующие или способствующие успешной адаптации мигрантов в новой среде.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 частности, на процесс адаптации оказывают влияние следующие параметры: уровень толерантности, степень ригидности, направленность поведенческих реакций в проблемной ситуации, склонность к депрессивным состояниям, уровень тревожности.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73" y="705394"/>
            <a:ext cx="5590902" cy="38535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69817" y="1533465"/>
            <a:ext cx="1185236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Этническая идентичность (под ней обычно понимается позитивное восприятие своей национальной принадлежности, ощущение сопричастности к истории, культуре, языку, обычаям и традициям своего народа) вынужденных мигрантов может разрушаться, деформироваться или усиливаться, а у детей и подростков формироваться по типу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гипоидентичности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либо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гиперидентичности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Важный критерий успешности интеграции — это не отказ от своих культурных ценностей и полное принятие другой культуры (в этом случае речь скорее идет не об адаптации, а об ассимиляции), а способность таким образом соединить различные ценностные системы, чтобы, освоив и приняв новые культурные нормы и правила, сохранить собственное лицо и самобытность. Решение этой задачи возможно через восстановление целостности спутанной, разрушенной и деформированной идентичности.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Именно интеграция как наиболее продуктивный путь адаптации мигрантов в принимающем сообществе и выступает как эффективная стратегия организации образовательного процесса в учебных заведениях с большим количеством детей и подростков из числа мигрантов. Интеграция детей и подростков из семей мигрантов в образовательную среду предполагает не только знакомство их с ценностями и культурными особенностями российской культуры, но и возможность сохранить свою культуру.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725" y="0"/>
            <a:ext cx="4611189" cy="1683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0808" y="368833"/>
            <a:ext cx="853580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предполагает использование в работе четырех форм технологий: социально-психологические тренинги, обучающие семинары, общешкольные и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внутришкольные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психолого-педагогические мероприятия и индивидуальную психологическую работу со школьниками. 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Авторы программы предположили, что об успешности интеграции можно говорить в случае адекватной самооценки и уровня притязаний, уровня толерантности мигрантов и принимающего населения, невысокой тревожности, адекватным восприятием школьников самого себя, т. е. с адекватным образом «Я».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Исследование показало, что реализованная комплексная программа является эффективным средством содействия успешности процесса интеграции старшеклассников-мигрантов в современную образовательную среду.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5532" y="4702629"/>
            <a:ext cx="3706452" cy="215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222" y="4598127"/>
            <a:ext cx="3659777" cy="225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79502" y="576262"/>
            <a:ext cx="2925264" cy="242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27017" y="1074996"/>
            <a:ext cx="1007146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90488" algn="l"/>
                <a:tab pos="914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Особую группу среди мигрантов занимают дети-мигранты. Положение данной группы регламентируется рядом документов: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  <a:tab pos="9144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  <a:tab pos="914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Европейской конвенцией о правовом статусе трудящихся – мигрантов (Страсбург. 24.11.1977) – глава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ст. 14 «Предварительная подготовка. Школьная, профессиональная и языковая подготовка…»,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  <a:tab pos="914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Конвенцией о статусе трудящихся – мигрантов и членов их семей государств – участников Содружества Независимых государств (Кишинев. 14.11.2008) – раздел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ст. 7,13 – гарантия прав на общее и дополнительное профессиональное образование.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7246" y="4468995"/>
            <a:ext cx="254725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00446" y="302359"/>
            <a:ext cx="1131243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Согласно позиции И.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Бушиной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современная школа нуждается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институте психологического сопровождения детей мигрантов.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Оно может осуществляться по следующим направлениям: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514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1.Психологическая работа с детьми-мигрантами: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диагностика социальных, языковых, культурных, психологических проблем, затрудняющих адаптацию детей мигрантов 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инокультурной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индивидуальное консультирование детей-мигрантов по различным проблемам;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психокоррекционная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работа с группой детей мигрантов, направленная на снижение уровня тревожности, стресса, повышение учебной мотивации, развитие коммуникативных качеств;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2. Психологическая работа с классом с целью создания атмосферы дружелюбия и толерантности: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проведение тренингов на сплочение коллектива;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еженедельные уроки нравственности;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внеклассные часы, спортивные мероприятия.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Психологическая работа с родителями: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индивидуальное консультирование родителей детей-мигрантов по различным проблемам;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всеобщие родительские собрания с целью психологического просвещения;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групповые тренинги для родителей детей-мигрантов;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организация совместной деятельности родителей и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4. Психологическое просвещение педагогического состава с целью подготовки учителей к работе с детьми-мигрантами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705" y="5154139"/>
            <a:ext cx="12084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Необходимой составляющей социализации детей мигрантов является их языковая адаптация. Её цель – достижение продуктивности владения языком. Продуктивным считается осознанное владение языком во всех ситуациях и сферах общения.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На основе исследований Д.А. Александрова и его коллег  предлагается модель управления социализацией детей мигрантов в общеобразовательной школе (см. рис. 1).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87382"/>
            <a:ext cx="7001691" cy="473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755" y="210500"/>
            <a:ext cx="4493622" cy="451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3075" y="4676502"/>
            <a:ext cx="158060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Рис.1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13508" y="439142"/>
            <a:ext cx="6858001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США большинство педагогических моделей обучения учеников, говорящих не на английском языке, представляют собой компенсирующие программы.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Билингвальное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обучение (сочетание двух языков – родного и английского) является широко применяемым подходом в образовательном процессе.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Наиболее распространенным является переходный двуязычный образовательный подход. Он подразумевает изучение предметов на родном языке, одновременно овладевая навыками английского языка. Как только ученики достигают определенного уровня, их переводят в обычный класс.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Родной язык используется как переходный к английскому, поэтому период пребывания в программе ограничен тремя годами.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7451" y="313509"/>
            <a:ext cx="4558938" cy="357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43" y="3995678"/>
            <a:ext cx="12148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Педагогическая поддержка учащихся-иммигрантов предусматривает проведение работы с их родителями. В Великобритании немаловажное значение в обеспечении связей школы с родителями имеют организации общин беженцев, в распоряжении которых находятся консультативные службы по иммиграционному законодательству; дополнительные школы для детей, обучающие родному и английскому языкам, учебным дисциплинам, и где проводятся религиозные занятия; клубы молодежи; женские собрания.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Только в Лондоне существует около 300 организаций общин беженцев, которые предоставляют лингвистические программы на своем родном языке, организуют культурные мероприятия, выпускают информационные бюллетени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680" y="235131"/>
            <a:ext cx="7733212" cy="382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338" y="3341237"/>
            <a:ext cx="9652000" cy="136207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3. </a:t>
            </a:r>
            <a:r>
              <a:rPr lang="ru-RU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Социализация детей из семей мигрантов во Владимирской области. </a:t>
            </a:r>
            <a:r>
              <a:rPr lang="ru-RU" b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-326572" y="222068"/>
            <a:ext cx="123165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Территориальное распределение обучающихся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детей-инофонов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отражено а таблице 2.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Таблица 2.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8193" y="1137680"/>
          <a:ext cx="11586755" cy="563032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40186"/>
                <a:gridCol w="3670941"/>
                <a:gridCol w="2205564"/>
                <a:gridCol w="2485032"/>
                <a:gridCol w="2485032"/>
              </a:tblGrid>
              <a:tr h="2006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Муниципальное образование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Количество обучающихся-инофонов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Дошкольного возраста (до 7 лет)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Младшего школьного возраста (7-10 лет)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Среднего и старшего школьного возраста (10-18 лет)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г. Владимир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84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97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40138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г. Гусь-Хрустальный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23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г. Ковров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79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51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37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окр. Муром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23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32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41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г. Радужный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Александровский 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195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143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Вязниковский 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26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47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41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Гороховецкий 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Гусь-Хрустальный 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61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23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Камешковский 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Киржачский 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12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Ковровский 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13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Кольчугинский 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129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88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14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Меленковский 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15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Муромский 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16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Петушинский 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16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53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17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Селивановский 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18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Собинский 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19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Судогодский 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Суздальский 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21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Юрьев-Польский 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43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  <a:tr h="2006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Всего</a:t>
                      </a:r>
                      <a:endParaRPr lang="ru-RU" sz="120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442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671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  <a:latin typeface="Franklin Gothic Demi" pitchFamily="34" charset="0"/>
                          <a:cs typeface="Times New Roman" pitchFamily="18" charset="0"/>
                        </a:rPr>
                        <a:t>562</a:t>
                      </a:r>
                      <a:endParaRPr lang="ru-RU" sz="1200" dirty="0">
                        <a:latin typeface="Franklin Gothic Dem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43" marR="65443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8" y="2383677"/>
            <a:ext cx="10972800" cy="1399032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 !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13739" y="360765"/>
            <a:ext cx="1032887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Пути вхождения детей мигрантов в новую социальную среду сложны и разнообразны.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Среди проблем, отрицательно влияющих на социализацию вновь прибывших детей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мигрантов, обеспокоенность педагогов вызывают проблемы психологического характера: психическая неуравновешенность, чувство подавленности, испуга и страха.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Выделяют следующие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психологические особенности учащихся-мигрантов: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выраженность культурной дистанции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степень, в которой иная культура воспринимается близкой или далекой, похожей или непохожей на собственную, проявляется между учащимися-мигрантами и учителями, местными школьниками;</a:t>
            </a:r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низкая социальная адаптация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зачастую связанная с тем, что ребенок-мигрант находится в состоянии растерянности, страха, отличается социально и культурно, он кажется нижестоящим по своим способностям;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недостаточное знание русского языка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отрицательно влияющее на процесс общения с местными учащимися;</a:t>
            </a:r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социальная незащищенность;</a:t>
            </a:r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 потери собственного языка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этнокультурных особенностей своей личности;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непонимание психологии нового коллектива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48193" y="692331"/>
            <a:ext cx="1175657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мнению Е.Ю. Захарченко, учащиеся-мигранты могут столкнуться с рядом проблем: одни - стремятся обособиться и замкнуться в себе, оградив круг общения исключительно по национальному признаку, опираясь на обычаи, традиции и нравственно-этические нормы своего народа; другие – готовы раствориться среди новых сверстников, предав забвению свой язык, национальное и культурное наследие родного края как ненужные и невостребованные в новых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социокультурных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условиях.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Эти дети являются наиболее уязвимой социальной группой, так как подвержены риску в физическом, психологическом и социальном развитии .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Следует прислушаться к позиции Е.Н. Корневой, полагающей, что серьезной проблемой для школы является оценка учебной компетентности детей нерусской национальности, их познавательных способностей, интеллекта. У ребят, ранее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учивщихся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национальных школах, выписки из личного дела составлены на национальном же языке.  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Установки ксенофобии и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мигрантофобии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распространенные среди российских школьников,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утверждают В.И.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В.Э.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Исаакян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приводят к отвержению и изоляции детей из семей мигрантов, что, в свою очередь, препятствует их успешной адаптации. Педагоги же зачастую не обладают знаниями и навыками, необходимыми для предотвращения и профилактики нетерпимости по отношению к мигрантам в школе. Кроме того, они сами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нередко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находятся в плену негативных стереотипов и предрассудков по отношению к мигрантам.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451" y="338691"/>
            <a:ext cx="99538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Помимо трудностей в установлении социальных контактов вынужденный переезд приводит к тяжелым последствиям для здоровья: ухудшается психическое и физическое здоровье, обостряются хронические заболевания.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Психическое состояние и самоощущение мигрантов характеризуется крайней нестабильностью и противоречивостью. У многих мигрантов налицо симптомы посттравматического стресса, повышенной агрессивности, этнической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интолерантности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 неспособности к адекватному планированию будущего.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Необходимо также учитывать, что реакция на травматический опыт может быть отсрочена в своих последствиях.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931" y="4089797"/>
            <a:ext cx="8604070" cy="22467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Затрудняет процесс социальной адаптации мигрантов и их детей актуализация значимости для них этнических связей в ситуации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инокультурного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окружения, что выражается в попытке сохранить и даже усилить характерные для них ценности, не релевантные ценностям местного населения.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Это ведет к нарастанию этнической напряженности и даже столкновениям на этнической почве.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8323" y="3071268"/>
            <a:ext cx="2557734" cy="3042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493623" y="484863"/>
            <a:ext cx="70397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Неуспех и неудачи адаптации в новых социально-психологических условиях детей из семей мигрантов, - указывает С.А.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Шматова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- приводят к проблемам социализации личности детей и подростков в поликультурном образовательном пространстве вследствие воздействия на развитие личности подростка неблагоприятных условий социализации, ввиду вынужденной смены постоянного места жительства, смены образовательного пространства.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может привести к возникновению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дезадаптивного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поведения подростка, к проявлению асоциальных поступков, вплоть до криминальных. В связи с этим появление вынужденных мигрантов повышает уровень социальной напряженности в обществе, среди населения возникают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ксенофобные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установки, страх конкуренции, что вдвойне затрудняет процесс социализации детей мигрантов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70" y="600892"/>
            <a:ext cx="3944984" cy="4062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35131" y="3267250"/>
            <a:ext cx="1176963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Типично, что большинство детей  мигрантов стремится хорошо учиться, они трудолюбивы, положительно относятся к школе. Но это не означает, что они успешно социализировались.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Отмечены факты, когда отличники–мигранты непопулярны в детском коллективе – нет должного уровня адаптации, а следовательно, и социализации в целом, так как не сформированы навыки коммуникативного компонента. И наоборот, если ученик имеет широкую сеть общения и реального, и виртуального, то он становится популярен.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Выделяются и группы детей мигрантов, которые по разным причинам (плохое владение языком, низкая учебная мотивация, низкий статус семьи и др.) не принимаются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микросоциумом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котором они оказались. Это отторжение ведет  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девиантному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поведению.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Работа по адаптации к новым условиям жизни и социализации должна строиться с учетом специфики и особенностей субъектов социализации.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276" y="341131"/>
            <a:ext cx="4764677" cy="295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669" y="335961"/>
            <a:ext cx="5029200" cy="292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69817" y="3487784"/>
            <a:ext cx="117565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исследованиях Д.А. Александрова  используется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классификация детей мигрантов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прежнему месту их проживания и выделяются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следующие группы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08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внешние мигранты – граждане других государств;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08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внутренние мигранты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иноэтнические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(заметные меньшинства).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Опираясь на данную типологию, можно классифицировать детей мигрантов следующим образом: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8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внешние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нерусскоязычные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8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внешние русскоязычные;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8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внутренние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иноэтнические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8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внутренние русскоязычные.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362" y="182880"/>
            <a:ext cx="5563364" cy="3285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953" y="209006"/>
            <a:ext cx="5330869" cy="322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8916" y="339635"/>
            <a:ext cx="106619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Табл. 1. Методики диагностики проблем социализации детей мигрантов по компонентам социализации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96833" y="1345473"/>
          <a:ext cx="10398035" cy="4800600"/>
        </p:xfrm>
        <a:graphic>
          <a:graphicData uri="http://schemas.openxmlformats.org/drawingml/2006/table">
            <a:tbl>
              <a:tblPr/>
              <a:tblGrid>
                <a:gridCol w="1755188"/>
                <a:gridCol w="2029696"/>
                <a:gridCol w="2221021"/>
                <a:gridCol w="2539199"/>
                <a:gridCol w="1852931"/>
              </a:tblGrid>
              <a:tr h="10191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Компоненты социализации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→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Этапы социализации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↓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Поведенческий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Коммуникативный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Ценностный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Познавательный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Социальная адаптация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Тест тревожности Ч. 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Спилбергера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(адаптированный Ю.В. Ханиным)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Методика выявления уровней коммуникативных компетентностей учащихся Р.В. 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Овчарова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Методика изучения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социализированности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М.И. Рожкова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Опросник изучения познавательной активности учащихся Б.К. Пашнева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573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Активное включение в социальную среду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«Диагностики личностного роста школьника» П.В. Степанова, Д.В. Григорьева, И.В. Кулешова (среднее значение шкал 12 и 13)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для диагностики уровня коммуникативного контроля М. 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Шнайдера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и тест оценки уровня общительности В.Ф. 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Ряховского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«Диагностики личностного роста школьника» П.В. Степанова, Д.В. Григорьева, И.В. Кулешова (среднее значение между шкалами 1–6 и 8–10)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Шкала 7 из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опросника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«Диагностики личностного роста школьника» П.В. Степанова, Д.В. Григорьева, И.В. Кулешова.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</TotalTime>
  <Words>1898</Words>
  <Application>Microsoft Office PowerPoint</Application>
  <PresentationFormat>Произвольный</PresentationFormat>
  <Paragraphs>234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Яркая</vt:lpstr>
      <vt:lpstr>СОЦИАЛИЗАЦИЯ ДЕТЕЙ ИЗ СЕМЕЙ МИГРАНТОВ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Подходы к социализации детей мигрантов (инофонов) в поликультурном образовательном пространстве.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Социализация детей из семей мигрантов во Владимирской области.   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Бочкова</dc:creator>
  <cp:lastModifiedBy>user</cp:lastModifiedBy>
  <cp:revision>245</cp:revision>
  <dcterms:created xsi:type="dcterms:W3CDTF">2015-03-12T10:02:46Z</dcterms:created>
  <dcterms:modified xsi:type="dcterms:W3CDTF">2020-12-09T11:55:27Z</dcterms:modified>
</cp:coreProperties>
</file>