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2" r:id="rId3"/>
    <p:sldId id="293" r:id="rId4"/>
    <p:sldId id="294" r:id="rId5"/>
    <p:sldId id="295" r:id="rId6"/>
    <p:sldId id="296" r:id="rId7"/>
    <p:sldId id="300" r:id="rId8"/>
    <p:sldId id="297" r:id="rId9"/>
    <p:sldId id="298" r:id="rId10"/>
    <p:sldId id="299" r:id="rId11"/>
    <p:sldId id="301" r:id="rId12"/>
    <p:sldId id="291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92D14"/>
    <a:srgbClr val="008000"/>
    <a:srgbClr val="4D4D4D"/>
    <a:srgbClr val="35759D"/>
    <a:srgbClr val="35B19D"/>
    <a:srgbClr val="0066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6" autoAdjust="0"/>
    <p:restoredTop sz="95596" autoAdjust="0"/>
  </p:normalViewPr>
  <p:slideViewPr>
    <p:cSldViewPr>
      <p:cViewPr varScale="1">
        <p:scale>
          <a:sx n="104" d="100"/>
          <a:sy n="104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E9126AB-F105-4BA9-9545-EDF56DEFC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86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6C78C0-6C40-4711-826C-BCE6AAB75961}" type="slidenum">
              <a:rPr lang="en-US" altLang="ru-RU" sz="1200"/>
              <a:pPr eaLnBrk="1" hangingPunct="1"/>
              <a:t>1</a:t>
            </a:fld>
            <a:endParaRPr lang="en-US" altLang="ru-RU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="" xmlns:p14="http://schemas.microsoft.com/office/powerpoint/2010/main" val="4108213792"/>
      </p:ext>
    </p:extLst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5250711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551729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739263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520021795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8387599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4800898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6728738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04356353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728699512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228986966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3170" y="369172"/>
            <a:ext cx="4143404" cy="2428892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Особенности оказания психолого-педагогической помощи и поддержки лицам, ставшим жертвами домашнего насилия</a:t>
            </a:r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7504" y="5373216"/>
            <a:ext cx="5184576" cy="1397496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ru-RU" altLang="ru-RU" sz="2000" b="1" dirty="0" smtClean="0">
                <a:solidFill>
                  <a:schemeClr val="accent3"/>
                </a:solidFill>
              </a:rPr>
              <a:t>Л.В. Панфилова,</a:t>
            </a:r>
          </a:p>
          <a:p>
            <a:pPr algn="l" eaLnBrk="1" hangingPunct="1"/>
            <a:r>
              <a:rPr lang="ru-RU" altLang="ru-RU" sz="2000" b="1" dirty="0" smtClean="0">
                <a:solidFill>
                  <a:schemeClr val="accent3"/>
                </a:solidFill>
              </a:rPr>
              <a:t>зав. кафедрой педагогики и психологии здоровья ВИРО,</a:t>
            </a:r>
          </a:p>
          <a:p>
            <a:pPr algn="l" eaLnBrk="1" hangingPunct="1"/>
            <a:r>
              <a:rPr lang="ru-RU" altLang="ru-RU" sz="2000" b="1" dirty="0" smtClean="0">
                <a:solidFill>
                  <a:schemeClr val="accent3"/>
                </a:solidFill>
              </a:rPr>
              <a:t>канд. биол. наук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01018" cy="71596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Техники и методы, эффективные при проведении социально-психологической реабилитации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7500990" cy="5343540"/>
          </a:xfrm>
        </p:spPr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</a:rPr>
              <a:t>Техника проигрывания семейных ролей. Специфика заключается в том, что члены семьи выбирают себе роль тех, с кем они находятся в данный момент в конфликте, стараются как можно более полно представить себя этим человеком, что он чувствует, почему так себя ведет.</a:t>
            </a:r>
          </a:p>
          <a:p>
            <a:r>
              <a:rPr lang="ru-RU" sz="2000" dirty="0" err="1" smtClean="0">
                <a:solidFill>
                  <a:schemeClr val="bg2"/>
                </a:solidFill>
              </a:rPr>
              <a:t>Арт-терапия</a:t>
            </a:r>
            <a:r>
              <a:rPr lang="ru-RU" sz="2000" dirty="0" smtClean="0">
                <a:solidFill>
                  <a:schemeClr val="bg2"/>
                </a:solidFill>
              </a:rPr>
              <a:t>. Подросток в ходе занятий может рисовать и зачеркивать, смешивать краски, рисовать драку, двигаться, рвать бумагу или прокалывать портреты близких людей, выражать гнев и агрессию, страх, стыд и другие чувства косвенным образом, при этом происходит освобождение от переживания, которое являлось болезненным и </a:t>
            </a:r>
            <a:r>
              <a:rPr lang="ru-RU" sz="2000" dirty="0" err="1" smtClean="0">
                <a:solidFill>
                  <a:schemeClr val="bg2"/>
                </a:solidFill>
              </a:rPr>
              <a:t>травматичным</a:t>
            </a:r>
            <a:r>
              <a:rPr lang="ru-RU" sz="2000" dirty="0" smtClean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01018" cy="71596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Техники и методы, эффективные при проведении социально-психологической реабилитации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7786710" cy="5929354"/>
          </a:xfrm>
        </p:spPr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</a:rPr>
              <a:t>Игровая терапия — метод психотерапевтического с использованием игры. Игра используется в групповой психотерапии в виде специальных упражнений, заданий на невербальные коммуникации, разыгрывания различных ситуаций и др. Игра способствует созданию близких отношений между участниками группы, снимает напряженность, тревогу, страх перед окружающими, повышает самооценку, позволяет проверить себя в различных ситуациях общения, снимая опасность социально значимых последствий.</a:t>
            </a:r>
          </a:p>
          <a:p>
            <a:r>
              <a:rPr lang="ru-RU" sz="2000" dirty="0" err="1" smtClean="0">
                <a:solidFill>
                  <a:schemeClr val="bg2"/>
                </a:solidFill>
              </a:rPr>
              <a:t>Сказкотерапия</a:t>
            </a:r>
            <a:r>
              <a:rPr lang="ru-RU" sz="2000" dirty="0" smtClean="0">
                <a:solidFill>
                  <a:schemeClr val="bg2"/>
                </a:solidFill>
              </a:rPr>
              <a:t> — метод, использующий сказочную форму для интеграции личности, развития творческих способностей, расширение сознания, совершенствования взаимодействий с окружающим миром. Сказка обладает следующими коррекционными функциями: психологическая подготовка к напряженным эмоциональным ситуациям; символическое </a:t>
            </a:r>
            <a:r>
              <a:rPr lang="ru-RU" sz="2000" dirty="0" err="1" smtClean="0">
                <a:solidFill>
                  <a:schemeClr val="bg2"/>
                </a:solidFill>
              </a:rPr>
              <a:t>отреагирование</a:t>
            </a:r>
            <a:r>
              <a:rPr lang="ru-RU" sz="2000" dirty="0" smtClean="0">
                <a:solidFill>
                  <a:schemeClr val="bg2"/>
                </a:solidFill>
              </a:rPr>
              <a:t> физиологических и эмоциональных стрессов, принятие своей физической и психической активности.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43182"/>
            <a:ext cx="8928992" cy="2143140"/>
          </a:xfrm>
        </p:spPr>
        <p:txBody>
          <a:bodyPr/>
          <a:lstStyle/>
          <a:p>
            <a:pPr marL="0" indent="0" algn="r">
              <a:buNone/>
            </a:pPr>
            <a:endParaRPr lang="ru-RU" sz="3600" b="1" i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379834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15716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Алгоритм деятельности специалистов учреждения образования в случае выявления  насилия над ребенком, преступлений против половой неприкосновенности личности ребёнка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14620"/>
            <a:ext cx="8015318" cy="391478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Три основных задачи, стоящие перед социальным работником, психологом или специалистом по реабилитации: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Помочь ребенку, поддержать его.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Сообщить в соответствующие органы, поскольку это уголовное преступление.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Предупредить повторение насилия.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715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 вести себя, если ребенок рассказывает Вам о насилии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572428" cy="5772168"/>
          </a:xfrm>
        </p:spPr>
        <p:txBody>
          <a:bodyPr/>
          <a:lstStyle/>
          <a:p>
            <a:r>
              <a:rPr lang="ru-RU" sz="1800" dirty="0" smtClean="0">
                <a:solidFill>
                  <a:schemeClr val="bg2"/>
                </a:solidFill>
              </a:rPr>
              <a:t>Отнеситесь к тому, о чем рассказал Вам ребенок, серьезно. Он не будет лгать о пережитом, особенно если рассказывает о произошедшем очень эмоционально, с подробностями. Эмоции всегда соответствуют пережитому состоянию.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Сохраняйте спокойствие. Ребенок может перестать говорить о случившемся, чтобы оградить Вас от болезненных переживаний.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Успокойте и подбодрите пострадавшего ребенка. Объясните, что рассказывая Вам о том, что случилось, ему будет проще пережить случившееся. Дайте ему понять, что Вы понимаете и ни в чем не обвиняете его («Ты правильно сделал, что мне рассказал»).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Постарайтесь максимально узнать у него точные факты произошедшего. Внимательно относитесь к словам ребенка, не отбрасывая их как нечто невероятное. Даже если факты не имели места, важно понять истоки его фантазии.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Незамедлительно и тщательно проверьте достоверность предположений.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Будьте выдержаны, если ребенку трудно открыться Вам эмоционально. Помните, что нужно терпение, поскольку убедить ребенка поверить Вам может оказаться нелегко.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715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 вести себя, если ребенок рассказывает Вам о насилии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7500990" cy="5700730"/>
          </a:xfrm>
        </p:spPr>
        <p:txBody>
          <a:bodyPr/>
          <a:lstStyle/>
          <a:p>
            <a:r>
              <a:rPr lang="ru-RU" sz="1800" dirty="0" smtClean="0">
                <a:solidFill>
                  <a:schemeClr val="bg2"/>
                </a:solidFill>
              </a:rPr>
              <a:t>Не обращайте внимание на не нормативную лексику, которую использует ребенок, не делайте ему замечаний за использование непристойных выражений, поскольку для него это может быть единственным способом описать случившееся.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Будьте искренними. Повторите ребенку еще раз, что Вы верите тому, о чем он рассказал.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Будьте честны. Объясните ребенку, что Вы собираетесь делать дальше, и спросите, согласен ли он с Вашими намерениями («Мне надо сказать социальному педагогу или сотруднику органов внутренних дел о том, что случилось. Они захотят задать тебе несколько вопросов и помогут сделать так, чтобы ты почувствовал(а) себя в безопасности»). Можно дать понять ребенку, что Вы понимаете его чувства, но не должны оставлять ему выбора. Скажите ребенку: «Бывают такие секреты, которые нельзя хранить, если тебе сделали плохо».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Не думайте, что ребенок обязательно ненавидит своего противника или сердится на него.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315200" cy="71596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Чего не стоит делать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292" y="952706"/>
            <a:ext cx="7572428" cy="5119500"/>
          </a:xfrm>
        </p:spPr>
        <p:txBody>
          <a:bodyPr/>
          <a:lstStyle/>
          <a:p>
            <a:r>
              <a:rPr lang="ru-RU" sz="2400" dirty="0" smtClean="0">
                <a:solidFill>
                  <a:schemeClr val="bg2"/>
                </a:solidFill>
              </a:rPr>
              <a:t>Не давайте ребенку опрометчивых обещаний типа: «Это останется между нами», «Мама не будет сердиться», «Все будет хорошо» (собственный жизненный опыт говорит ребёнку, что мама будет сердиться и ругать его (что чаще всего и происходит);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Не советуйте ребенку забыть все и жить так, как будто ничего не было, потому что последствия насилия таковы, что навязчивые воспоминания и мысли о пережитом вызывают тревогу, беспокойство, неуверенность в будущем.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Лучше обратиться к специалисту, имеющему опыт работы с детьми, подвергшимися насилию.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315200" cy="78579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Причины, по которым ребенок молчит о совершаемом насилии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7572428" cy="5929330"/>
          </a:xfrm>
        </p:spPr>
        <p:txBody>
          <a:bodyPr/>
          <a:lstStyle/>
          <a:p>
            <a:r>
              <a:rPr lang="ru-RU" sz="2400" dirty="0" smtClean="0">
                <a:solidFill>
                  <a:schemeClr val="bg2"/>
                </a:solidFill>
              </a:rPr>
              <a:t>страх, поскольку ребенок верит всему, что обещает сделать взрослый (прогонит их с мамой из дома, убьет любимую собаку, расскажет всем о каком-либо поступке и т.д.);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низкая самооценка (если со мной это происходит, а с другими детьми – нет, значит, я это заслужил);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чувство вины (я недостаточно сопротивлялся);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отчаяние (никто мне не поверит и не сможет помочь, будет только хуже);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стыд (если я расскажу, все отвернутся от меня);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отрицание (на самом деле мне не причинили большого вреда);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любовь (я люблю этого человека и приношу себя в жертву).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315200" cy="71596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Задачи оказания помощи жертвам насилия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7929618" cy="5272102"/>
          </a:xfrm>
        </p:spPr>
        <p:txBody>
          <a:bodyPr/>
          <a:lstStyle/>
          <a:p>
            <a:r>
              <a:rPr lang="ru-RU" sz="1800" dirty="0" smtClean="0">
                <a:solidFill>
                  <a:schemeClr val="bg2"/>
                </a:solidFill>
              </a:rPr>
              <a:t>Оценка уровня психологического и психического здоровья жертвы насилия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Изучение индивидуально-психологических особенностей ребенка с целью более адекватного их использования для решения возникших проблем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Мобилизация скрытых психологических ресурсов ребенка, обеспечивающих самостоятельное решение проблем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Осуществление коррекции личностных дисгармоний и социальной </a:t>
            </a:r>
            <a:r>
              <a:rPr lang="ru-RU" sz="1800" dirty="0" err="1" smtClean="0">
                <a:solidFill>
                  <a:schemeClr val="bg2"/>
                </a:solidFill>
              </a:rPr>
              <a:t>дезадаптации</a:t>
            </a:r>
            <a:endParaRPr lang="ru-RU" sz="1800" dirty="0" smtClean="0">
              <a:solidFill>
                <a:schemeClr val="bg2"/>
              </a:solidFill>
            </a:endParaRPr>
          </a:p>
          <a:p>
            <a:r>
              <a:rPr lang="ru-RU" sz="1800" dirty="0" smtClean="0">
                <a:solidFill>
                  <a:schemeClr val="bg2"/>
                </a:solidFill>
              </a:rPr>
              <a:t>Выявление основных направлений дальнейшего развития личности</a:t>
            </a:r>
          </a:p>
          <a:p>
            <a:r>
              <a:rPr lang="ru-RU" sz="1800" dirty="0" smtClean="0">
                <a:solidFill>
                  <a:schemeClr val="bg2"/>
                </a:solidFill>
              </a:rPr>
              <a:t>Привлечение других членов семьи, родственников, сверстников доверенных и </a:t>
            </a:r>
            <a:r>
              <a:rPr lang="ru-RU" sz="1800" dirty="0" err="1" smtClean="0">
                <a:solidFill>
                  <a:schemeClr val="bg2"/>
                </a:solidFill>
              </a:rPr>
              <a:t>референтных</a:t>
            </a:r>
            <a:r>
              <a:rPr lang="ru-RU" sz="1800" dirty="0" smtClean="0">
                <a:solidFill>
                  <a:schemeClr val="bg2"/>
                </a:solidFill>
              </a:rPr>
              <a:t> лиц к оказанию психологической поддержки пострадавшего ребенка.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315200" cy="71596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Рекомендации по оказанию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015318" cy="5700730"/>
          </a:xfrm>
        </p:spPr>
        <p:txBody>
          <a:bodyPr/>
          <a:lstStyle/>
          <a:p>
            <a:r>
              <a:rPr lang="ru-RU" sz="2400" dirty="0" smtClean="0">
                <a:solidFill>
                  <a:schemeClr val="bg2"/>
                </a:solidFill>
              </a:rPr>
              <a:t>Основная цель работы психолога с жертвами насилия заключается в уменьшении и ликвидации травматических переживаний.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Коррекционные задачи, стоящие перед психологом: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- способствовать уменьшению, у ребенка чувств стыда, вины, бессилия;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- помочь в укреплении чувства собственной значимости;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- сформировать новые поведенческие паттерны;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- способствовать дифференцированию взаимодействия с окружающими людьми;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- способствовать развитию восприятия ребенком собственного организма, самоопределения.</a:t>
            </a:r>
          </a:p>
          <a:p>
            <a:endParaRPr lang="ru-RU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315200" cy="71596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Основные направления консультирования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500990" cy="5629292"/>
          </a:xfrm>
        </p:spPr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</a:rPr>
              <a:t>На преодоление у ребенка чувства собственной неполноценности, чувства вины. Чувство вины приводит к тому, что ребенок лишается определенной свободы действий, поведение становится </a:t>
            </a:r>
            <a:r>
              <a:rPr lang="ru-RU" sz="2000" dirty="0" err="1" smtClean="0">
                <a:solidFill>
                  <a:schemeClr val="bg2"/>
                </a:solidFill>
              </a:rPr>
              <a:t>саморазрушающим</a:t>
            </a:r>
            <a:r>
              <a:rPr lang="ru-RU" sz="2000" dirty="0" smtClean="0">
                <a:solidFill>
                  <a:schemeClr val="bg2"/>
                </a:solidFill>
              </a:rPr>
              <a:t> - ребенок как бы застревает в прошлом, в травматической ситуации насилия. 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На формирование адекватной самооценки.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Детей и подростков необходимо научить, немедленно, обращаться за помощью в случае возможного или уже случившегося насилия. Детям и подросткам необходимо помочь разобраться, какая информация должна быть конфиденциальной, а что следует сообщить окружающим; с кем им стоит поделиться своими проблемами.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Важно подвести ребенка к понимаю того, что забыть произошедшее нельзя, но жить с этим в новом качестве можно.</a:t>
            </a:r>
          </a:p>
        </p:txBody>
      </p:sp>
    </p:spTree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Панфилова Л.В.">
  <a:themeElements>
    <a:clrScheme name="">
      <a:dk1>
        <a:srgbClr val="808080"/>
      </a:dk1>
      <a:lt1>
        <a:srgbClr val="FFFFFF"/>
      </a:lt1>
      <a:dk2>
        <a:srgbClr val="808080"/>
      </a:dk2>
      <a:lt2>
        <a:srgbClr val="005800"/>
      </a:lt2>
      <a:accent1>
        <a:srgbClr val="008000"/>
      </a:accent1>
      <a:accent2>
        <a:srgbClr val="00A400"/>
      </a:accent2>
      <a:accent3>
        <a:srgbClr val="FFFFFF"/>
      </a:accent3>
      <a:accent4>
        <a:srgbClr val="6C6C6C"/>
      </a:accent4>
      <a:accent5>
        <a:srgbClr val="AAC0AA"/>
      </a:accent5>
      <a:accent6>
        <a:srgbClr val="009400"/>
      </a:accent6>
      <a:hlink>
        <a:srgbClr val="33CC33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Панфилова Л.В.</Template>
  <TotalTime>515</TotalTime>
  <Words>772</Words>
  <Application>Microsoft Office PowerPoint</Application>
  <PresentationFormat>Экран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Панфилова Л.В.</vt:lpstr>
      <vt:lpstr>Особенности оказания психолого-педагогической помощи и поддержки лицам, ставшим жертвами домашнего насилия</vt:lpstr>
      <vt:lpstr>Алгоритм деятельности специалистов учреждения образования в случае выявления  насилия над ребенком, преступлений против половой неприкосновенности личности ребёнка</vt:lpstr>
      <vt:lpstr>Как вести себя, если ребенок рассказывает Вам о насилии</vt:lpstr>
      <vt:lpstr>Как вести себя, если ребенок рассказывает Вам о насилии</vt:lpstr>
      <vt:lpstr>Чего не стоит делать</vt:lpstr>
      <vt:lpstr>Причины, по которым ребенок молчит о совершаемом насилии</vt:lpstr>
      <vt:lpstr>Задачи оказания помощи жертвам насилия</vt:lpstr>
      <vt:lpstr>Рекомендации по оказанию помощи</vt:lpstr>
      <vt:lpstr>Основные направления консультирования</vt:lpstr>
      <vt:lpstr>Техники и методы, эффективные при проведении социально-психологической реабилитации</vt:lpstr>
      <vt:lpstr>Техники и методы, эффективные при проведении социально-психологической реабилитации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обучающихся как показатель качества образования</dc:title>
  <dc:creator>Людмила Панфилова</dc:creator>
  <cp:lastModifiedBy>Людмила</cp:lastModifiedBy>
  <cp:revision>65</cp:revision>
  <dcterms:created xsi:type="dcterms:W3CDTF">2016-03-30T17:08:26Z</dcterms:created>
  <dcterms:modified xsi:type="dcterms:W3CDTF">2022-11-15T00:00:17Z</dcterms:modified>
</cp:coreProperties>
</file>