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0" r:id="rId4"/>
    <p:sldId id="258" r:id="rId5"/>
    <p:sldId id="259" r:id="rId6"/>
    <p:sldId id="282" r:id="rId7"/>
    <p:sldId id="281" r:id="rId8"/>
    <p:sldId id="283" r:id="rId9"/>
    <p:sldId id="284" r:id="rId10"/>
    <p:sldId id="286" r:id="rId11"/>
    <p:sldId id="287" r:id="rId12"/>
    <p:sldId id="285" r:id="rId13"/>
    <p:sldId id="279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se.garant.ru/406586955/" TargetMode="External"/><Relationship Id="rId2" Type="http://schemas.openxmlformats.org/officeDocument/2006/relationships/hyperlink" Target="https://www.garant.ru/products/ipo/prime/doc/406149049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arant.ru/products/ipo/prime/doc/405965157/" TargetMode="External"/><Relationship Id="rId4" Type="http://schemas.openxmlformats.org/officeDocument/2006/relationships/hyperlink" Target="https://www.garant.ru/products/ipo/prime/doc/406486957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857364"/>
            <a:ext cx="8458200" cy="328614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Особенности разработки и реализации адаптированных образовательных программ в соответствии с федеральными адаптированными образовательными программами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715016"/>
            <a:ext cx="8458200" cy="914400"/>
          </a:xfrm>
        </p:spPr>
        <p:txBody>
          <a:bodyPr/>
          <a:lstStyle/>
          <a:p>
            <a:r>
              <a:rPr lang="ru-RU" dirty="0" smtClean="0"/>
              <a:t>Панфилова Л.В., зав. каф. педагогики и психологии здоровья ВИРО, канд. биол. наук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285720" y="1571612"/>
            <a:ext cx="8643998" cy="5072098"/>
            <a:chOff x="846330" y="2488388"/>
            <a:chExt cx="6504322" cy="281939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46330" y="2488388"/>
              <a:ext cx="3162300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07377" y="2516959"/>
              <a:ext cx="3343275" cy="2790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Описание образовательной деятельности обучающихся с нарушением зрения в соответствии с направлениями развития ребёнка</a:t>
            </a:r>
            <a:endParaRPr lang="ru-RU" sz="4800" b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64" y="757234"/>
            <a:ext cx="8229600" cy="51033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Федеральная рабочая программа воспитания</a:t>
            </a:r>
            <a:endParaRPr lang="ru-RU" sz="32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800105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Организационный раздел ФАОП ДО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Психолого-педагогические условия реализации ФАОП ДО.</a:t>
            </a:r>
          </a:p>
          <a:p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r>
              <a:rPr lang="ru-RU" dirty="0" smtClean="0"/>
              <a:t>Материально-техническое обеспечение  ФАОП ДО, обеспеченность методическими материалами и средствами обучения и воспитания.</a:t>
            </a:r>
          </a:p>
          <a:p>
            <a:r>
              <a:rPr lang="ru-RU" dirty="0" smtClean="0"/>
              <a:t>Кадровые условия реализации ФАОП ДО.</a:t>
            </a:r>
          </a:p>
          <a:p>
            <a:r>
              <a:rPr lang="ru-RU" dirty="0" smtClean="0"/>
              <a:t>Финансовые условия реализации ФАОП ДО.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Федеральный календарный план воспитательной работы.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Принцип выбора варианта ФАОП НОО для обучающихся с ОВЗ в соответствии с особыми образовательными потребностями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9" y="1000107"/>
          <a:ext cx="8786868" cy="5715039"/>
        </p:xfrm>
        <a:graphic>
          <a:graphicData uri="http://schemas.openxmlformats.org/drawingml/2006/table">
            <a:tbl>
              <a:tblPr/>
              <a:tblGrid>
                <a:gridCol w="4821156"/>
                <a:gridCol w="495714"/>
                <a:gridCol w="495714"/>
                <a:gridCol w="495714"/>
                <a:gridCol w="495714"/>
                <a:gridCol w="495714"/>
                <a:gridCol w="495714"/>
                <a:gridCol w="495714"/>
                <a:gridCol w="495714"/>
              </a:tblGrid>
              <a:tr h="1064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Варианты ФАООП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для глухих обучающихся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для слабослышащих и позднооглохших обучающихся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для слепых обучающихся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для слабовидящих обучающихся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для обучающихся с тяжелыми нарушениями речи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для обучающихся с нарушениями опорно-двигательного аппарата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для обучающихся с задержкой психического развития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для обучающихся с расстройствами </a:t>
                      </a:r>
                      <a:r>
                        <a:rPr lang="ru-RU" sz="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аутистического</a:t>
                      </a:r>
                      <a:r>
                        <a:rPr lang="ru-RU" sz="60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спектра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Вариант 1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Образование, сопоставимое с образованием нормативно развивающихся обучающихся в те же календарные сроки обучения при создании необходимых условий для реализации его общих и особых образовательных потребностей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1.1.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2.1.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3.1.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4.1.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5.1.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6.1.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7.1.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8.1.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Вариант 2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Предполагает пролонгированные сроки начального общего образования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обучающихся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– 5 лет или 6 лет. Выбор продолжительности обучения (5 или 6 лет за счет введения первого дополнительного класса) остается за образовательной организацией, исходя из особых образовательных потребностей обучающихся, поступивших в школу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1.2.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2.2.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3.2.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4.2.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5.2.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6.2.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7.2.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8.2.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0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Вариант 3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Для обучающихся с лёгкой умственной отсталостью (интеллектуальными нарушениями), также может осваиваться обучающимися с ЗПР. Образование, которое по итоговым достижениям не соответствует требованиям к итоговым достижениям нормативно развивающихся сверстников на всех этапах и к моменту завершения школьного обучения; предусматривается создание условий, учитывающих общие и особые образовательные потребности, индивидуальные особенности обучающихся, в том числе пролонгация сроков обучения – пять лет или шесть лет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1.3.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2.3.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3.3.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4.3.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6.3.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8.3.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0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Вариант 4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Для обучающихся с умеренной, тяжелой, глубокой умственной отсталостью (интеллектуальными нарушениями), тяжелыми и множественными нарушениями развития. Направлен на развитие у обучающихся необходимых для жизни в семье и обществе знаний, практических представлений, умений и навыков, позволяющих достичь максимально возможной самостоятельности и независимости в повседневной жизни. Образование связано с практическим овладением доступными навыками коммуникации, социально-бытовой ориентировки, умению использовать сформированные умения и навыки в повседневной жизни.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1.4.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3.4.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6.4.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8.4.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 реализации обязательной части образовательной ФАОП НОО предусмотрено непосредственное </a:t>
            </a:r>
            <a:r>
              <a:rPr lang="ru-RU" b="1" u="sng" dirty="0" smtClean="0"/>
              <a:t>применение федеральных рабочих программ по учебным предметам:</a:t>
            </a:r>
          </a:p>
          <a:p>
            <a:pPr>
              <a:buNone/>
            </a:pPr>
            <a:endParaRPr lang="ru-RU" b="1" u="sng" dirty="0" smtClean="0"/>
          </a:p>
          <a:p>
            <a:r>
              <a:rPr lang="ru-RU" b="1" u="sng" dirty="0" smtClean="0"/>
              <a:t>Русский язык,</a:t>
            </a:r>
          </a:p>
          <a:p>
            <a:r>
              <a:rPr lang="ru-RU" b="1" u="sng" dirty="0" smtClean="0"/>
              <a:t>Литературное чтение,</a:t>
            </a:r>
          </a:p>
          <a:p>
            <a:r>
              <a:rPr lang="ru-RU" b="1" u="sng" dirty="0" smtClean="0"/>
              <a:t>Окружающий мир.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8469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Выбор варианта ФАОП ООО для обучающихся с ОВЗ в соответствии с особыми образовательными потребностями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000240"/>
            <a:ext cx="8858312" cy="4324360"/>
          </a:xfrm>
        </p:spPr>
        <p:txBody>
          <a:bodyPr/>
          <a:lstStyle/>
          <a:p>
            <a:r>
              <a:rPr lang="ru-RU" dirty="0" smtClean="0"/>
              <a:t>Варианты программ в ФАОП ООО разработали только для школьников с ОВЗ </a:t>
            </a:r>
            <a:r>
              <a:rPr lang="ru-RU" u="sng" dirty="0" smtClean="0"/>
              <a:t>без нарушений интеллектуального развития</a:t>
            </a:r>
            <a:r>
              <a:rPr lang="ru-RU" dirty="0" smtClean="0"/>
              <a:t> (по два варианта для каждой нозологии).</a:t>
            </a:r>
          </a:p>
          <a:p>
            <a:r>
              <a:rPr lang="ru-RU" dirty="0" smtClean="0"/>
              <a:t>Варианты программ для школьников, у которых ОВЗ сопровождается интеллектуальными нарушениями, включили в ФАОП УО.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0"/>
          <a:ext cx="8715435" cy="6849557"/>
        </p:xfrm>
        <a:graphic>
          <a:graphicData uri="http://schemas.openxmlformats.org/drawingml/2006/table">
            <a:tbl>
              <a:tblPr/>
              <a:tblGrid>
                <a:gridCol w="4344862"/>
                <a:gridCol w="4370573"/>
              </a:tblGrid>
              <a:tr h="381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Варианты ФАООП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19" marR="43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Примечания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(особенности содержания варианта)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19" marR="43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4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ДЛЯ ОБУЧАЮЩИХСЯ С НАРУШЕНИЯМИ СЛУХА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19" marR="43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3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Вариант 1.1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целом соответствует обязательным требованиям ФГОС ООО и ФООП ООО, в том числе требованиям о включении во внеурочную деятельность коррекционно-развивающих курсов по Программе коррекционной работы.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Может быть разработан индивидуальный учебный план как на весь период обучения по осваиваемой образовательной программе, так и на один год или иной срок. Коррекционные курсы рекомендованы («Развитие восприятия и воспроизведения устной речи», «Развитие учебно-познавательной деятельности»).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19" marR="43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Обучение </a:t>
                      </a:r>
                      <a:r>
                        <a:rPr lang="ru-RU" sz="14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глухих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обучающихся допускается по ФАОП ООО для обучающихся с нарушениями слуха (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варианты 2.2.1 и 2.2.2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</a:t>
                      </a:r>
                      <a:r>
                        <a:rPr lang="ru-RU" sz="14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достижении ими уровня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общего и речевого развития, личностных,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метапредметных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предметных результатов начального общего образования, способствующих освоению данных вариантов адаптированных основных образовательных программ, с учётом желания обучающегося и его родителей (законных представителей) к получению образования совместно со слабослышащими, позднооглохшими и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кохлеарно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имплантированными сверстниками.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Глухие, слабослышащие, позднооглохшие и КИ обучающиеся, освоившие федеральную адаптированную образовательную программу начального общего образования для обучающихся с ограниченными возможностями здоровья (далее - ФАОП НОО) варианта 1.1 или варианта 2.1, при наличии стойких специфических трудностей при освоении образовательной программы основного общего образования, а также в общении и взаимодействии с педагогическими работниками и нормативно развивающимися обучающимися, препятствующих освоению образовательной программы основного общего образования на основе ФАОП ООО (вариант 1.1) могут продолжить образование по вариантам 1.2.; 2.2.1. или  2.2.2.</a:t>
                      </a:r>
                    </a:p>
                  </a:txBody>
                  <a:tcPr marL="43619" marR="43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Вариант 1.2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Предполагает увеличение сроков освоения АООП ООО на один год – шесть лет обучения (5-10 классы).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Предусмотрены два обязательных коррекционно-развивающих курса - «Развитие восприятия и воспроизведения устной речи» и «Развитие учебно-познавательной деятельности»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19" marR="43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3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Вариант 2.2.1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Предусматривает пятилетний срок обучения (5-9 классы). Структура и содержание образовательной программы, планируемые результаты в целом соответствуют требованиям, отраженным в ФООП ООО и дополнены требованиями к созданию специальных условий обучения и воспитания, в том числе в части введения специальный учебных предметов («Развитие речи», «Адаптивная физическая культура») и коррекционных курсов («Развитие восприятия и воспроизведения устной речи», «Развитие учебно-познавательной деятельности»)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19" marR="43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3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Вариант 2.2.2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Предполагает увеличение сроков освоения АООП ООО на один год – шесть лет обучения (5-10 классы)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Введение специальный учебных предметов («Развитие речи», «Адаптивная физическая культура») и коррекционных курсов («Развитие восприятия и воспроизведения устной речи», «Развитие учебно-познавательной деятельности»)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19" marR="43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357166"/>
          <a:ext cx="8215370" cy="6357982"/>
        </p:xfrm>
        <a:graphic>
          <a:graphicData uri="http://schemas.openxmlformats.org/drawingml/2006/table">
            <a:tbl>
              <a:tblPr/>
              <a:tblGrid>
                <a:gridCol w="4095568"/>
                <a:gridCol w="4119802"/>
              </a:tblGrid>
              <a:tr h="2801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ДЛЯ СЛЕПЫХ ОБУЧАЮЩИХСЯ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9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Вариант 3.1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программа, адаптированную для обучения, воспитания и социализации слепых обучающихся (тотально слепых, слепых с остаточным зрением) с учетом их особых образовательных потребностей, в том числе обеспечивающая коррекцию нарушений развития, освоивших основные, в том числе адаптированные, общеобразовательные программы начального общего образования, включая варианты 3.1. и 3.2 АООП НОО в единые календарные сроки (пятилетний срок обучения).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Введение специальный учебных предметов («Изобразительное искусство (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Тифлографика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)», «Адаптивная физическая культура») и внеурочная деятельность (обязательные занятия по программе коррекционной работы и направлениям внеурочной деятельности – 10 ч).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Коррекционные курсы: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Тифлотехника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», направленный на формирование у слепых обучающихся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тифлоинформационных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тифлотехнических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компетенций, а также их подготовке к самостоятельному и эффективному выполнению учебных задач с применением компьютера и другой цифровой техники,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«Пространственное ориентирование и мобильность», направлен на подготовку слепых обучающихся к самостоятельному пространственному ориентированию и мобильности.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«Социально-бытовая ориентировка» направлена на формирование компенсаторных умений и навыков в сфере самообслуживания и повышение уровня социальной компетентности обучающихся.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Вариант 3.2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предполагает увеличение сроков освоения АООП ООО на один год - шесть лет обучения (5-10 классы).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428604"/>
          <a:ext cx="8643998" cy="6143667"/>
        </p:xfrm>
        <a:graphic>
          <a:graphicData uri="http://schemas.openxmlformats.org/drawingml/2006/table">
            <a:tbl>
              <a:tblPr/>
              <a:tblGrid>
                <a:gridCol w="4309250"/>
                <a:gridCol w="4334748"/>
              </a:tblGrid>
              <a:tr h="32334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ДЛЯ СЛАБОВИДЯЩИХ ОБУЧАЮЩИХСЯ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Вариант 4.1.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программа, адаптированную для обучения, воспитания и социализации слабовидящих обучающихся с учетом их особых образовательных потребностей, в том числе обеспечивающая коррекцию нарушений развития, освоивших основные, в том числе адаптированные, общеобразовательные программы начального общего образования, включая варианты 4.1 и 4.2 АООП НОО.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Коррекционные курсы: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Тифлотехника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», направленный на формирование у слепых обучающихся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тифлоинформационных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тифлотехнических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компетенций, а также их подготовке к самостоятельному и эффективному выполнению учебных задач с применением компьютера и другой цифровой техники,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«Пространственное ориентирование и мобильность», направлен на подготовку слепых обучающихся к самостоятельному пространственному ориентированию и мобильности.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«Социально-бытовая ориентировка» направлена на формирование компенсаторных умений и навыков в сфере самообслуживания и повышение уровня социальной компетентности обучающихся.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«Изучение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рельефноточечной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системы JI. Брайля» направлен на овладение основам чтения и письма рельефно-точечной системы JL Брайля.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Вариант 4.2.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сроков освоения АООП ООО на один год - шесть лет обучения (5-10 классы).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14288"/>
          <a:ext cx="8715436" cy="6429424"/>
        </p:xfrm>
        <a:graphic>
          <a:graphicData uri="http://schemas.openxmlformats.org/drawingml/2006/table">
            <a:tbl>
              <a:tblPr/>
              <a:tblGrid>
                <a:gridCol w="4714908"/>
                <a:gridCol w="4000528"/>
              </a:tblGrid>
              <a:tr h="25049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ДЛЯ ОБУЧАЮЩИХСЯ С ТЯЖЁЛЫМИ НАРУШЕНИЯМИ РЕЧИ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8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Вариант 5.1.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образование, полностью соответствующее по итоговым достижениям к моменту завершения обучения образованию сверстников с нормальным речевым развитием, находясь в их среде и в те же сроки обучения. Срок освоения АООП ООО составляет 5 лет.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Обязательный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коррекционно-развивающий курс: «Индивидуальные и групповые логопедические занятия»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Вариант 5.2.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образование, соответствующее по итоговым достижениям к моменту завершения образованию сверстников с нормальным речевым развитием.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Сроки освоения АООП ООО по варианту 5.2 составляют 5 лет (5 - 9 классы) либо 6 лет (5 - 10 классы).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49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ДЛЯ ОБУЧАЮЩИХСЯ С НАРУШЕНИЯМИ ОПРОНОДВИГАТЕЛЬНОГО АППАРАТА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3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Вариант 6.1.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программа, адаптированная для обучения, воспитания и социализации обучающихся с нарушениями НОДА с учетом их особых образовательных потребностей, в том числе обеспечивающая коррекцию нарушений развития, освоивших основные, в том числе адаптированные, общеобразовательные программы начального общего образования, включая варианты 6.1. и 6.2. АООП НОО.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Коррекционно-развивающие курсы в Программе коррекционной работы АООП ООО обучающих с НОДА вариант 6.1 реализуются в виде коррекционно-развивающих занятий по трем направлениям: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логопедические занятия (по рекомендации ПМПК);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занятия с психологом (по рекомендации ПМПК);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специальные коррекционные занятия по предметам, направленные на ликвидацию пробелов в знаниях.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Вариант 6.2.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сроков освоения АООП ООО на один год - шесть лет обучения (5-10 классы).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48756" cy="114300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Приоритетные направления развития образования обучающихся с инвалидностью, с ограниченными возможностями здоровья до 2030 года (утв. </a:t>
            </a:r>
            <a:r>
              <a:rPr lang="ru-RU" sz="2400" b="1" dirty="0" err="1" smtClean="0"/>
              <a:t>Минпросвещения</a:t>
            </a:r>
            <a:r>
              <a:rPr lang="ru-RU" sz="2400" b="1" dirty="0" smtClean="0"/>
              <a:t> России 30.12.2022)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14488"/>
            <a:ext cx="8848756" cy="514351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Цель: </a:t>
            </a:r>
            <a:r>
              <a:rPr lang="ru-RU" dirty="0" smtClean="0"/>
              <a:t>повышение качества жизни лиц с инвалидностью, с ОВЗ через обеспечение им непрерывного и качественного образования.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Задачи:</a:t>
            </a:r>
          </a:p>
          <a:p>
            <a:r>
              <a:rPr lang="ru-RU" dirty="0" smtClean="0"/>
              <a:t>определить компоненты образовательной системы в части реализации права на получение качественного доступного преемственного образования лицами с инвалидностью, с ОВЗ, и обеспечить их обновление и совершенствование;</a:t>
            </a:r>
          </a:p>
          <a:p>
            <a:r>
              <a:rPr lang="ru-RU" dirty="0" smtClean="0"/>
              <a:t>совершенствовать систему и модели подготовки педагогических кадров в сфере обучения и воспитания, психолого-педагогического сопровождения обучающихся с инвалидностью, с ОВЗ;</a:t>
            </a:r>
          </a:p>
          <a:p>
            <a:r>
              <a:rPr lang="ru-RU" dirty="0" smtClean="0"/>
              <a:t>сформировать </a:t>
            </a:r>
            <a:r>
              <a:rPr lang="ru-RU" dirty="0" err="1" smtClean="0"/>
              <a:t>социокультурную</a:t>
            </a:r>
            <a:r>
              <a:rPr lang="ru-RU" dirty="0" smtClean="0"/>
              <a:t> инфраструктуру, содействующую успешной социализации обучающихся с инвалидностью, с ОВЗ, интегрирующую возможности образовательных, культурных, спортивных, научных, познавательных, экскурсионно-туристических и других организаций;</a:t>
            </a:r>
          </a:p>
          <a:p>
            <a:r>
              <a:rPr lang="ru-RU" dirty="0" smtClean="0"/>
              <a:t>обеспечить поддержку семьи как полноправного участника процесса образования обучающихся с инвалидностью, с ОВЗ;</a:t>
            </a:r>
          </a:p>
          <a:p>
            <a:r>
              <a:rPr lang="ru-RU" dirty="0" smtClean="0"/>
              <a:t>способствовать развитию инклюзивной среды в образовании, становлению инклюзивной культуры образовательного процесса;</a:t>
            </a:r>
          </a:p>
          <a:p>
            <a:r>
              <a:rPr lang="ru-RU" dirty="0" smtClean="0"/>
              <a:t>развивать сеть отдельных образовательных организаций, выполняющих в том числе функции учебно-методических (ресурсных) центров, оказывающих методическую помощь педагогическим работникам общеобразовательных (инклюзивных) организаций, психолого-педагогическую помощь детям и их родителям;</a:t>
            </a:r>
          </a:p>
          <a:p>
            <a:r>
              <a:rPr lang="ru-RU" dirty="0" smtClean="0"/>
              <a:t>развивать сеть отдельных профессиональных образовательных организаций необходимым для работы с обучающимися с инвалидностью, с ОВЗ.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2852"/>
          <a:ext cx="8786874" cy="6577826"/>
        </p:xfrm>
        <a:graphic>
          <a:graphicData uri="http://schemas.openxmlformats.org/drawingml/2006/table">
            <a:tbl>
              <a:tblPr/>
              <a:tblGrid>
                <a:gridCol w="4380477"/>
                <a:gridCol w="4406397"/>
              </a:tblGrid>
              <a:tr h="2075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ДЛЯ ОБУЧАЮЩИХСЯ С ЗАДЕРЖКОЙ ПСИХИЧЕСКОГО РАЗВИТИЯ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799" marR="55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4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Вариант 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предназначена для освоения обучающимися, успешно освоившими адаптированную основную общеобразовательную программу начального общего образования (АООП НОО) обучающихся с ЗПР (варианты 7.1 и 7.2) в соответствии с ФГОС НОО обучающихся с ОВЗ, и при этом нуждающихся в пролонгации специальных образовательных условий на уровне основного общего образования.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799" marR="55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Программа коррекционной работы включает реализацию коррекционных курсов: «Коррекционно-развивающие занятия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психокоррекционные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(психологические и дефектологические)» и коррекционный курс «Логопедические занятия», а также предусматривает возможность проведения дополнительных коррекционно-развивающих занятий.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799" marR="55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ДЛЯ ОБУЧАЮЩИХСЯ С РАССТРОЙСТВАМИ АУТИСТИЧЕСКОГО СПЕКТРА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799" marR="55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4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Вариант 8.1.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вариант адаптированной основной общеобразовательной программы основного общего образования, рекомендуемой для тех обучающихся с РАС, чье личностное, эмоционально-волевое и познавательное развитие существенно приближается к развитию типично развивающихся сверстников и сопоставимо с ним. Обучающийся с РАС успешно включается в общий образовательный процесс, выстраивает продуктивные отношения с взрослыми и сверстниками, основываясь на основных нормах и правилах поведения, демонстрирует успехи в достижении образовательных результатов. Отдельные трудности освоения ФАОП, возникающие из-за неравномерности психического развития обучающегося с РАС, не препятствуют освоению программного материала во всех предметных областях и могут быть достаточно эффективно компенсированы в ходе коррекционно-развивающей работы.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799" marR="55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Коррекционные курсы «Развитие коммуникативного поведения» и «Развитие познавательной деятельности.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799" marR="55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Вариант 8.2.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сроков освоения АООП ООО на один год - шесть лет обучения (5-10 классы).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799" marR="55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ru-RU" dirty="0" smtClean="0"/>
              <a:t>На уровне ООО при реализации любого варианта ФАОП </a:t>
            </a:r>
            <a:r>
              <a:rPr lang="ru-RU" b="1" u="sng" dirty="0" smtClean="0"/>
              <a:t>необходимо применять федеральные рабочие программы</a:t>
            </a:r>
          </a:p>
          <a:p>
            <a:r>
              <a:rPr lang="ru-RU" dirty="0" smtClean="0"/>
              <a:t>по русскому языку,</a:t>
            </a:r>
          </a:p>
          <a:p>
            <a:r>
              <a:rPr lang="ru-RU" dirty="0" smtClean="0"/>
              <a:t>литературе,</a:t>
            </a:r>
          </a:p>
          <a:p>
            <a:r>
              <a:rPr lang="ru-RU" dirty="0" smtClean="0"/>
              <a:t>истории,</a:t>
            </a:r>
          </a:p>
          <a:p>
            <a:r>
              <a:rPr lang="ru-RU" dirty="0" smtClean="0"/>
              <a:t>обществознанию,</a:t>
            </a:r>
          </a:p>
          <a:p>
            <a:r>
              <a:rPr lang="ru-RU" dirty="0" smtClean="0"/>
              <a:t>географии</a:t>
            </a:r>
          </a:p>
          <a:p>
            <a:r>
              <a:rPr lang="ru-RU" dirty="0" smtClean="0"/>
              <a:t>ОБЖ.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Варианты ФАОП образования обучающихся с умственной отсталостью (интеллектуальными нарушениями) в соответствии с особыми образовательными потребностями</a:t>
            </a:r>
            <a:endParaRPr lang="ru-RU" sz="2000" b="1" dirty="0"/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071547"/>
          <a:ext cx="8786873" cy="5741989"/>
        </p:xfrm>
        <a:graphic>
          <a:graphicData uri="http://schemas.openxmlformats.org/drawingml/2006/table">
            <a:tbl>
              <a:tblPr/>
              <a:tblGrid>
                <a:gridCol w="2760223"/>
                <a:gridCol w="6026650"/>
              </a:tblGrid>
              <a:tr h="22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ФАООП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84" marR="43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Варианты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84" marR="43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АООП образования обучающихся с УО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(с 1 по 4 класс, включая дополнительный класс, с 5 по 9 класс и с 10 по 12 класс)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84" marR="43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sng" dirty="0">
                          <a:latin typeface="Times New Roman"/>
                          <a:ea typeface="Times New Roman"/>
                          <a:cs typeface="Times New Roman"/>
                        </a:rPr>
                        <a:t>Вариант 1</a:t>
                      </a:r>
                      <a:endParaRPr lang="ru-RU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Для обучающихся с лёгкой степенью умственной отсталости.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Срок освоения: 9-13 лет.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В реализации ФАООП УО (вариант 1) может быть выделено два или три этапа: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I этап - 1-4 классы и дополнительный класс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Цель первого этапа состоит в формировании основ предметных знаний и умений, коррекции недостатков психофизического развития обучающихся.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II этап - 5-9 классы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Цель второго этапа направлена на расширение, углубление и систематизацию знаний и умений обучающихся в обязательных предметных областях, овладение некоторыми навыками адаптации в динамично изменяющемся и развивающемся мире.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III этап - 10-12 классы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Цель третьего этапа реализации ФАООП УО направлены на углубленную трудовую подготовку и социализацию обучающихся с умственной отсталостью (интеллектуальными нарушениями), которые необходимы для их самостоятельной жизнедеятельности в социальной среде.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Вариант 1 определяет личностные и предметные результаты.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Вариант 1 определяет </a:t>
                      </a:r>
                      <a:r>
                        <a:rPr lang="ru-RU" sz="900" u="sng" dirty="0">
                          <a:latin typeface="Times New Roman"/>
                          <a:ea typeface="Times New Roman"/>
                          <a:cs typeface="Times New Roman"/>
                        </a:rPr>
                        <a:t>два уровня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овладения предметными результатами: минимальный и достаточный.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Минимальный уровень является обязательным для большинства обучающихся с умственной отсталостью. Вместе с тем, отсутствие достижения этого уровня отдельными обучающимися по отдельным предметам не является препятствием к получению ими образования по этому варианту программы.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В том случае, если обучающийся не достигает минимального уровня овладения предметными результатами по всем или большинству учебных предметов, то по рекомендации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психолого-медико-педагогической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комиссии и с согласия родителей (законных представителей) образовательная организация может перевести обучающегося на обучение по индивидуальному плану или на АООП (вариант 2).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sng" dirty="0">
                          <a:latin typeface="Times New Roman"/>
                          <a:ea typeface="Times New Roman"/>
                          <a:cs typeface="Times New Roman"/>
                        </a:rPr>
                        <a:t>Вариант 2</a:t>
                      </a:r>
                      <a:endParaRPr lang="ru-RU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Для обучающихся с умственной отсталостью в умеренной, тяжелой или глубокой степени, с тяжелыми и множественными нарушениями развития.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 основе варианта 2 АООП образовательная организация разрабатывает специальную индивидуальную программу развития (далее - СИПР), учитывающую индивидуальные образовательные потребности обучающегося с умственной отсталостью.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Срок освоения – 13 лет.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Вариант 2 определяет личностные и предметные результаты.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Недельные учебные планы представлены по всем уровням образования обучающихся с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умственнои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̆ отсталостью (вариант 1, вариант 2) (1-4 классы, 1 (дополнительный - 4 классы), 5-9 классы, 10-12 классы) и обучающихся с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умственнои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̆ отсталостью разных нозологических групп (5- 9 классы, 10-12 классы).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84" marR="43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АООП образования глухих обучающихся с УО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(с 5 по 9 и с 10 по 12 класс)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84" marR="43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АООП образования слабослышащих и позднооглохших обучающихся с УО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(с 5 по 9 и с 10 по 12 класс)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84" marR="43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АООП образования слепых обучающихся с УО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(с 5 по 9 и с 10 по 12 класс)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84" marR="43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АООП образования слабовидящих обучающихся с УО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(с 5 по 9 и с 10 по 12 класс)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84" marR="43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АООП образования обучающихся с нарушениями опорно-двигательного аппарата с УО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(с 5 по 9 и с 10 по 12 класс)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84" marR="43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4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АООП образования обучающихся с расстройствами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аутистического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спектра с УО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(с 5 по 9 и с 10 по 12 класс)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84" marR="43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Структурная организация ФАОП НОО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1435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Каждый вариант ФАОП НОО включает:</a:t>
            </a:r>
          </a:p>
          <a:p>
            <a:pPr lvl="0"/>
            <a:r>
              <a:rPr lang="ru-RU" b="1" dirty="0" smtClean="0"/>
              <a:t>Целевой раздел:</a:t>
            </a:r>
            <a:r>
              <a:rPr lang="ru-RU" dirty="0" smtClean="0"/>
              <a:t> пояснительная записка; планируемые результаты освоения ФАОП; система оценки достижения планируемых результатов.</a:t>
            </a:r>
          </a:p>
          <a:p>
            <a:pPr lvl="0"/>
            <a:r>
              <a:rPr lang="ru-RU" b="1" dirty="0" smtClean="0"/>
              <a:t>Содержательный раздел:</a:t>
            </a:r>
            <a:r>
              <a:rPr lang="ru-RU" dirty="0" smtClean="0"/>
              <a:t> федеральные рабочие программы учебных предметов, коррекционных курсов; программа формирования универсальных учебных действий (в вар. 1.1.- 8.1. и 1.2.- 8.2.); программа коррекционной работы и федеральная рабочая программа воспитания.</a:t>
            </a:r>
          </a:p>
          <a:p>
            <a:pPr lvl="0"/>
            <a:r>
              <a:rPr lang="ru-RU" b="1" dirty="0" smtClean="0"/>
              <a:t>Организационный раздел:</a:t>
            </a:r>
            <a:r>
              <a:rPr lang="ru-RU" dirty="0" smtClean="0"/>
              <a:t> федеральный учебный план; федеральный календарный учебный график, федеральный календарный план воспитательной работы.</a:t>
            </a:r>
          </a:p>
          <a:p>
            <a:r>
              <a:rPr lang="ru-RU" b="1" dirty="0" smtClean="0"/>
              <a:t>Федеральная рабочая программа воспитания и Федеральный календарный план воспитательной работы (два новых раздела – общие для всех вариантов).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Структурная организация ФАОП ООО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ОБЩИЕ ПОЛОЖЕНИЯ</a:t>
            </a:r>
          </a:p>
          <a:p>
            <a:r>
              <a:rPr lang="ru-RU" dirty="0" smtClean="0"/>
              <a:t>ФАОП ООО для обучающихся с нарушениями слуха (вар. 1.1., 1.2., 2.2.1., 2.2.2.)</a:t>
            </a:r>
          </a:p>
          <a:p>
            <a:r>
              <a:rPr lang="ru-RU" dirty="0" smtClean="0"/>
              <a:t>ФАОП ООО для слепых обучающихся (вар. 3.1., 3.2.);</a:t>
            </a:r>
          </a:p>
          <a:p>
            <a:r>
              <a:rPr lang="ru-RU" dirty="0" smtClean="0"/>
              <a:t>ФАОП ООО для слабовидящих обучающихся (вар. 4.1., 4.2.);</a:t>
            </a:r>
          </a:p>
          <a:p>
            <a:r>
              <a:rPr lang="ru-RU" dirty="0" smtClean="0"/>
              <a:t>ФАОП ООО для обучающихся с ТНР (вар. 5.1., 5.2.);</a:t>
            </a:r>
          </a:p>
          <a:p>
            <a:r>
              <a:rPr lang="ru-RU" dirty="0" smtClean="0"/>
              <a:t>ФАОП ООО для обучающихся с НОДА (вар. 6.1., 6.2. );</a:t>
            </a:r>
          </a:p>
          <a:p>
            <a:r>
              <a:rPr lang="ru-RU" dirty="0" smtClean="0"/>
              <a:t>ФАОП ООО для обучающихся с ЗПР (вар. 7).</a:t>
            </a:r>
          </a:p>
          <a:p>
            <a:r>
              <a:rPr lang="ru-RU" dirty="0" smtClean="0"/>
              <a:t>ФАОП ООО для обучающихся с РАС (вар. 8.1., 8.2.).</a:t>
            </a:r>
          </a:p>
          <a:p>
            <a:r>
              <a:rPr lang="ru-RU" dirty="0" smtClean="0"/>
              <a:t>ПРИЛОЖЕНИЯ</a:t>
            </a:r>
          </a:p>
          <a:p>
            <a:r>
              <a:rPr lang="ru-RU" dirty="0" smtClean="0"/>
              <a:t>Приложение 1. Программа формирования УУД</a:t>
            </a:r>
          </a:p>
          <a:p>
            <a:r>
              <a:rPr lang="ru-RU" dirty="0" smtClean="0"/>
              <a:t>Приложение 2 . Федеральная рабочая программа воспитания</a:t>
            </a:r>
          </a:p>
          <a:p>
            <a:r>
              <a:rPr lang="ru-RU" dirty="0" smtClean="0"/>
              <a:t>Приложения 3-16. Программы коррекционной работы </a:t>
            </a:r>
            <a:r>
              <a:rPr lang="ru-RU" b="1" dirty="0" smtClean="0"/>
              <a:t>по вариантам.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Каждый вариант ФАОП ООО содержит: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u="sng" dirty="0" smtClean="0"/>
              <a:t>Целевой раздел</a:t>
            </a:r>
            <a:r>
              <a:rPr lang="ru-RU" dirty="0" smtClean="0"/>
              <a:t> включает: пояснительную записку; планируемые результаты освоения ФАОП; систему оценки достижения планируемых результатов освоения ФАОП ООО.</a:t>
            </a:r>
          </a:p>
          <a:p>
            <a:r>
              <a:rPr lang="ru-RU" u="sng" dirty="0" smtClean="0"/>
              <a:t>Содержательный раздел</a:t>
            </a:r>
            <a:r>
              <a:rPr lang="ru-RU" dirty="0" smtClean="0"/>
              <a:t> включает: федеральные рабочие программы учебных</a:t>
            </a:r>
            <a:br>
              <a:rPr lang="ru-RU" dirty="0" smtClean="0"/>
            </a:br>
            <a:r>
              <a:rPr lang="ru-RU" dirty="0" smtClean="0"/>
              <a:t>предметов. Программа формирования УУД, федеральная рабочая программа воспитания и программа коррекционной работы вынесены в приложение.</a:t>
            </a:r>
          </a:p>
          <a:p>
            <a:r>
              <a:rPr lang="ru-RU" u="sng" dirty="0" smtClean="0"/>
              <a:t>Организационный раздел</a:t>
            </a:r>
            <a:r>
              <a:rPr lang="ru-RU" dirty="0" smtClean="0"/>
              <a:t> включает: федеральный учебный план; федеральный календарный учебный график; план внеурочной деятельности; федеральный календарный план воспитательной работы.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43956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Структура Федеральной адаптированной основной общеобразовательной программы образования обучающихся с умственной отсталостью (интеллектуальными нарушениями), варианты 1 и 2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715436" cy="521497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I. ОБЩИЕ ПОЛОЖЕНИЯ</a:t>
            </a:r>
          </a:p>
          <a:p>
            <a:pPr>
              <a:buNone/>
            </a:pPr>
            <a:r>
              <a:rPr lang="ru-RU" dirty="0" smtClean="0"/>
              <a:t>II. Целевой раздел: Пояснительная записка Планируемые результаты освоения ФАООП Система оценки достижения планируемых результатов В пояснительной записке для каждой нозологической группы дифференцировано представлены особые образовательные потребности.</a:t>
            </a:r>
          </a:p>
          <a:p>
            <a:r>
              <a:rPr lang="ru-RU" dirty="0" smtClean="0"/>
              <a:t>Планируемые результаты представлены на минимальном и достаточном уровне.</a:t>
            </a:r>
          </a:p>
          <a:p>
            <a:r>
              <a:rPr lang="ru-RU" dirty="0" smtClean="0"/>
              <a:t>ФАООП УО (вариант 1) определяет</a:t>
            </a:r>
          </a:p>
          <a:p>
            <a:r>
              <a:rPr lang="ru-RU" dirty="0" smtClean="0"/>
              <a:t>- личностные и предметные результаты - два уровня овладения предметными результатами: </a:t>
            </a:r>
            <a:r>
              <a:rPr lang="ru-RU" dirty="0" err="1" smtClean="0"/>
              <a:t>минимальныи</a:t>
            </a:r>
            <a:r>
              <a:rPr lang="ru-RU" dirty="0" smtClean="0"/>
              <a:t>̆ и </a:t>
            </a:r>
            <a:r>
              <a:rPr lang="ru-RU" dirty="0" err="1" smtClean="0"/>
              <a:t>достаточныи</a:t>
            </a:r>
            <a:r>
              <a:rPr lang="ru-RU" dirty="0" smtClean="0"/>
              <a:t>̆ по разным уровням образования.</a:t>
            </a:r>
          </a:p>
          <a:p>
            <a:r>
              <a:rPr lang="ru-RU" dirty="0" smtClean="0"/>
              <a:t>ФАООП УО (вариант 2) определяет</a:t>
            </a:r>
          </a:p>
          <a:p>
            <a:r>
              <a:rPr lang="ru-RU" dirty="0" smtClean="0"/>
              <a:t>- личностные и предметные результаты</a:t>
            </a:r>
          </a:p>
          <a:p>
            <a:pPr>
              <a:buNone/>
            </a:pPr>
            <a:r>
              <a:rPr lang="ru-RU" dirty="0" smtClean="0"/>
              <a:t>III. Содержательный раздел</a:t>
            </a:r>
          </a:p>
          <a:p>
            <a:r>
              <a:rPr lang="ru-RU" dirty="0" smtClean="0"/>
              <a:t>Рабочие программы по учебным предметам, курсам коррекционно-развивающей области</a:t>
            </a:r>
          </a:p>
          <a:p>
            <a:r>
              <a:rPr lang="ru-RU" dirty="0" smtClean="0"/>
              <a:t>Программа формирования БУД</a:t>
            </a:r>
          </a:p>
          <a:p>
            <a:r>
              <a:rPr lang="ru-RU" dirty="0" smtClean="0"/>
              <a:t>Программа коррекционной работы (для вар. 1)</a:t>
            </a:r>
          </a:p>
          <a:p>
            <a:r>
              <a:rPr lang="ru-RU" dirty="0" smtClean="0"/>
              <a:t>Федеральная рабочая программа воспитания.</a:t>
            </a:r>
          </a:p>
          <a:p>
            <a:r>
              <a:rPr lang="ru-RU" dirty="0" smtClean="0"/>
              <a:t>Программа сотрудничества с семьей обучающегося (для вар. 2).</a:t>
            </a:r>
          </a:p>
          <a:p>
            <a:r>
              <a:rPr lang="ru-RU" dirty="0" smtClean="0"/>
              <a:t>Рабочие программы представлены по всем предметам.</a:t>
            </a:r>
          </a:p>
          <a:p>
            <a:r>
              <a:rPr lang="ru-RU" dirty="0" smtClean="0"/>
              <a:t>Отдельно указаны наименования коррекционных курсов для детей разных</a:t>
            </a:r>
            <a:br>
              <a:rPr lang="ru-RU" dirty="0" smtClean="0"/>
            </a:br>
            <a:r>
              <a:rPr lang="ru-RU" dirty="0" smtClean="0"/>
              <a:t>нозологических групп с УО с учетом преемственности с вар. 3 и 4 ФГОС НОО.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Требования к разработке и содержанию программы коррекционной работы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Программа коррекционной работы (ПКР) должна содержать:</a:t>
            </a:r>
          </a:p>
          <a:p>
            <a:pPr lvl="0"/>
            <a:r>
              <a:rPr lang="ru-RU" dirty="0" smtClean="0"/>
              <a:t>План диагностических и коррекционно-развивающих мероприятий, обеспечивающих удовлетворение индивидуальных образовательных потребностей слепых обучающихся, освоение ими АООП ООО.</a:t>
            </a:r>
          </a:p>
          <a:p>
            <a:pPr lvl="0"/>
            <a:r>
              <a:rPr lang="ru-RU" dirty="0" smtClean="0"/>
              <a:t>Описание условий обучения и воспитания обучающихся (с учетом их особых образовательных потребностей), методы их обучения и воспитания, применение, при необходимости, специальных учебников, учебных пособий и дидактических материалов, специализированных компьютерных программ, используемые технические средства обучения, </a:t>
            </a:r>
            <a:r>
              <a:rPr lang="ru-RU" dirty="0" err="1" smtClean="0"/>
              <a:t>ассистивные</a:t>
            </a:r>
            <a:r>
              <a:rPr lang="ru-RU" dirty="0" smtClean="0"/>
              <a:t> технологии, особенности проведения групповых и индивидуальных коррекционно-развивающих занятий.</a:t>
            </a:r>
          </a:p>
          <a:p>
            <a:pPr lvl="0"/>
            <a:r>
              <a:rPr lang="ru-RU" dirty="0" smtClean="0"/>
              <a:t>Описание основного содержания рабочих программ коррекционно-развивающих курсов;</a:t>
            </a:r>
          </a:p>
          <a:p>
            <a:pPr lvl="0"/>
            <a:r>
              <a:rPr lang="ru-RU" dirty="0" smtClean="0"/>
              <a:t>Перечень дополнительных коррекционно-развивающих занятий (при наличии); планируемые результаты коррекционной работы и подходы к их оценке.</a:t>
            </a:r>
          </a:p>
          <a:p>
            <a:pPr lvl="0"/>
            <a:endParaRPr lang="ru-RU" dirty="0" smtClean="0"/>
          </a:p>
          <a:p>
            <a:pPr>
              <a:buNone/>
            </a:pPr>
            <a:r>
              <a:rPr lang="ru-RU" dirty="0" smtClean="0"/>
              <a:t>Проведение коррекционно-развивающих курсов по программе коррекционной работы и при необходимости дополнительных коррекционно-развивающих занятий в соответствии с «Планом коррекционно-развивающей работы» идёт за счет часов внеурочной деятельности </a:t>
            </a:r>
            <a:r>
              <a:rPr lang="ru-RU" dirty="0" smtClean="0">
                <a:solidFill>
                  <a:srgbClr val="C00000"/>
                </a:solidFill>
              </a:rPr>
              <a:t>в объеме не менее 5 часов в неделю.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Разделы программы коррекционной работы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ru-RU" dirty="0" smtClean="0"/>
              <a:t>Цели, задачи и принципы построения ПКР.</a:t>
            </a:r>
          </a:p>
          <a:p>
            <a:r>
              <a:rPr lang="ru-RU" dirty="0" smtClean="0"/>
              <a:t>Перечень и содержание направлений работы.</a:t>
            </a:r>
          </a:p>
          <a:p>
            <a:r>
              <a:rPr lang="ru-RU" dirty="0" smtClean="0"/>
              <a:t>Механизмы реализации программы.</a:t>
            </a:r>
          </a:p>
          <a:p>
            <a:r>
              <a:rPr lang="ru-RU" dirty="0" smtClean="0"/>
              <a:t>Условия реализации программы.</a:t>
            </a:r>
          </a:p>
          <a:p>
            <a:r>
              <a:rPr lang="ru-RU" dirty="0" smtClean="0"/>
              <a:t>Планируемые результаты реализации программы.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Структура рабочих программ коррекционно-развивающих курсов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sz="2800" dirty="0" smtClean="0"/>
              <a:t>пояснительная записка:</a:t>
            </a:r>
          </a:p>
          <a:p>
            <a:pPr lvl="1"/>
            <a:r>
              <a:rPr lang="ru-RU" dirty="0" smtClean="0"/>
              <a:t>общая характеристика коррекционно-развивающего курса;</a:t>
            </a:r>
          </a:p>
          <a:p>
            <a:pPr lvl="1"/>
            <a:r>
              <a:rPr lang="ru-RU" dirty="0" smtClean="0"/>
              <a:t>цели коррекционно-развивающего курса;</a:t>
            </a:r>
          </a:p>
          <a:p>
            <a:pPr lvl="1"/>
            <a:r>
              <a:rPr lang="ru-RU" dirty="0" smtClean="0"/>
              <a:t>место коррекционно-развивающего курса в учебном плане;</a:t>
            </a:r>
          </a:p>
          <a:p>
            <a:pPr lvl="0"/>
            <a:r>
              <a:rPr lang="ru-RU" sz="2800" dirty="0" smtClean="0"/>
              <a:t>основные содержательные линии программы коррекционно-развивающего курса;</a:t>
            </a:r>
          </a:p>
          <a:p>
            <a:pPr lvl="0"/>
            <a:r>
              <a:rPr lang="ru-RU" sz="2800" dirty="0" smtClean="0"/>
              <a:t>планируемые результаты освоения коррекционно-развивающего курса;</a:t>
            </a:r>
          </a:p>
          <a:p>
            <a:pPr lvl="0"/>
            <a:r>
              <a:rPr lang="ru-RU" sz="2800" dirty="0" smtClean="0"/>
              <a:t>содержание коррекционно-развивающего курса (по классам): </a:t>
            </a:r>
          </a:p>
          <a:p>
            <a:pPr lvl="0"/>
            <a:r>
              <a:rPr lang="ru-RU" sz="2800" dirty="0" smtClean="0"/>
              <a:t>планируемые результаты обучения;</a:t>
            </a:r>
          </a:p>
          <a:p>
            <a:pPr lvl="0"/>
            <a:r>
              <a:rPr lang="ru-RU" sz="2800" dirty="0" smtClean="0"/>
              <a:t>календарно-тематическое планирование;</a:t>
            </a:r>
          </a:p>
          <a:p>
            <a:pPr lvl="0"/>
            <a:r>
              <a:rPr lang="ru-RU" sz="2800" dirty="0" smtClean="0"/>
              <a:t>мониторинг достижения планируемых результатов.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Отличия адаптированной образовательной программы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3867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Адаптированная</a:t>
            </a:r>
            <a:r>
              <a:rPr lang="ru-RU" dirty="0" smtClean="0"/>
              <a:t> </a:t>
            </a:r>
            <a:r>
              <a:rPr lang="ru-RU" b="1" dirty="0" smtClean="0"/>
              <a:t>образовательная</a:t>
            </a:r>
            <a:r>
              <a:rPr lang="ru-RU" dirty="0" smtClean="0"/>
              <a:t> </a:t>
            </a:r>
            <a:r>
              <a:rPr lang="ru-RU" b="1" dirty="0" smtClean="0"/>
              <a:t>программа</a:t>
            </a:r>
            <a:r>
              <a:rPr lang="ru-RU" dirty="0" smtClean="0"/>
              <a:t> 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Сроки освоения</a:t>
            </a:r>
          </a:p>
          <a:p>
            <a:r>
              <a:rPr lang="ru-RU" dirty="0" smtClean="0"/>
              <a:t>Объём и содержание</a:t>
            </a:r>
          </a:p>
          <a:p>
            <a:r>
              <a:rPr lang="ru-RU" dirty="0" smtClean="0"/>
              <a:t>Планируемые результаты</a:t>
            </a:r>
          </a:p>
          <a:p>
            <a:r>
              <a:rPr lang="ru-RU" dirty="0" smtClean="0"/>
              <a:t>Организационно-педагогические условия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/>
              <a:t>Благодарю за внимание!</a:t>
            </a:r>
            <a:endParaRPr lang="ru-RU" i="1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929066"/>
            <a:ext cx="7854696" cy="1052070"/>
          </a:xfrm>
        </p:spPr>
        <p:txBody>
          <a:bodyPr/>
          <a:lstStyle/>
          <a:p>
            <a:r>
              <a:rPr lang="ru-RU" dirty="0" smtClean="0"/>
              <a:t>Панфилова Л.В., зав. каф. педагогики и психологии здоровья ВИРО, канд. биол. наук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Особенности разработки и реализации адаптированных образовательных программ в соответствии с федеральными адаптированными образовательными программами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214974"/>
          </a:xfrm>
        </p:spPr>
        <p:txBody>
          <a:bodyPr>
            <a:normAutofit fontScale="62500" lnSpcReduction="20000"/>
          </a:bodyPr>
          <a:lstStyle/>
          <a:p>
            <a:r>
              <a:rPr lang="ru-RU" sz="2800" b="1" dirty="0" smtClean="0"/>
              <a:t>Адаптированные основные общеобразовательные программы самостоятельно разрабатываются образовательными организациями на основе Федеральных адаптированных образовательных программ:</a:t>
            </a:r>
            <a:endParaRPr lang="ru-RU" sz="2400" b="1" dirty="0" smtClean="0"/>
          </a:p>
          <a:p>
            <a:pPr lvl="1"/>
            <a:r>
              <a:rPr lang="ru-RU" b="1" dirty="0" smtClean="0"/>
              <a:t>федеральной адаптированной образовательной программы дошкольного образования для обучающихся с ограниченными возможностями </a:t>
            </a:r>
            <a:r>
              <a:rPr lang="ru-RU" b="1" dirty="0" smtClean="0"/>
              <a:t>здоровья (Приказ </a:t>
            </a:r>
            <a:r>
              <a:rPr lang="ru-RU" b="1" dirty="0" smtClean="0"/>
              <a:t>Министерства просвещения РФ от 24 ноября 2022 г. </a:t>
            </a:r>
            <a:r>
              <a:rPr lang="ru-RU" b="1" dirty="0" smtClean="0"/>
              <a:t>№1022 </a:t>
            </a:r>
            <a:r>
              <a:rPr lang="ru-RU" b="1" dirty="0" smtClean="0"/>
              <a:t>"Об </a:t>
            </a:r>
            <a:r>
              <a:rPr lang="ru-RU" b="1" dirty="0" smtClean="0"/>
              <a:t>утверждении…" </a:t>
            </a:r>
            <a:r>
              <a:rPr lang="ru-RU" b="1" dirty="0" smtClean="0"/>
              <a:t>Зарегистрировано в Минюсте РФ 27 января 2023 г</a:t>
            </a:r>
            <a:r>
              <a:rPr lang="ru-RU" b="1" dirty="0" smtClean="0"/>
              <a:t>.)</a:t>
            </a:r>
          </a:p>
          <a:p>
            <a:pPr lvl="1">
              <a:buNone/>
            </a:pPr>
            <a:r>
              <a:rPr lang="en-US" sz="2900" b="1" u="sng" dirty="0" smtClean="0">
                <a:hlinkClick r:id="rId2"/>
              </a:rPr>
              <a:t>https://www.garant.ru/products/ipo/prime/doc/406149049/</a:t>
            </a:r>
            <a:endParaRPr lang="ru-RU" sz="2900" b="1" u="sng" dirty="0" smtClean="0">
              <a:hlinkClick r:id="rId3"/>
            </a:endParaRPr>
          </a:p>
          <a:p>
            <a:pPr lvl="1"/>
            <a:r>
              <a:rPr lang="ru-RU" b="1" dirty="0" smtClean="0"/>
              <a:t>федеральной </a:t>
            </a:r>
            <a:r>
              <a:rPr lang="ru-RU" b="1" dirty="0" smtClean="0"/>
              <a:t>адаптированной образовательной программы начального общего образования для обучающихся с ограниченными возможностями здоровья (Приказ </a:t>
            </a:r>
            <a:r>
              <a:rPr lang="ru-RU" b="1" dirty="0" err="1" smtClean="0"/>
              <a:t>Минпросвещения</a:t>
            </a:r>
            <a:r>
              <a:rPr lang="ru-RU" b="1" dirty="0" smtClean="0"/>
              <a:t> России от 24.11.2022 №1023 "Об утверждении…" (Зарегистрировано в Минюсте России 21.03.2023 №</a:t>
            </a:r>
            <a:r>
              <a:rPr lang="ru-RU" b="1" dirty="0" smtClean="0"/>
              <a:t>72654)</a:t>
            </a:r>
          </a:p>
          <a:p>
            <a:pPr lvl="1">
              <a:buNone/>
            </a:pPr>
            <a:r>
              <a:rPr lang="ru-RU" sz="2800" b="1" u="sng" dirty="0" smtClean="0">
                <a:hlinkClick r:id="rId3"/>
              </a:rPr>
              <a:t>https</a:t>
            </a:r>
            <a:r>
              <a:rPr lang="ru-RU" sz="2800" b="1" u="sng" dirty="0" smtClean="0">
                <a:hlinkClick r:id="rId3"/>
              </a:rPr>
              <a:t>://base.garant.ru/406586955/#friends</a:t>
            </a:r>
            <a:endParaRPr lang="ru-RU" sz="2800" b="1" dirty="0" smtClean="0"/>
          </a:p>
          <a:p>
            <a:pPr lvl="1"/>
            <a:r>
              <a:rPr lang="ru-RU" b="1" dirty="0" smtClean="0"/>
              <a:t>федеральной адаптированной образовательной программы основного общего образования для обучающихся с ограниченными возможностями здоровья (Приказ </a:t>
            </a:r>
            <a:r>
              <a:rPr lang="ru-RU" b="1" dirty="0" err="1" smtClean="0"/>
              <a:t>Минпросвещения</a:t>
            </a:r>
            <a:r>
              <a:rPr lang="ru-RU" b="1" dirty="0" smtClean="0"/>
              <a:t> России от 24.11.2022 №1025 "Об утверждении…" (Зарегистрировано в Минюсте России 21.03.2023 №</a:t>
            </a:r>
            <a:r>
              <a:rPr lang="ru-RU" b="1" dirty="0" smtClean="0"/>
              <a:t>72653)</a:t>
            </a:r>
          </a:p>
          <a:p>
            <a:pPr lvl="1">
              <a:buNone/>
            </a:pPr>
            <a:r>
              <a:rPr lang="ru-RU" sz="2800" b="1" u="sng" dirty="0" smtClean="0">
                <a:hlinkClick r:id="rId4"/>
              </a:rPr>
              <a:t>https</a:t>
            </a:r>
            <a:r>
              <a:rPr lang="ru-RU" sz="2800" b="1" u="sng" dirty="0" smtClean="0">
                <a:hlinkClick r:id="rId4"/>
              </a:rPr>
              <a:t>://www.garant.ru/products/ipo/prime/doc/406486957/</a:t>
            </a:r>
            <a:endParaRPr lang="ru-RU" sz="2800" b="1" dirty="0" smtClean="0"/>
          </a:p>
          <a:p>
            <a:pPr lvl="1"/>
            <a:r>
              <a:rPr lang="ru-RU" b="1" dirty="0" smtClean="0"/>
              <a:t>федеральной адаптированной основной общеобразовательной программы обучающихся с умственной отсталостью (интеллектуальными нарушениями) (Приказ Министерства просвещения РФ от 24 ноября 2022г. №1026 "Об утверждении…" (Зарегистрировано в Минюсте РФ 30.12.2022 №</a:t>
            </a:r>
            <a:r>
              <a:rPr lang="ru-RU" b="1" dirty="0" smtClean="0"/>
              <a:t>71930)</a:t>
            </a:r>
          </a:p>
          <a:p>
            <a:pPr lvl="1">
              <a:buNone/>
            </a:pPr>
            <a:r>
              <a:rPr lang="ru-RU" sz="2800" b="1" u="sng" dirty="0" smtClean="0">
                <a:hlinkClick r:id="rId5"/>
              </a:rPr>
              <a:t>https</a:t>
            </a:r>
            <a:r>
              <a:rPr lang="ru-RU" sz="2800" b="1" u="sng" dirty="0" smtClean="0">
                <a:hlinkClick r:id="rId5"/>
              </a:rPr>
              <a:t>://www.garant.ru/products/ipo/prime/doc/405965157/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50072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 уровне ДОО АОП необходимо скорректировать в соответствии с требованиями ФГОС ДО и ФАОП ДОО</a:t>
            </a:r>
          </a:p>
          <a:p>
            <a:r>
              <a:rPr lang="ru-RU" sz="2800" dirty="0" smtClean="0"/>
              <a:t>На </a:t>
            </a:r>
            <a:r>
              <a:rPr lang="ru-RU" sz="2800" dirty="0" smtClean="0"/>
              <a:t>уровне НОО школам необходимо привести адаптированные образовательные программы в соответствие с ФГОС НОО обучающихся с ОВЗ и ФАОП </a:t>
            </a:r>
            <a:r>
              <a:rPr lang="ru-RU" sz="2800" dirty="0" smtClean="0"/>
              <a:t>НОО.</a:t>
            </a:r>
          </a:p>
          <a:p>
            <a:r>
              <a:rPr lang="ru-RU" sz="2800" dirty="0" smtClean="0"/>
              <a:t>АООП </a:t>
            </a:r>
            <a:r>
              <a:rPr lang="ru-RU" sz="2800" dirty="0" smtClean="0"/>
              <a:t>ООО необходимо скорректировать под ФГОС ООО и ФАОП </a:t>
            </a:r>
            <a:r>
              <a:rPr lang="ru-RU" sz="2800" dirty="0" smtClean="0"/>
              <a:t>ООО.</a:t>
            </a:r>
          </a:p>
          <a:p>
            <a:r>
              <a:rPr lang="ru-RU" sz="2800" dirty="0" smtClean="0"/>
              <a:t>При </a:t>
            </a:r>
            <a:r>
              <a:rPr lang="ru-RU" sz="2800" dirty="0" smtClean="0"/>
              <a:t>этом содержание и планируемые результаты каждой АООП </a:t>
            </a:r>
            <a:r>
              <a:rPr lang="ru-RU" sz="2800" b="1" u="sng" dirty="0" smtClean="0"/>
              <a:t>должны быть не ниже ФАОП уровня образования.</a:t>
            </a:r>
            <a:endParaRPr lang="ru-RU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Перечень АОП ДО, которые могут быть разработаны на основе ФАОП ДО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429684" cy="521497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АОП ДО для обучающихся с нарушениями слуха (глухих, слабослышащих и позднооглохших, перенесших операцию по </a:t>
            </a:r>
            <a:r>
              <a:rPr lang="ru-RU" dirty="0" err="1" smtClean="0"/>
              <a:t>кохлеарной</a:t>
            </a:r>
            <a:r>
              <a:rPr lang="ru-RU" dirty="0" smtClean="0"/>
              <a:t> имплантации)</a:t>
            </a:r>
          </a:p>
          <a:p>
            <a:r>
              <a:rPr lang="ru-RU" dirty="0" smtClean="0"/>
              <a:t>АОП ДО для обучающихся с нарушениями зрения (слепых, слабовидящих, с </a:t>
            </a:r>
            <a:r>
              <a:rPr lang="ru-RU" dirty="0" err="1" smtClean="0"/>
              <a:t>амблиопией</a:t>
            </a:r>
            <a:r>
              <a:rPr lang="ru-RU" dirty="0" smtClean="0"/>
              <a:t> и косоглазием)</a:t>
            </a:r>
          </a:p>
          <a:p>
            <a:r>
              <a:rPr lang="ru-RU" dirty="0" smtClean="0"/>
              <a:t>АОП ДО для обучающихся с тяжёлыми нарушениями речи (ТНР)</a:t>
            </a:r>
          </a:p>
          <a:p>
            <a:r>
              <a:rPr lang="ru-RU" dirty="0" smtClean="0"/>
              <a:t>АОП ДО для обучающихся с нарушениями опорно-двигательного аппарата (НОДА)</a:t>
            </a:r>
          </a:p>
          <a:p>
            <a:r>
              <a:rPr lang="ru-RU" dirty="0" smtClean="0"/>
              <a:t>АОП ДО для обучающихся с задержкой психического развития (ЗПР)</a:t>
            </a:r>
          </a:p>
          <a:p>
            <a:r>
              <a:rPr lang="ru-RU" dirty="0" smtClean="0"/>
              <a:t>АОП ДО для обучающихся с расстройствами </a:t>
            </a:r>
            <a:r>
              <a:rPr lang="ru-RU" dirty="0" err="1" smtClean="0"/>
              <a:t>аутистического</a:t>
            </a:r>
            <a:r>
              <a:rPr lang="ru-RU" dirty="0" smtClean="0"/>
              <a:t> спектра (РАС)</a:t>
            </a:r>
          </a:p>
          <a:p>
            <a:r>
              <a:rPr lang="ru-RU" dirty="0" smtClean="0"/>
              <a:t>АОП ДО для обучающихся с умственной отсталостью (интеллектуальными нарушениями) (УО, ИН)</a:t>
            </a:r>
          </a:p>
          <a:p>
            <a:r>
              <a:rPr lang="ru-RU" dirty="0" smtClean="0"/>
              <a:t>АОП ДО для обучающихся с тяжёлыми множественными нарушениями развития  (ТМНР)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АОП ДО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5214974"/>
          </a:xfrm>
        </p:spPr>
        <p:txBody>
          <a:bodyPr/>
          <a:lstStyle/>
          <a:p>
            <a:r>
              <a:rPr lang="ru-RU" dirty="0" smtClean="0"/>
              <a:t>Целевой раздел</a:t>
            </a:r>
          </a:p>
          <a:p>
            <a:r>
              <a:rPr lang="ru-RU" dirty="0" smtClean="0"/>
              <a:t>Содержательный раздел</a:t>
            </a:r>
          </a:p>
          <a:p>
            <a:r>
              <a:rPr lang="ru-RU" dirty="0" smtClean="0"/>
              <a:t>Организационный раздел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ФАОП НЕ содержит раздел «Характеристика детей с ОВЗ» и их особые образовательные потребности (по требованию ФГОС ДО в образовательной программе эти разделы предусмотрены).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Модульный принцип организации ФАОП ДО.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Целевой раздел ФАОП ДО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Цель</a:t>
            </a:r>
          </a:p>
          <a:p>
            <a:r>
              <a:rPr lang="ru-RU" dirty="0" smtClean="0"/>
              <a:t>Задачи</a:t>
            </a:r>
          </a:p>
          <a:p>
            <a:r>
              <a:rPr lang="ru-RU" dirty="0" smtClean="0"/>
              <a:t>Принципы и подходы к формированию АОП ДО</a:t>
            </a:r>
          </a:p>
          <a:p>
            <a:r>
              <a:rPr lang="ru-RU" dirty="0" smtClean="0"/>
              <a:t>(специфические принципы и подходы к формированию АОП ДО для </a:t>
            </a:r>
            <a:r>
              <a:rPr lang="ru-RU" dirty="0" smtClean="0">
                <a:solidFill>
                  <a:srgbClr val="C00000"/>
                </a:solidFill>
              </a:rPr>
              <a:t>обучающихся с нарушением слуха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Планируемые результаты (целевые ориентиры) освоения ФАОП ДО по возрастам – в младенческом (к 1 году), в раннем (к 3 годам), в дошкольном (к 4, 5, 6 годам), на этапе завершения освоения программы (к концу дошкольного возраста). Целевые ориентиры реализации программы для </a:t>
            </a:r>
            <a:r>
              <a:rPr lang="ru-RU" dirty="0" smtClean="0">
                <a:solidFill>
                  <a:srgbClr val="C00000"/>
                </a:solidFill>
              </a:rPr>
              <a:t>обучающихся с нарушениями слуха.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Развивающее оценивание качества образовательной деятельности по ФАОП ДО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Содержательный раздел ФАОП ДО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 Описание образовательной деятельности обучающихся с ОВЗ по 5 образовательным областям:</a:t>
            </a:r>
          </a:p>
          <a:p>
            <a:r>
              <a:rPr lang="ru-RU" dirty="0" smtClean="0"/>
              <a:t>1.1. Социально-коммуникативное развитие</a:t>
            </a:r>
          </a:p>
          <a:p>
            <a:r>
              <a:rPr lang="ru-RU" dirty="0" smtClean="0"/>
              <a:t>1.2. Познавательное развитие</a:t>
            </a:r>
          </a:p>
          <a:p>
            <a:r>
              <a:rPr lang="ru-RU" dirty="0" smtClean="0"/>
              <a:t>1.3. Речевое развитие</a:t>
            </a:r>
          </a:p>
          <a:p>
            <a:r>
              <a:rPr lang="ru-RU" dirty="0" smtClean="0"/>
              <a:t>1.4. Художественно-эстетическое развитие.</a:t>
            </a:r>
          </a:p>
          <a:p>
            <a:r>
              <a:rPr lang="ru-RU" dirty="0" smtClean="0"/>
              <a:t>1.5. Физическое развитие</a:t>
            </a:r>
          </a:p>
          <a:p>
            <a:r>
              <a:rPr lang="ru-RU" dirty="0" smtClean="0"/>
              <a:t>2. Взаимодействие педагогических работников с детьми с ОВЗ (</a:t>
            </a:r>
            <a:r>
              <a:rPr lang="ru-RU" dirty="0" smtClean="0">
                <a:solidFill>
                  <a:srgbClr val="C00000"/>
                </a:solidFill>
              </a:rPr>
              <a:t>формы, методы, способы, приёмы, технологии, средства, условия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3. Взаимодействие педагогического коллектива с родителями (законными представителями) обучающихся с ОВЗ.</a:t>
            </a:r>
          </a:p>
          <a:p>
            <a:r>
              <a:rPr lang="ru-RU" dirty="0" smtClean="0"/>
              <a:t>4. Программа коррекционной работы (</a:t>
            </a:r>
            <a:r>
              <a:rPr lang="ru-RU" dirty="0" smtClean="0">
                <a:solidFill>
                  <a:srgbClr val="C00000"/>
                </a:solidFill>
              </a:rPr>
              <a:t>адаптивные компенсаторно-развивающие программы</a:t>
            </a:r>
            <a:r>
              <a:rPr lang="ru-RU" dirty="0" smtClean="0"/>
              <a:t>).</a:t>
            </a:r>
          </a:p>
          <a:p>
            <a:r>
              <a:rPr lang="ru-RU" dirty="0" smtClean="0"/>
              <a:t>5. Федеральная рабочая программа воспитания.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</TotalTime>
  <Words>3667</Words>
  <Application>Microsoft Office PowerPoint</Application>
  <PresentationFormat>Экран (4:3)</PresentationFormat>
  <Paragraphs>304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Поток</vt:lpstr>
      <vt:lpstr>Особенности разработки и реализации адаптированных образовательных программ в соответствии с федеральными адаптированными образовательными программами </vt:lpstr>
      <vt:lpstr>Приоритетные направления развития образования обучающихся с инвалидностью, с ограниченными возможностями здоровья до 2030 года (утв. Минпросвещения России 30.12.2022)</vt:lpstr>
      <vt:lpstr>Отличия адаптированной образовательной программы </vt:lpstr>
      <vt:lpstr>Особенности разработки и реализации адаптированных образовательных программ в соответствии с федеральными адаптированными образовательными программами</vt:lpstr>
      <vt:lpstr>Слайд 5</vt:lpstr>
      <vt:lpstr>Перечень АОП ДО, которые могут быть разработаны на основе ФАОП ДО</vt:lpstr>
      <vt:lpstr>Структура АОП ДО</vt:lpstr>
      <vt:lpstr>Целевой раздел ФАОП ДО</vt:lpstr>
      <vt:lpstr>Содержательный раздел ФАОП ДО</vt:lpstr>
      <vt:lpstr>Описание образовательной деятельности обучающихся с нарушением зрения в соответствии с направлениями развития ребёнка</vt:lpstr>
      <vt:lpstr>Федеральная рабочая программа воспитания</vt:lpstr>
      <vt:lpstr>Организационный раздел ФАОП ДО</vt:lpstr>
      <vt:lpstr>Принцип выбора варианта ФАОП НОО для обучающихся с ОВЗ в соответствии с особыми образовательными потребностями</vt:lpstr>
      <vt:lpstr>Слайд 14</vt:lpstr>
      <vt:lpstr>Выбор варианта ФАОП ООО для обучающихся с ОВЗ в соответствии с особыми образовательными потребностями</vt:lpstr>
      <vt:lpstr>Слайд 16</vt:lpstr>
      <vt:lpstr>Слайд 17</vt:lpstr>
      <vt:lpstr>Слайд 18</vt:lpstr>
      <vt:lpstr>Слайд 19</vt:lpstr>
      <vt:lpstr>Слайд 20</vt:lpstr>
      <vt:lpstr>Слайд 21</vt:lpstr>
      <vt:lpstr>Варианты ФАОП образования обучающихся с умственной отсталостью (интеллектуальными нарушениями) в соответствии с особыми образовательными потребностями</vt:lpstr>
      <vt:lpstr>Структурная организация ФАОП НОО</vt:lpstr>
      <vt:lpstr>Структурная организация ФАОП ООО</vt:lpstr>
      <vt:lpstr>Каждый вариант ФАОП ООО содержит:</vt:lpstr>
      <vt:lpstr>Структура Федеральной адаптированной основной общеобразовательной программы образования обучающихся с умственной отсталостью (интеллектуальными нарушениями), варианты 1 и 2</vt:lpstr>
      <vt:lpstr>Требования к разработке и содержанию программы коррекционной работы</vt:lpstr>
      <vt:lpstr>Разделы программы коррекционной работы</vt:lpstr>
      <vt:lpstr>Структура рабочих программ коррекционно-развивающих курсов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разработки и реализации адаптированных образовательных программ в соответствии с федеральными адаптированными образовательными программами</dc:title>
  <dc:creator>Людмила</dc:creator>
  <cp:lastModifiedBy>Людмила</cp:lastModifiedBy>
  <cp:revision>51</cp:revision>
  <dcterms:created xsi:type="dcterms:W3CDTF">2023-04-27T00:59:25Z</dcterms:created>
  <dcterms:modified xsi:type="dcterms:W3CDTF">2023-05-16T23:17:10Z</dcterms:modified>
</cp:coreProperties>
</file>