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6" r:id="rId3"/>
    <p:sldId id="317" r:id="rId4"/>
    <p:sldId id="318" r:id="rId5"/>
    <p:sldId id="327" r:id="rId6"/>
    <p:sldId id="320" r:id="rId7"/>
    <p:sldId id="321" r:id="rId8"/>
    <p:sldId id="330" r:id="rId9"/>
    <p:sldId id="332" r:id="rId10"/>
    <p:sldId id="348" r:id="rId11"/>
    <p:sldId id="344" r:id="rId12"/>
    <p:sldId id="345" r:id="rId13"/>
    <p:sldId id="346" r:id="rId14"/>
    <p:sldId id="347" r:id="rId15"/>
    <p:sldId id="282" r:id="rId16"/>
    <p:sldId id="309" r:id="rId17"/>
    <p:sldId id="284" r:id="rId18"/>
    <p:sldId id="285" r:id="rId19"/>
    <p:sldId id="289" r:id="rId20"/>
    <p:sldId id="340" r:id="rId21"/>
    <p:sldId id="290" r:id="rId22"/>
    <p:sldId id="291" r:id="rId23"/>
    <p:sldId id="292" r:id="rId24"/>
    <p:sldId id="293" r:id="rId25"/>
    <p:sldId id="341" r:id="rId26"/>
    <p:sldId id="333" r:id="rId27"/>
    <p:sldId id="328" r:id="rId28"/>
    <p:sldId id="329" r:id="rId29"/>
    <p:sldId id="325" r:id="rId30"/>
    <p:sldId id="27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D9075A2-49C5-4DD4-BD36-C56068C89D37}">
          <p14:sldIdLst>
            <p14:sldId id="256"/>
            <p14:sldId id="307"/>
            <p14:sldId id="308"/>
            <p14:sldId id="309"/>
            <p14:sldId id="269"/>
            <p14:sldId id="294"/>
            <p14:sldId id="295"/>
            <p14:sldId id="270"/>
          </p14:sldIdLst>
        </p14:section>
        <p14:section name="Раздел без заголовка" id="{24252F81-9143-4DA2-ACF3-0EB271A238AD}">
          <p14:sldIdLst>
            <p14:sldId id="297"/>
            <p14:sldId id="299"/>
            <p14:sldId id="298"/>
            <p14:sldId id="30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7"/>
            <p14:sldId id="286"/>
            <p14:sldId id="288"/>
            <p14:sldId id="281"/>
            <p14:sldId id="282"/>
            <p14:sldId id="284"/>
            <p14:sldId id="285"/>
            <p14:sldId id="289"/>
            <p14:sldId id="290"/>
            <p14:sldId id="291"/>
            <p14:sldId id="292"/>
            <p14:sldId id="305"/>
            <p14:sldId id="293"/>
            <p14:sldId id="303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96" autoAdjust="0"/>
  </p:normalViewPr>
  <p:slideViewPr>
    <p:cSldViewPr>
      <p:cViewPr varScale="1">
        <p:scale>
          <a:sx n="70" d="100"/>
          <a:sy n="70" d="100"/>
        </p:scale>
        <p:origin x="-436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8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6B515-A397-4DFF-AC67-681F6C757FC6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50D26AD-B234-4C6E-B7A0-EFC84A5949E0}">
      <dgm:prSet phldrT="[Текст]" custT="1"/>
      <dgm:spPr/>
      <dgm:t>
        <a:bodyPr lIns="0" tIns="0" rIns="0" bIns="0"/>
        <a:lstStyle/>
        <a:p>
          <a:r>
            <a:rPr lang="ru-RU" sz="2000" b="1" dirty="0" smtClean="0">
              <a:latin typeface="Arial Narrow" panose="020B0606020202030204" pitchFamily="34" charset="0"/>
            </a:rPr>
            <a:t>Национальный инструментарий по методологии  </a:t>
          </a:r>
          <a:r>
            <a:rPr lang="en-US" sz="2000" b="1" dirty="0" smtClean="0">
              <a:latin typeface="Arial Narrow" panose="020B0606020202030204" pitchFamily="34" charset="0"/>
            </a:rPr>
            <a:t>PISA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5CD5FBEB-75E0-4185-B16C-D8E37BF6FA95}" type="parTrans" cxnId="{1739C1FB-48AB-4E91-B8F2-F1FCBAA9EB5D}">
      <dgm:prSet/>
      <dgm:spPr/>
      <dgm:t>
        <a:bodyPr/>
        <a:lstStyle/>
        <a:p>
          <a:endParaRPr lang="ru-RU"/>
        </a:p>
      </dgm:t>
    </dgm:pt>
    <dgm:pt modelId="{CCDAA023-F7EB-4E47-94E7-CAAF4A1C17B0}" type="sibTrans" cxnId="{1739C1FB-48AB-4E91-B8F2-F1FCBAA9EB5D}">
      <dgm:prSet/>
      <dgm:spPr/>
      <dgm:t>
        <a:bodyPr/>
        <a:lstStyle/>
        <a:p>
          <a:endParaRPr lang="ru-RU"/>
        </a:p>
      </dgm:t>
    </dgm:pt>
    <dgm:pt modelId="{0F672CDD-E79B-4585-91D6-14A125EF5A91}">
      <dgm:prSet phldrT="[Текст]"/>
      <dgm:spPr/>
      <dgm:t>
        <a:bodyPr/>
        <a:lstStyle/>
        <a:p>
          <a:r>
            <a:rPr lang="ru-RU" b="1" dirty="0" smtClean="0"/>
            <a:t>Создание тренажеров</a:t>
          </a:r>
          <a:endParaRPr lang="ru-RU" b="1" dirty="0"/>
        </a:p>
      </dgm:t>
    </dgm:pt>
    <dgm:pt modelId="{64D087DE-056A-41B6-9C2F-B515D4AF79DD}" type="parTrans" cxnId="{127A1FE0-2940-4D13-A26D-519BBDBA8E93}">
      <dgm:prSet/>
      <dgm:spPr/>
      <dgm:t>
        <a:bodyPr/>
        <a:lstStyle/>
        <a:p>
          <a:endParaRPr lang="ru-RU"/>
        </a:p>
      </dgm:t>
    </dgm:pt>
    <dgm:pt modelId="{F9944CFA-1DA9-4EA8-9C6D-3E11BBFAB0CC}" type="sibTrans" cxnId="{127A1FE0-2940-4D13-A26D-519BBDBA8E93}">
      <dgm:prSet/>
      <dgm:spPr/>
      <dgm:t>
        <a:bodyPr/>
        <a:lstStyle/>
        <a:p>
          <a:endParaRPr lang="ru-RU"/>
        </a:p>
      </dgm:t>
    </dgm:pt>
    <dgm:pt modelId="{D8977808-C656-4BF2-9D73-F84E22C58744}">
      <dgm:prSet phldrT="[Текст]"/>
      <dgm:spPr/>
      <dgm:t>
        <a:bodyPr/>
        <a:lstStyle/>
        <a:p>
          <a:r>
            <a:rPr lang="ru-RU" b="1" dirty="0" smtClean="0"/>
            <a:t>Включение заданий в различные предметы</a:t>
          </a:r>
          <a:endParaRPr lang="ru-RU" b="1" dirty="0"/>
        </a:p>
      </dgm:t>
    </dgm:pt>
    <dgm:pt modelId="{5B29607D-233A-46BD-B69F-AEFE56B60445}" type="parTrans" cxnId="{69D6DA2E-BC7B-427D-8077-04CD498BED88}">
      <dgm:prSet/>
      <dgm:spPr/>
      <dgm:t>
        <a:bodyPr/>
        <a:lstStyle/>
        <a:p>
          <a:endParaRPr lang="ru-RU"/>
        </a:p>
      </dgm:t>
    </dgm:pt>
    <dgm:pt modelId="{FADAABEC-FE3D-458E-8347-7E91D5A879B2}" type="sibTrans" cxnId="{69D6DA2E-BC7B-427D-8077-04CD498BED88}">
      <dgm:prSet/>
      <dgm:spPr/>
      <dgm:t>
        <a:bodyPr/>
        <a:lstStyle/>
        <a:p>
          <a:endParaRPr lang="ru-RU"/>
        </a:p>
      </dgm:t>
    </dgm:pt>
    <dgm:pt modelId="{E5D0D1E4-AF5B-4EEF-97AB-4D0EA65EF8DE}">
      <dgm:prSet phldrT="[Текст]"/>
      <dgm:spPr/>
      <dgm:t>
        <a:bodyPr/>
        <a:lstStyle/>
        <a:p>
          <a:r>
            <a:rPr lang="ru-RU" b="1" dirty="0" smtClean="0"/>
            <a:t>Проведение оценочных процедур</a:t>
          </a:r>
          <a:endParaRPr lang="ru-RU" b="1" dirty="0"/>
        </a:p>
      </dgm:t>
    </dgm:pt>
    <dgm:pt modelId="{F7979ACD-608E-4B01-ACEE-5D2595F09064}" type="parTrans" cxnId="{C1380F10-823C-48F8-B02C-A8ABCEBC1FDB}">
      <dgm:prSet/>
      <dgm:spPr/>
      <dgm:t>
        <a:bodyPr/>
        <a:lstStyle/>
        <a:p>
          <a:endParaRPr lang="ru-RU"/>
        </a:p>
      </dgm:t>
    </dgm:pt>
    <dgm:pt modelId="{E4862E16-82B3-40F3-8858-F48871795A3C}" type="sibTrans" cxnId="{C1380F10-823C-48F8-B02C-A8ABCEBC1FDB}">
      <dgm:prSet/>
      <dgm:spPr/>
      <dgm:t>
        <a:bodyPr/>
        <a:lstStyle/>
        <a:p>
          <a:endParaRPr lang="ru-RU"/>
        </a:p>
      </dgm:t>
    </dgm:pt>
    <dgm:pt modelId="{0446437D-ACD1-4C98-A05F-E1DAACB23888}" type="pres">
      <dgm:prSet presAssocID="{60D6B515-A397-4DFF-AC67-681F6C757F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DB9A54-1048-4E87-B49B-0E6E934C6CE7}" type="pres">
      <dgm:prSet presAssocID="{650D26AD-B234-4C6E-B7A0-EFC84A5949E0}" presName="centerShape" presStyleLbl="node0" presStyleIdx="0" presStyleCnt="1" custScaleX="116357" custScaleY="95395" custLinFactNeighborX="-70055" custLinFactNeighborY="-19296"/>
      <dgm:spPr/>
      <dgm:t>
        <a:bodyPr/>
        <a:lstStyle/>
        <a:p>
          <a:endParaRPr lang="ru-RU"/>
        </a:p>
      </dgm:t>
    </dgm:pt>
    <dgm:pt modelId="{CD659E1A-517E-4C1A-9FA2-E71077B3274C}" type="pres">
      <dgm:prSet presAssocID="{64D087DE-056A-41B6-9C2F-B515D4AF79DD}" presName="parTrans" presStyleLbl="bgSibTrans2D1" presStyleIdx="0" presStyleCnt="3" custAng="10777594" custScaleX="43183" custLinFactNeighborX="-29050" custLinFactNeighborY="-27503"/>
      <dgm:spPr/>
      <dgm:t>
        <a:bodyPr/>
        <a:lstStyle/>
        <a:p>
          <a:endParaRPr lang="ru-RU"/>
        </a:p>
      </dgm:t>
    </dgm:pt>
    <dgm:pt modelId="{064C5C11-9EE0-41CE-BB44-2D39B1EBC6C1}" type="pres">
      <dgm:prSet presAssocID="{0F672CDD-E79B-4585-91D6-14A125EF5A91}" presName="node" presStyleLbl="node1" presStyleIdx="0" presStyleCnt="3" custScaleX="82956" custScaleY="85251" custRadScaleRad="35979" custRadScaleInc="-77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364DB-DEF1-4B33-A8F7-0A698210C0CC}" type="pres">
      <dgm:prSet presAssocID="{5B29607D-233A-46BD-B69F-AEFE56B60445}" presName="parTrans" presStyleLbl="bgSibTrans2D1" presStyleIdx="1" presStyleCnt="3" custAng="10879404" custScaleX="44165" custLinFactNeighborX="-26102" custLinFactNeighborY="48302"/>
      <dgm:spPr/>
      <dgm:t>
        <a:bodyPr/>
        <a:lstStyle/>
        <a:p>
          <a:endParaRPr lang="ru-RU"/>
        </a:p>
      </dgm:t>
    </dgm:pt>
    <dgm:pt modelId="{052BD309-77CA-452F-B077-98E62419AD72}" type="pres">
      <dgm:prSet presAssocID="{D8977808-C656-4BF2-9D73-F84E22C58744}" presName="node" presStyleLbl="node1" presStyleIdx="1" presStyleCnt="3" custScaleX="82956" custScaleY="85251" custRadScaleRad="104616" custRadScaleInc="-3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03C11-4BE4-40FC-A881-5BF14743A104}" type="pres">
      <dgm:prSet presAssocID="{F7979ACD-608E-4B01-ACEE-5D2595F09064}" presName="parTrans" presStyleLbl="bgSibTrans2D1" presStyleIdx="2" presStyleCnt="3" custAng="10808111" custScaleX="38141" custLinFactNeighborX="-30690" custLinFactNeighborY="4469"/>
      <dgm:spPr/>
      <dgm:t>
        <a:bodyPr/>
        <a:lstStyle/>
        <a:p>
          <a:endParaRPr lang="ru-RU"/>
        </a:p>
      </dgm:t>
    </dgm:pt>
    <dgm:pt modelId="{11D3BD94-5A6F-4BAE-819D-B4EEBED9C47F}" type="pres">
      <dgm:prSet presAssocID="{E5D0D1E4-AF5B-4EEF-97AB-4D0EA65EF8DE}" presName="node" presStyleLbl="node1" presStyleIdx="2" presStyleCnt="3" custScaleX="82956" custScaleY="85251" custRadScaleRad="57676" custRadScaleInc="-15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4B992F-5D86-49BE-BF81-6102156C0156}" type="presOf" srcId="{F7979ACD-608E-4B01-ACEE-5D2595F09064}" destId="{0BE03C11-4BE4-40FC-A881-5BF14743A104}" srcOrd="0" destOrd="0" presId="urn:microsoft.com/office/officeart/2005/8/layout/radial4"/>
    <dgm:cxn modelId="{C1380F10-823C-48F8-B02C-A8ABCEBC1FDB}" srcId="{650D26AD-B234-4C6E-B7A0-EFC84A5949E0}" destId="{E5D0D1E4-AF5B-4EEF-97AB-4D0EA65EF8DE}" srcOrd="2" destOrd="0" parTransId="{F7979ACD-608E-4B01-ACEE-5D2595F09064}" sibTransId="{E4862E16-82B3-40F3-8858-F48871795A3C}"/>
    <dgm:cxn modelId="{82BB3BDE-163E-48C1-BEA7-0A2B9D4DDDFD}" type="presOf" srcId="{0F672CDD-E79B-4585-91D6-14A125EF5A91}" destId="{064C5C11-9EE0-41CE-BB44-2D39B1EBC6C1}" srcOrd="0" destOrd="0" presId="urn:microsoft.com/office/officeart/2005/8/layout/radial4"/>
    <dgm:cxn modelId="{90B9B9B0-6D18-414F-926C-3A061EB0A961}" type="presOf" srcId="{D8977808-C656-4BF2-9D73-F84E22C58744}" destId="{052BD309-77CA-452F-B077-98E62419AD72}" srcOrd="0" destOrd="0" presId="urn:microsoft.com/office/officeart/2005/8/layout/radial4"/>
    <dgm:cxn modelId="{CCB0784E-4F83-4E4F-95D9-68610C1C9941}" type="presOf" srcId="{60D6B515-A397-4DFF-AC67-681F6C757FC6}" destId="{0446437D-ACD1-4C98-A05F-E1DAACB23888}" srcOrd="0" destOrd="0" presId="urn:microsoft.com/office/officeart/2005/8/layout/radial4"/>
    <dgm:cxn modelId="{1739C1FB-48AB-4E91-B8F2-F1FCBAA9EB5D}" srcId="{60D6B515-A397-4DFF-AC67-681F6C757FC6}" destId="{650D26AD-B234-4C6E-B7A0-EFC84A5949E0}" srcOrd="0" destOrd="0" parTransId="{5CD5FBEB-75E0-4185-B16C-D8E37BF6FA95}" sibTransId="{CCDAA023-F7EB-4E47-94E7-CAAF4A1C17B0}"/>
    <dgm:cxn modelId="{69D6DA2E-BC7B-427D-8077-04CD498BED88}" srcId="{650D26AD-B234-4C6E-B7A0-EFC84A5949E0}" destId="{D8977808-C656-4BF2-9D73-F84E22C58744}" srcOrd="1" destOrd="0" parTransId="{5B29607D-233A-46BD-B69F-AEFE56B60445}" sibTransId="{FADAABEC-FE3D-458E-8347-7E91D5A879B2}"/>
    <dgm:cxn modelId="{46E2CCC1-0941-48B4-8793-E1DDDB54521C}" type="presOf" srcId="{650D26AD-B234-4C6E-B7A0-EFC84A5949E0}" destId="{89DB9A54-1048-4E87-B49B-0E6E934C6CE7}" srcOrd="0" destOrd="0" presId="urn:microsoft.com/office/officeart/2005/8/layout/radial4"/>
    <dgm:cxn modelId="{127A1FE0-2940-4D13-A26D-519BBDBA8E93}" srcId="{650D26AD-B234-4C6E-B7A0-EFC84A5949E0}" destId="{0F672CDD-E79B-4585-91D6-14A125EF5A91}" srcOrd="0" destOrd="0" parTransId="{64D087DE-056A-41B6-9C2F-B515D4AF79DD}" sibTransId="{F9944CFA-1DA9-4EA8-9C6D-3E11BBFAB0CC}"/>
    <dgm:cxn modelId="{345C8590-E017-438B-B70E-3DF1D446CD06}" type="presOf" srcId="{E5D0D1E4-AF5B-4EEF-97AB-4D0EA65EF8DE}" destId="{11D3BD94-5A6F-4BAE-819D-B4EEBED9C47F}" srcOrd="0" destOrd="0" presId="urn:microsoft.com/office/officeart/2005/8/layout/radial4"/>
    <dgm:cxn modelId="{82AE3154-DE89-4210-A7C6-AEDB86414D39}" type="presOf" srcId="{5B29607D-233A-46BD-B69F-AEFE56B60445}" destId="{BAB364DB-DEF1-4B33-A8F7-0A698210C0CC}" srcOrd="0" destOrd="0" presId="urn:microsoft.com/office/officeart/2005/8/layout/radial4"/>
    <dgm:cxn modelId="{223BE2EE-8FA1-4340-8D39-3F6139B22C70}" type="presOf" srcId="{64D087DE-056A-41B6-9C2F-B515D4AF79DD}" destId="{CD659E1A-517E-4C1A-9FA2-E71077B3274C}" srcOrd="0" destOrd="0" presId="urn:microsoft.com/office/officeart/2005/8/layout/radial4"/>
    <dgm:cxn modelId="{0F709DF0-F2D7-4C1D-934C-1F852C1F2186}" type="presParOf" srcId="{0446437D-ACD1-4C98-A05F-E1DAACB23888}" destId="{89DB9A54-1048-4E87-B49B-0E6E934C6CE7}" srcOrd="0" destOrd="0" presId="urn:microsoft.com/office/officeart/2005/8/layout/radial4"/>
    <dgm:cxn modelId="{162BA756-4B87-4F8F-B2DB-736DDDA1A13A}" type="presParOf" srcId="{0446437D-ACD1-4C98-A05F-E1DAACB23888}" destId="{CD659E1A-517E-4C1A-9FA2-E71077B3274C}" srcOrd="1" destOrd="0" presId="urn:microsoft.com/office/officeart/2005/8/layout/radial4"/>
    <dgm:cxn modelId="{C4B9AA29-C1EA-4396-9852-16CD17BE6CE3}" type="presParOf" srcId="{0446437D-ACD1-4C98-A05F-E1DAACB23888}" destId="{064C5C11-9EE0-41CE-BB44-2D39B1EBC6C1}" srcOrd="2" destOrd="0" presId="urn:microsoft.com/office/officeart/2005/8/layout/radial4"/>
    <dgm:cxn modelId="{5CD6B0C6-2BCC-43C7-9C7F-41C213BA1A52}" type="presParOf" srcId="{0446437D-ACD1-4C98-A05F-E1DAACB23888}" destId="{BAB364DB-DEF1-4B33-A8F7-0A698210C0CC}" srcOrd="3" destOrd="0" presId="urn:microsoft.com/office/officeart/2005/8/layout/radial4"/>
    <dgm:cxn modelId="{A9E22F54-CC0E-4982-AD90-518DA04BE0E1}" type="presParOf" srcId="{0446437D-ACD1-4C98-A05F-E1DAACB23888}" destId="{052BD309-77CA-452F-B077-98E62419AD72}" srcOrd="4" destOrd="0" presId="urn:microsoft.com/office/officeart/2005/8/layout/radial4"/>
    <dgm:cxn modelId="{8F28F161-45C3-4E8B-9FD0-16B9EDD3C8F9}" type="presParOf" srcId="{0446437D-ACD1-4C98-A05F-E1DAACB23888}" destId="{0BE03C11-4BE4-40FC-A881-5BF14743A104}" srcOrd="5" destOrd="0" presId="urn:microsoft.com/office/officeart/2005/8/layout/radial4"/>
    <dgm:cxn modelId="{BE9003F0-1FF5-4EB0-B885-9BDA5297B777}" type="presParOf" srcId="{0446437D-ACD1-4C98-A05F-E1DAACB23888}" destId="{11D3BD94-5A6F-4BAE-819D-B4EEBED9C4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E8C0C-8818-41AD-A0A0-A12C70333244}" type="doc">
      <dgm:prSet loTypeId="urn:microsoft.com/office/officeart/2005/8/layout/vList6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9241C59-6A97-4B5E-BE61-E78134411CD4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dirty="0" smtClean="0"/>
            <a:t>Подготовка учителей 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dirty="0" smtClean="0"/>
            <a:t>Подготовка  разработчиков учебных заданий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dirty="0" smtClean="0"/>
            <a:t>Создание  учебно-методических пособий</a:t>
          </a:r>
          <a:endParaRPr lang="ru-RU" sz="1200" b="1" dirty="0"/>
        </a:p>
      </dgm:t>
    </dgm:pt>
    <dgm:pt modelId="{511EC49A-8572-41CE-A33E-76C8C0ED25F5}" type="parTrans" cxnId="{93214DEC-5338-4132-AACF-6EE52A6A3965}">
      <dgm:prSet/>
      <dgm:spPr/>
      <dgm:t>
        <a:bodyPr/>
        <a:lstStyle/>
        <a:p>
          <a:endParaRPr lang="ru-RU"/>
        </a:p>
      </dgm:t>
    </dgm:pt>
    <dgm:pt modelId="{A9B10298-9476-4A38-8B07-EC08B801202B}" type="sibTrans" cxnId="{93214DEC-5338-4132-AACF-6EE52A6A3965}">
      <dgm:prSet/>
      <dgm:spPr/>
      <dgm:t>
        <a:bodyPr/>
        <a:lstStyle/>
        <a:p>
          <a:endParaRPr lang="ru-RU"/>
        </a:p>
      </dgm:t>
    </dgm:pt>
    <dgm:pt modelId="{7CACCB3B-6EB2-4FCA-A57F-E825C7173CDD}">
      <dgm:prSet phldrT="[Текст]"/>
      <dgm:spPr/>
      <dgm:t>
        <a:bodyPr anchor="ctr" anchorCtr="0"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1100" b="1" dirty="0"/>
        </a:p>
      </dgm:t>
    </dgm:pt>
    <dgm:pt modelId="{C30B41ED-FA66-486D-8FDA-C23852D7A399}" type="parTrans" cxnId="{1EC05FC5-62E6-41AB-A23C-F25391A63C15}">
      <dgm:prSet/>
      <dgm:spPr/>
      <dgm:t>
        <a:bodyPr/>
        <a:lstStyle/>
        <a:p>
          <a:endParaRPr lang="ru-RU"/>
        </a:p>
      </dgm:t>
    </dgm:pt>
    <dgm:pt modelId="{1D20CEE5-CF66-47B6-B727-46A41383622C}" type="sibTrans" cxnId="{1EC05FC5-62E6-41AB-A23C-F25391A63C15}">
      <dgm:prSet/>
      <dgm:spPr/>
      <dgm:t>
        <a:bodyPr/>
        <a:lstStyle/>
        <a:p>
          <a:endParaRPr lang="ru-RU"/>
        </a:p>
      </dgm:t>
    </dgm:pt>
    <dgm:pt modelId="{2D1DA44B-9FAF-4321-A0C4-65B1B6C8204A}">
      <dgm:prSet phldrT="[Текст]" custT="1"/>
      <dgm:spPr/>
      <dgm:t>
        <a:bodyPr/>
        <a:lstStyle/>
        <a:p>
          <a:r>
            <a:rPr lang="ru-RU" sz="1200" b="1" dirty="0" smtClean="0"/>
            <a:t>Подготовка специалистов:  разработчиков заданий, </a:t>
          </a:r>
          <a:r>
            <a:rPr lang="ru-RU" sz="1200" b="1" dirty="0" err="1" smtClean="0"/>
            <a:t>психометриков</a:t>
          </a:r>
          <a:endParaRPr lang="ru-RU" sz="1200" b="1" dirty="0" smtClean="0"/>
        </a:p>
        <a:p>
          <a:r>
            <a:rPr lang="ru-RU" sz="1200" b="1" dirty="0" smtClean="0"/>
            <a:t>Введение в штат школы специалиста по диагностике</a:t>
          </a:r>
          <a:endParaRPr lang="ru-RU" sz="1200" b="1" dirty="0"/>
        </a:p>
      </dgm:t>
    </dgm:pt>
    <dgm:pt modelId="{04A6A68F-792C-46C1-948F-43D567C65ADD}" type="parTrans" cxnId="{A1399A27-1B67-452A-B169-51D953D43DC6}">
      <dgm:prSet/>
      <dgm:spPr/>
      <dgm:t>
        <a:bodyPr/>
        <a:lstStyle/>
        <a:p>
          <a:endParaRPr lang="ru-RU"/>
        </a:p>
      </dgm:t>
    </dgm:pt>
    <dgm:pt modelId="{AA02951E-BF69-4540-977E-6A25810A10F6}" type="sibTrans" cxnId="{A1399A27-1B67-452A-B169-51D953D43DC6}">
      <dgm:prSet/>
      <dgm:spPr/>
      <dgm:t>
        <a:bodyPr/>
        <a:lstStyle/>
        <a:p>
          <a:endParaRPr lang="ru-RU"/>
        </a:p>
      </dgm:t>
    </dgm:pt>
    <dgm:pt modelId="{7D3B6664-6AAB-4B5D-B989-8555376F97A0}">
      <dgm:prSet phldrT="[Текст]" custT="1"/>
      <dgm:spPr/>
      <dgm:t>
        <a:bodyPr anchor="ctr" anchorCtr="0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/>
            <a:t>Внедрение формирующего и диагностического оценивания</a:t>
          </a:r>
          <a:endParaRPr lang="ru-RU" sz="1600" b="1" dirty="0"/>
        </a:p>
      </dgm:t>
    </dgm:pt>
    <dgm:pt modelId="{62CECE46-C10D-430B-8D83-2C71324E28B8}" type="parTrans" cxnId="{35BA382E-C322-4DB6-A510-71FA78E94D26}">
      <dgm:prSet/>
      <dgm:spPr/>
      <dgm:t>
        <a:bodyPr/>
        <a:lstStyle/>
        <a:p>
          <a:endParaRPr lang="ru-RU"/>
        </a:p>
      </dgm:t>
    </dgm:pt>
    <dgm:pt modelId="{7F410DAA-92F0-431B-92D2-349CFA233F0A}" type="sibTrans" cxnId="{35BA382E-C322-4DB6-A510-71FA78E94D26}">
      <dgm:prSet/>
      <dgm:spPr/>
      <dgm:t>
        <a:bodyPr/>
        <a:lstStyle/>
        <a:p>
          <a:endParaRPr lang="ru-RU"/>
        </a:p>
      </dgm:t>
    </dgm:pt>
    <dgm:pt modelId="{4ADF525A-6EED-4582-B9AD-966516B8A08E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/>
            <a:t>Проведение мониторинговых исследований</a:t>
          </a:r>
          <a:endParaRPr lang="ru-RU" sz="1600" b="1" dirty="0"/>
        </a:p>
      </dgm:t>
    </dgm:pt>
    <dgm:pt modelId="{752CFD6F-7B26-4159-80A1-623F8BD160AF}" type="parTrans" cxnId="{627243DF-3CA0-4539-BAE7-33C3302AEC54}">
      <dgm:prSet/>
      <dgm:spPr/>
      <dgm:t>
        <a:bodyPr/>
        <a:lstStyle/>
        <a:p>
          <a:endParaRPr lang="ru-RU"/>
        </a:p>
      </dgm:t>
    </dgm:pt>
    <dgm:pt modelId="{2A23A5FC-64BE-4DC7-A319-CAE7689F2E39}" type="sibTrans" cxnId="{627243DF-3CA0-4539-BAE7-33C3302AEC54}">
      <dgm:prSet/>
      <dgm:spPr/>
      <dgm:t>
        <a:bodyPr/>
        <a:lstStyle/>
        <a:p>
          <a:endParaRPr lang="ru-RU"/>
        </a:p>
      </dgm:t>
    </dgm:pt>
    <dgm:pt modelId="{C2E083CC-F0D5-4674-AAAE-809387FC5170}">
      <dgm:prSet phldrT="[Текст]" custT="1"/>
      <dgm:spPr/>
      <dgm:t>
        <a:bodyPr anchor="ctr" anchorCtr="0"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ru-RU" sz="1600" b="1" dirty="0" smtClean="0"/>
            <a:t>Формирование функциональной грамотности  по индивидуальной траектории</a:t>
          </a:r>
          <a:endParaRPr lang="ru-RU" sz="1600" b="1" dirty="0"/>
        </a:p>
      </dgm:t>
    </dgm:pt>
    <dgm:pt modelId="{EE2FEF4F-7A8E-4AAE-9D41-AE5E4D2FEA83}" type="parTrans" cxnId="{A1C75E62-00AD-4DE3-A052-8B955761DBA9}">
      <dgm:prSet/>
      <dgm:spPr/>
      <dgm:t>
        <a:bodyPr/>
        <a:lstStyle/>
        <a:p>
          <a:endParaRPr lang="ru-RU"/>
        </a:p>
      </dgm:t>
    </dgm:pt>
    <dgm:pt modelId="{18E7D8A1-61D7-46F5-9DB6-D6CEFF22C760}" type="sibTrans" cxnId="{A1C75E62-00AD-4DE3-A052-8B955761DBA9}">
      <dgm:prSet/>
      <dgm:spPr/>
      <dgm:t>
        <a:bodyPr/>
        <a:lstStyle/>
        <a:p>
          <a:endParaRPr lang="ru-RU"/>
        </a:p>
      </dgm:t>
    </dgm:pt>
    <dgm:pt modelId="{2EB3E9A7-42E3-449D-A2C4-6FD03D780B36}">
      <dgm:prSet phldrT="[Текст]" custT="1"/>
      <dgm:spPr/>
      <dgm:t>
        <a:bodyPr/>
        <a:lstStyle/>
        <a:p>
          <a:r>
            <a:rPr lang="ru-RU" sz="1200" b="1" dirty="0" smtClean="0"/>
            <a:t>Наличие цифровых устройств</a:t>
          </a:r>
        </a:p>
        <a:p>
          <a:r>
            <a:rPr lang="ru-RU" sz="1200" b="1" dirty="0" smtClean="0"/>
            <a:t>Доступ в интернет</a:t>
          </a:r>
        </a:p>
        <a:p>
          <a:r>
            <a:rPr lang="ru-RU" sz="1200" b="1" dirty="0" smtClean="0"/>
            <a:t>Качество программного обеспечения</a:t>
          </a:r>
          <a:endParaRPr lang="ru-RU" sz="1200" b="1" dirty="0"/>
        </a:p>
      </dgm:t>
    </dgm:pt>
    <dgm:pt modelId="{88AD3F02-39B9-44A1-9DDF-60B0363C40AD}" type="parTrans" cxnId="{B823489C-1282-46A0-BD90-21A434BC1F9D}">
      <dgm:prSet/>
      <dgm:spPr/>
      <dgm:t>
        <a:bodyPr/>
        <a:lstStyle/>
        <a:p>
          <a:endParaRPr lang="ru-RU"/>
        </a:p>
      </dgm:t>
    </dgm:pt>
    <dgm:pt modelId="{1F913388-B803-44E0-9B7C-1421DADEBFA0}" type="sibTrans" cxnId="{B823489C-1282-46A0-BD90-21A434BC1F9D}">
      <dgm:prSet/>
      <dgm:spPr/>
      <dgm:t>
        <a:bodyPr/>
        <a:lstStyle/>
        <a:p>
          <a:endParaRPr lang="ru-RU"/>
        </a:p>
      </dgm:t>
    </dgm:pt>
    <dgm:pt modelId="{57F5D089-C38D-4E39-8CC4-E11A5201988D}">
      <dgm:prSet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1400" dirty="0"/>
        </a:p>
      </dgm:t>
    </dgm:pt>
    <dgm:pt modelId="{AF284ACC-7503-4F12-8882-07B526789281}" type="parTrans" cxnId="{F3FFD993-D3B1-44A8-9BA1-BC1C4703AFE1}">
      <dgm:prSet/>
      <dgm:spPr/>
      <dgm:t>
        <a:bodyPr/>
        <a:lstStyle/>
        <a:p>
          <a:endParaRPr lang="ru-RU"/>
        </a:p>
      </dgm:t>
    </dgm:pt>
    <dgm:pt modelId="{8A30C226-0259-410D-947F-9AEC82B383B4}" type="sibTrans" cxnId="{F3FFD993-D3B1-44A8-9BA1-BC1C4703AFE1}">
      <dgm:prSet/>
      <dgm:spPr/>
      <dgm:t>
        <a:bodyPr/>
        <a:lstStyle/>
        <a:p>
          <a:endParaRPr lang="ru-RU"/>
        </a:p>
      </dgm:t>
    </dgm:pt>
    <dgm:pt modelId="{941340FD-6B10-435C-8A3E-7B6BFFFABE26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/>
            <a:t>Внедрение новых учебно-методических материалов</a:t>
          </a:r>
          <a:endParaRPr lang="ru-RU" sz="1600" b="1" dirty="0"/>
        </a:p>
      </dgm:t>
    </dgm:pt>
    <dgm:pt modelId="{DCD4FF9B-DBF4-4A9E-9B8D-31C3ED70CC8D}" type="parTrans" cxnId="{39846980-C6AB-466C-B72B-46DE1E014D16}">
      <dgm:prSet/>
      <dgm:spPr/>
      <dgm:t>
        <a:bodyPr/>
        <a:lstStyle/>
        <a:p>
          <a:endParaRPr lang="ru-RU"/>
        </a:p>
      </dgm:t>
    </dgm:pt>
    <dgm:pt modelId="{43B3BAF1-CE1F-42F2-B987-B9D375C3A841}" type="sibTrans" cxnId="{39846980-C6AB-466C-B72B-46DE1E014D16}">
      <dgm:prSet/>
      <dgm:spPr/>
      <dgm:t>
        <a:bodyPr/>
        <a:lstStyle/>
        <a:p>
          <a:endParaRPr lang="ru-RU"/>
        </a:p>
      </dgm:t>
    </dgm:pt>
    <dgm:pt modelId="{3A468C2C-892F-4448-B4C5-CBD941DA2C5B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b="1" dirty="0" smtClean="0"/>
            <a:t>Изменение учебного процесса</a:t>
          </a:r>
          <a:endParaRPr lang="ru-RU" sz="1600" b="1" dirty="0"/>
        </a:p>
      </dgm:t>
    </dgm:pt>
    <dgm:pt modelId="{83AD6D95-9A75-4956-A827-FDBBCDBAD217}" type="parTrans" cxnId="{3DE742AA-78F7-4D21-820C-E13EE99FFBAC}">
      <dgm:prSet/>
      <dgm:spPr/>
      <dgm:t>
        <a:bodyPr/>
        <a:lstStyle/>
        <a:p>
          <a:endParaRPr lang="ru-RU"/>
        </a:p>
      </dgm:t>
    </dgm:pt>
    <dgm:pt modelId="{44ECBBB8-6E55-4100-B251-9B0619A8FE4E}" type="sibTrans" cxnId="{3DE742AA-78F7-4D21-820C-E13EE99FFBAC}">
      <dgm:prSet/>
      <dgm:spPr/>
      <dgm:t>
        <a:bodyPr/>
        <a:lstStyle/>
        <a:p>
          <a:endParaRPr lang="ru-RU"/>
        </a:p>
      </dgm:t>
    </dgm:pt>
    <dgm:pt modelId="{304EC867-FEA3-412E-A344-871329C78AD0}" type="pres">
      <dgm:prSet presAssocID="{D5AE8C0C-8818-41AD-A0A0-A12C703332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AA26A7-E1B9-4ADC-9716-381A559BC9E8}" type="pres">
      <dgm:prSet presAssocID="{A9241C59-6A97-4B5E-BE61-E78134411CD4}" presName="linNode" presStyleCnt="0"/>
      <dgm:spPr/>
    </dgm:pt>
    <dgm:pt modelId="{C6A7233D-6C60-41D9-A358-B40DF1BCD8E4}" type="pres">
      <dgm:prSet presAssocID="{A9241C59-6A97-4B5E-BE61-E78134411CD4}" presName="parentShp" presStyleLbl="node1" presStyleIdx="0" presStyleCnt="3" custLinFactNeighborX="97378" custLinFactNeighborY="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4896A-87E2-46F0-B795-405D862AACBB}" type="pres">
      <dgm:prSet presAssocID="{A9241C59-6A97-4B5E-BE61-E78134411CD4}" presName="childShp" presStyleLbl="bgAccFollowNode1" presStyleIdx="0" presStyleCnt="3" custScaleX="95671" custScaleY="120596" custLinFactNeighborX="-100000" custLinFactNeighborY="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FEC96-4211-4E72-886F-E91B3013AE48}" type="pres">
      <dgm:prSet presAssocID="{A9B10298-9476-4A38-8B07-EC08B801202B}" presName="spacing" presStyleCnt="0"/>
      <dgm:spPr/>
    </dgm:pt>
    <dgm:pt modelId="{3F6060D4-4380-412C-9D02-7C19293964C6}" type="pres">
      <dgm:prSet presAssocID="{2D1DA44B-9FAF-4321-A0C4-65B1B6C8204A}" presName="linNode" presStyleCnt="0"/>
      <dgm:spPr/>
    </dgm:pt>
    <dgm:pt modelId="{51BB101C-7DC9-485B-9ECE-373820795AA2}" type="pres">
      <dgm:prSet presAssocID="{2D1DA44B-9FAF-4321-A0C4-65B1B6C8204A}" presName="parentShp" presStyleLbl="node1" presStyleIdx="1" presStyleCnt="3" custLinFactNeighborX="97378" custLinFactNeighborY="-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2CCE7-B218-4614-8325-7D998AA7B56E}" type="pres">
      <dgm:prSet presAssocID="{2D1DA44B-9FAF-4321-A0C4-65B1B6C8204A}" presName="childShp" presStyleLbl="bgAccFollowNode1" presStyleIdx="1" presStyleCnt="3" custScaleX="95671" custScaleY="291099" custLinFactX="-2148" custLinFactNeighborX="-100000" custLinFactNeighborY="13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9E817-B120-48D8-A3E1-203B32853566}" type="pres">
      <dgm:prSet presAssocID="{AA02951E-BF69-4540-977E-6A25810A10F6}" presName="spacing" presStyleCnt="0"/>
      <dgm:spPr/>
    </dgm:pt>
    <dgm:pt modelId="{39490855-724A-4FF4-B6E4-6FFE76E124B1}" type="pres">
      <dgm:prSet presAssocID="{2EB3E9A7-42E3-449D-A2C4-6FD03D780B36}" presName="linNode" presStyleCnt="0"/>
      <dgm:spPr/>
    </dgm:pt>
    <dgm:pt modelId="{4757086F-A8CE-4115-8807-736E9711FE6D}" type="pres">
      <dgm:prSet presAssocID="{2EB3E9A7-42E3-449D-A2C4-6FD03D780B36}" presName="parentShp" presStyleLbl="node1" presStyleIdx="2" presStyleCnt="3" custLinFactNeighborX="97378" custLinFactNeighborY="-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CFBCB-AE8B-4363-AC88-BB0D534FF095}" type="pres">
      <dgm:prSet presAssocID="{2EB3E9A7-42E3-449D-A2C4-6FD03D780B36}" presName="childShp" presStyleLbl="bgAccFollowNode1" presStyleIdx="2" presStyleCnt="3" custScaleX="95671" custScaleY="136244" custLinFactX="-1876" custLinFactNeighborX="-100000" custLinFactNeighborY="-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243DF-3CA0-4539-BAE7-33C3302AEC54}" srcId="{2D1DA44B-9FAF-4321-A0C4-65B1B6C8204A}" destId="{4ADF525A-6EED-4582-B9AD-966516B8A08E}" srcOrd="1" destOrd="0" parTransId="{752CFD6F-7B26-4159-80A1-623F8BD160AF}" sibTransId="{2A23A5FC-64BE-4DC7-A319-CAE7689F2E39}"/>
    <dgm:cxn modelId="{4A477351-8892-4C3F-8B8C-4247EF575FF2}" type="presOf" srcId="{4ADF525A-6EED-4582-B9AD-966516B8A08E}" destId="{2E62CCE7-B218-4614-8325-7D998AA7B56E}" srcOrd="0" destOrd="1" presId="urn:microsoft.com/office/officeart/2005/8/layout/vList6"/>
    <dgm:cxn modelId="{35BA382E-C322-4DB6-A510-71FA78E94D26}" srcId="{2D1DA44B-9FAF-4321-A0C4-65B1B6C8204A}" destId="{7D3B6664-6AAB-4B5D-B989-8555376F97A0}" srcOrd="0" destOrd="0" parTransId="{62CECE46-C10D-430B-8D83-2C71324E28B8}" sibTransId="{7F410DAA-92F0-431B-92D2-349CFA233F0A}"/>
    <dgm:cxn modelId="{5EAA655F-30EA-427A-9B1B-7E6F37FEE42A}" type="presOf" srcId="{2EB3E9A7-42E3-449D-A2C4-6FD03D780B36}" destId="{4757086F-A8CE-4115-8807-736E9711FE6D}" srcOrd="0" destOrd="0" presId="urn:microsoft.com/office/officeart/2005/8/layout/vList6"/>
    <dgm:cxn modelId="{BE585E40-6307-4847-8B71-8536345C7F8D}" type="presOf" srcId="{7CACCB3B-6EB2-4FCA-A57F-E825C7173CDD}" destId="{2164896A-87E2-46F0-B795-405D862AACBB}" srcOrd="0" destOrd="0" presId="urn:microsoft.com/office/officeart/2005/8/layout/vList6"/>
    <dgm:cxn modelId="{B74C87E5-FEB8-47B1-8975-681C9F6F65CE}" type="presOf" srcId="{A9241C59-6A97-4B5E-BE61-E78134411CD4}" destId="{C6A7233D-6C60-41D9-A358-B40DF1BCD8E4}" srcOrd="0" destOrd="0" presId="urn:microsoft.com/office/officeart/2005/8/layout/vList6"/>
    <dgm:cxn modelId="{F3FFD993-D3B1-44A8-9BA1-BC1C4703AFE1}" srcId="{A9241C59-6A97-4B5E-BE61-E78134411CD4}" destId="{57F5D089-C38D-4E39-8CC4-E11A5201988D}" srcOrd="3" destOrd="0" parTransId="{AF284ACC-7503-4F12-8882-07B526789281}" sibTransId="{8A30C226-0259-410D-947F-9AEC82B383B4}"/>
    <dgm:cxn modelId="{A1399A27-1B67-452A-B169-51D953D43DC6}" srcId="{D5AE8C0C-8818-41AD-A0A0-A12C70333244}" destId="{2D1DA44B-9FAF-4321-A0C4-65B1B6C8204A}" srcOrd="1" destOrd="0" parTransId="{04A6A68F-792C-46C1-948F-43D567C65ADD}" sibTransId="{AA02951E-BF69-4540-977E-6A25810A10F6}"/>
    <dgm:cxn modelId="{93214DEC-5338-4132-AACF-6EE52A6A3965}" srcId="{D5AE8C0C-8818-41AD-A0A0-A12C70333244}" destId="{A9241C59-6A97-4B5E-BE61-E78134411CD4}" srcOrd="0" destOrd="0" parTransId="{511EC49A-8572-41CE-A33E-76C8C0ED25F5}" sibTransId="{A9B10298-9476-4A38-8B07-EC08B801202B}"/>
    <dgm:cxn modelId="{1362F79A-2175-4E3E-8A3A-7C602B9D5830}" type="presOf" srcId="{57F5D089-C38D-4E39-8CC4-E11A5201988D}" destId="{2164896A-87E2-46F0-B795-405D862AACBB}" srcOrd="0" destOrd="3" presId="urn:microsoft.com/office/officeart/2005/8/layout/vList6"/>
    <dgm:cxn modelId="{3DE742AA-78F7-4D21-820C-E13EE99FFBAC}" srcId="{A9241C59-6A97-4B5E-BE61-E78134411CD4}" destId="{3A468C2C-892F-4448-B4C5-CBD941DA2C5B}" srcOrd="2" destOrd="0" parTransId="{83AD6D95-9A75-4956-A827-FDBBCDBAD217}" sibTransId="{44ECBBB8-6E55-4100-B251-9B0619A8FE4E}"/>
    <dgm:cxn modelId="{E9A658AD-91BD-40FE-A999-21FF9B6D5228}" type="presOf" srcId="{C2E083CC-F0D5-4674-AAAE-809387FC5170}" destId="{0EBCFBCB-AE8B-4363-AC88-BB0D534FF095}" srcOrd="0" destOrd="0" presId="urn:microsoft.com/office/officeart/2005/8/layout/vList6"/>
    <dgm:cxn modelId="{48151E24-2317-4A37-9365-E98D8673AE2C}" type="presOf" srcId="{3A468C2C-892F-4448-B4C5-CBD941DA2C5B}" destId="{2164896A-87E2-46F0-B795-405D862AACBB}" srcOrd="0" destOrd="2" presId="urn:microsoft.com/office/officeart/2005/8/layout/vList6"/>
    <dgm:cxn modelId="{A1C75E62-00AD-4DE3-A052-8B955761DBA9}" srcId="{2EB3E9A7-42E3-449D-A2C4-6FD03D780B36}" destId="{C2E083CC-F0D5-4674-AAAE-809387FC5170}" srcOrd="0" destOrd="0" parTransId="{EE2FEF4F-7A8E-4AAE-9D41-AE5E4D2FEA83}" sibTransId="{18E7D8A1-61D7-46F5-9DB6-D6CEFF22C760}"/>
    <dgm:cxn modelId="{B823489C-1282-46A0-BD90-21A434BC1F9D}" srcId="{D5AE8C0C-8818-41AD-A0A0-A12C70333244}" destId="{2EB3E9A7-42E3-449D-A2C4-6FD03D780B36}" srcOrd="2" destOrd="0" parTransId="{88AD3F02-39B9-44A1-9DDF-60B0363C40AD}" sibTransId="{1F913388-B803-44E0-9B7C-1421DADEBFA0}"/>
    <dgm:cxn modelId="{84403463-DE02-4C13-8EF5-BB510F55356C}" type="presOf" srcId="{2D1DA44B-9FAF-4321-A0C4-65B1B6C8204A}" destId="{51BB101C-7DC9-485B-9ECE-373820795AA2}" srcOrd="0" destOrd="0" presId="urn:microsoft.com/office/officeart/2005/8/layout/vList6"/>
    <dgm:cxn modelId="{30769738-312B-41BA-9FDE-3FD56DCA30BF}" type="presOf" srcId="{D5AE8C0C-8818-41AD-A0A0-A12C70333244}" destId="{304EC867-FEA3-412E-A344-871329C78AD0}" srcOrd="0" destOrd="0" presId="urn:microsoft.com/office/officeart/2005/8/layout/vList6"/>
    <dgm:cxn modelId="{8BE36E7D-337E-4786-8D48-83C30B953597}" type="presOf" srcId="{941340FD-6B10-435C-8A3E-7B6BFFFABE26}" destId="{2164896A-87E2-46F0-B795-405D862AACBB}" srcOrd="0" destOrd="1" presId="urn:microsoft.com/office/officeart/2005/8/layout/vList6"/>
    <dgm:cxn modelId="{95168A13-310A-459D-90EC-628E09B43598}" type="presOf" srcId="{7D3B6664-6AAB-4B5D-B989-8555376F97A0}" destId="{2E62CCE7-B218-4614-8325-7D998AA7B56E}" srcOrd="0" destOrd="0" presId="urn:microsoft.com/office/officeart/2005/8/layout/vList6"/>
    <dgm:cxn modelId="{39846980-C6AB-466C-B72B-46DE1E014D16}" srcId="{A9241C59-6A97-4B5E-BE61-E78134411CD4}" destId="{941340FD-6B10-435C-8A3E-7B6BFFFABE26}" srcOrd="1" destOrd="0" parTransId="{DCD4FF9B-DBF4-4A9E-9B8D-31C3ED70CC8D}" sibTransId="{43B3BAF1-CE1F-42F2-B987-B9D375C3A841}"/>
    <dgm:cxn modelId="{1EC05FC5-62E6-41AB-A23C-F25391A63C15}" srcId="{A9241C59-6A97-4B5E-BE61-E78134411CD4}" destId="{7CACCB3B-6EB2-4FCA-A57F-E825C7173CDD}" srcOrd="0" destOrd="0" parTransId="{C30B41ED-FA66-486D-8FDA-C23852D7A399}" sibTransId="{1D20CEE5-CF66-47B6-B727-46A41383622C}"/>
    <dgm:cxn modelId="{0A754B28-DD1D-406F-BB5C-47E53BC40411}" type="presParOf" srcId="{304EC867-FEA3-412E-A344-871329C78AD0}" destId="{05AA26A7-E1B9-4ADC-9716-381A559BC9E8}" srcOrd="0" destOrd="0" presId="urn:microsoft.com/office/officeart/2005/8/layout/vList6"/>
    <dgm:cxn modelId="{6F74DF8E-7415-4E8F-8DA3-57CA48A5B0ED}" type="presParOf" srcId="{05AA26A7-E1B9-4ADC-9716-381A559BC9E8}" destId="{C6A7233D-6C60-41D9-A358-B40DF1BCD8E4}" srcOrd="0" destOrd="0" presId="urn:microsoft.com/office/officeart/2005/8/layout/vList6"/>
    <dgm:cxn modelId="{95BA6EA8-D31C-420C-968B-DCA2A4968145}" type="presParOf" srcId="{05AA26A7-E1B9-4ADC-9716-381A559BC9E8}" destId="{2164896A-87E2-46F0-B795-405D862AACBB}" srcOrd="1" destOrd="0" presId="urn:microsoft.com/office/officeart/2005/8/layout/vList6"/>
    <dgm:cxn modelId="{FAC78FDE-5FD5-4338-910D-35620D88F361}" type="presParOf" srcId="{304EC867-FEA3-412E-A344-871329C78AD0}" destId="{D9AFEC96-4211-4E72-886F-E91B3013AE48}" srcOrd="1" destOrd="0" presId="urn:microsoft.com/office/officeart/2005/8/layout/vList6"/>
    <dgm:cxn modelId="{BDE0CE8F-11F6-4018-98DE-BEDD128B43A3}" type="presParOf" srcId="{304EC867-FEA3-412E-A344-871329C78AD0}" destId="{3F6060D4-4380-412C-9D02-7C19293964C6}" srcOrd="2" destOrd="0" presId="urn:microsoft.com/office/officeart/2005/8/layout/vList6"/>
    <dgm:cxn modelId="{E6CFF84B-3740-4D71-AF44-3A97B1252EC6}" type="presParOf" srcId="{3F6060D4-4380-412C-9D02-7C19293964C6}" destId="{51BB101C-7DC9-485B-9ECE-373820795AA2}" srcOrd="0" destOrd="0" presId="urn:microsoft.com/office/officeart/2005/8/layout/vList6"/>
    <dgm:cxn modelId="{7349C06C-8585-4F05-86C4-57495562AECF}" type="presParOf" srcId="{3F6060D4-4380-412C-9D02-7C19293964C6}" destId="{2E62CCE7-B218-4614-8325-7D998AA7B56E}" srcOrd="1" destOrd="0" presId="urn:microsoft.com/office/officeart/2005/8/layout/vList6"/>
    <dgm:cxn modelId="{3C04F730-7C80-4476-8FFF-01AFF35C7A82}" type="presParOf" srcId="{304EC867-FEA3-412E-A344-871329C78AD0}" destId="{0A59E817-B120-48D8-A3E1-203B32853566}" srcOrd="3" destOrd="0" presId="urn:microsoft.com/office/officeart/2005/8/layout/vList6"/>
    <dgm:cxn modelId="{1904B5DA-7A08-4748-8A0D-8B8AB05AEDBB}" type="presParOf" srcId="{304EC867-FEA3-412E-A344-871329C78AD0}" destId="{39490855-724A-4FF4-B6E4-6FFE76E124B1}" srcOrd="4" destOrd="0" presId="urn:microsoft.com/office/officeart/2005/8/layout/vList6"/>
    <dgm:cxn modelId="{40AFF8CA-0B82-4751-9A15-A552F7E8CB58}" type="presParOf" srcId="{39490855-724A-4FF4-B6E4-6FFE76E124B1}" destId="{4757086F-A8CE-4115-8807-736E9711FE6D}" srcOrd="0" destOrd="0" presId="urn:microsoft.com/office/officeart/2005/8/layout/vList6"/>
    <dgm:cxn modelId="{BB928BB1-0E83-4370-A5B4-D23BA7E2E50E}" type="presParOf" srcId="{39490855-724A-4FF4-B6E4-6FFE76E124B1}" destId="{0EBCFBCB-AE8B-4363-AC88-BB0D534FF0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A94D8-56F7-4C08-8790-CE29357BA8E4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0926CEE6-7435-474C-BC98-31A9EFE21595}">
      <dgm:prSet phldrT="[Текст]"/>
      <dgm:spPr/>
      <dgm:t>
        <a:bodyPr/>
        <a:lstStyle/>
        <a:p>
          <a:r>
            <a:rPr lang="ru-RU" b="1" dirty="0" smtClean="0"/>
            <a:t>ЦЕЛЬ ИСПОЛЬЗОВАНИЯ</a:t>
          </a:r>
          <a:endParaRPr lang="ru-RU" b="1" dirty="0"/>
        </a:p>
      </dgm:t>
    </dgm:pt>
    <dgm:pt modelId="{B5618544-A231-41D1-8F5E-F4092000CE5D}" type="parTrans" cxnId="{5403DBDC-1A10-44ED-B707-027804C0DD9E}">
      <dgm:prSet/>
      <dgm:spPr/>
      <dgm:t>
        <a:bodyPr/>
        <a:lstStyle/>
        <a:p>
          <a:endParaRPr lang="ru-RU" b="1"/>
        </a:p>
      </dgm:t>
    </dgm:pt>
    <dgm:pt modelId="{9FECAEA6-C4AF-44A3-87D9-80C99863C939}" type="sibTrans" cxnId="{5403DBDC-1A10-44ED-B707-027804C0DD9E}">
      <dgm:prSet/>
      <dgm:spPr/>
      <dgm:t>
        <a:bodyPr/>
        <a:lstStyle/>
        <a:p>
          <a:endParaRPr lang="ru-RU" b="1"/>
        </a:p>
      </dgm:t>
    </dgm:pt>
    <dgm:pt modelId="{3670D5CB-474A-4F48-96B3-A3E5097B3CD4}">
      <dgm:prSet phldrT="[Текст]"/>
      <dgm:spPr/>
      <dgm:t>
        <a:bodyPr/>
        <a:lstStyle/>
        <a:p>
          <a:r>
            <a:rPr lang="ru-RU" b="1" dirty="0" smtClean="0"/>
            <a:t>ЭФФЕКТ</a:t>
          </a:r>
          <a:endParaRPr lang="ru-RU" b="1" dirty="0"/>
        </a:p>
      </dgm:t>
    </dgm:pt>
    <dgm:pt modelId="{7BAA08E2-E1AE-4BDE-B22C-3FBA50174FD0}" type="parTrans" cxnId="{24BFCA02-FC4A-45DA-A7BB-50CA0DEC8C1D}">
      <dgm:prSet/>
      <dgm:spPr/>
      <dgm:t>
        <a:bodyPr/>
        <a:lstStyle/>
        <a:p>
          <a:endParaRPr lang="ru-RU" b="1"/>
        </a:p>
      </dgm:t>
    </dgm:pt>
    <dgm:pt modelId="{C2897F1C-7DE8-4E54-8C92-63282096942E}" type="sibTrans" cxnId="{24BFCA02-FC4A-45DA-A7BB-50CA0DEC8C1D}">
      <dgm:prSet/>
      <dgm:spPr/>
      <dgm:t>
        <a:bodyPr/>
        <a:lstStyle/>
        <a:p>
          <a:endParaRPr lang="ru-RU" b="1"/>
        </a:p>
      </dgm:t>
    </dgm:pt>
    <dgm:pt modelId="{9B126C29-645E-4607-BF97-F07A3794C128}">
      <dgm:prSet phldrT="[Текст]"/>
      <dgm:spPr/>
      <dgm:t>
        <a:bodyPr/>
        <a:lstStyle/>
        <a:p>
          <a:r>
            <a:rPr lang="ru-RU" b="1" dirty="0" smtClean="0"/>
            <a:t>УСЛОВИЯ ИСПОЛЬЗОВАНИЯ</a:t>
          </a:r>
          <a:endParaRPr lang="ru-RU" b="1" dirty="0"/>
        </a:p>
      </dgm:t>
    </dgm:pt>
    <dgm:pt modelId="{EB85262A-DBCF-4025-86E7-A021997BE147}" type="parTrans" cxnId="{6174B1FE-6FFB-4C09-B739-A2A4DFC1D746}">
      <dgm:prSet/>
      <dgm:spPr/>
      <dgm:t>
        <a:bodyPr/>
        <a:lstStyle/>
        <a:p>
          <a:endParaRPr lang="ru-RU" b="1"/>
        </a:p>
      </dgm:t>
    </dgm:pt>
    <dgm:pt modelId="{C6C420A0-56CC-4F60-A295-4375BC1FF483}" type="sibTrans" cxnId="{6174B1FE-6FFB-4C09-B739-A2A4DFC1D746}">
      <dgm:prSet/>
      <dgm:spPr/>
      <dgm:t>
        <a:bodyPr/>
        <a:lstStyle/>
        <a:p>
          <a:endParaRPr lang="ru-RU" b="1"/>
        </a:p>
      </dgm:t>
    </dgm:pt>
    <dgm:pt modelId="{4E80833A-872A-4E49-82A2-AA49ACC1E13E}" type="pres">
      <dgm:prSet presAssocID="{08DA94D8-56F7-4C08-8790-CE29357BA8E4}" presName="Name0" presStyleCnt="0">
        <dgm:presLayoutVars>
          <dgm:dir/>
          <dgm:animLvl val="lvl"/>
          <dgm:resizeHandles val="exact"/>
        </dgm:presLayoutVars>
      </dgm:prSet>
      <dgm:spPr/>
    </dgm:pt>
    <dgm:pt modelId="{CAA729E4-0795-4AEB-91BB-433B510A6580}" type="pres">
      <dgm:prSet presAssocID="{0926CEE6-7435-474C-BC98-31A9EFE2159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D1C35-8CB3-49F9-9287-5FA1A168DC54}" type="pres">
      <dgm:prSet presAssocID="{9FECAEA6-C4AF-44A3-87D9-80C99863C939}" presName="parTxOnlySpace" presStyleCnt="0"/>
      <dgm:spPr/>
    </dgm:pt>
    <dgm:pt modelId="{82FE06C7-3DD0-4701-B290-4EAF0052F916}" type="pres">
      <dgm:prSet presAssocID="{3670D5CB-474A-4F48-96B3-A3E5097B3CD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E2684-64F6-406A-BAE0-FCB15748D62D}" type="pres">
      <dgm:prSet presAssocID="{C2897F1C-7DE8-4E54-8C92-63282096942E}" presName="parTxOnlySpace" presStyleCnt="0"/>
      <dgm:spPr/>
    </dgm:pt>
    <dgm:pt modelId="{95370B56-1612-4631-BB12-581A9DABB21B}" type="pres">
      <dgm:prSet presAssocID="{9B126C29-645E-4607-BF97-F07A3794C12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57171-242C-4FCD-ABE3-FB044006327B}" type="presOf" srcId="{3670D5CB-474A-4F48-96B3-A3E5097B3CD4}" destId="{82FE06C7-3DD0-4701-B290-4EAF0052F916}" srcOrd="0" destOrd="0" presId="urn:microsoft.com/office/officeart/2005/8/layout/chevron1"/>
    <dgm:cxn modelId="{6529245A-73C0-40B9-9648-ED3448B1E7A7}" type="presOf" srcId="{9B126C29-645E-4607-BF97-F07A3794C128}" destId="{95370B56-1612-4631-BB12-581A9DABB21B}" srcOrd="0" destOrd="0" presId="urn:microsoft.com/office/officeart/2005/8/layout/chevron1"/>
    <dgm:cxn modelId="{6174B1FE-6FFB-4C09-B739-A2A4DFC1D746}" srcId="{08DA94D8-56F7-4C08-8790-CE29357BA8E4}" destId="{9B126C29-645E-4607-BF97-F07A3794C128}" srcOrd="2" destOrd="0" parTransId="{EB85262A-DBCF-4025-86E7-A021997BE147}" sibTransId="{C6C420A0-56CC-4F60-A295-4375BC1FF483}"/>
    <dgm:cxn modelId="{24BFCA02-FC4A-45DA-A7BB-50CA0DEC8C1D}" srcId="{08DA94D8-56F7-4C08-8790-CE29357BA8E4}" destId="{3670D5CB-474A-4F48-96B3-A3E5097B3CD4}" srcOrd="1" destOrd="0" parTransId="{7BAA08E2-E1AE-4BDE-B22C-3FBA50174FD0}" sibTransId="{C2897F1C-7DE8-4E54-8C92-63282096942E}"/>
    <dgm:cxn modelId="{EBBE08EC-FC26-4761-8497-CC27D2FD6039}" type="presOf" srcId="{0926CEE6-7435-474C-BC98-31A9EFE21595}" destId="{CAA729E4-0795-4AEB-91BB-433B510A6580}" srcOrd="0" destOrd="0" presId="urn:microsoft.com/office/officeart/2005/8/layout/chevron1"/>
    <dgm:cxn modelId="{20EAE5C6-1887-4E97-9630-DA069F44F9FE}" type="presOf" srcId="{08DA94D8-56F7-4C08-8790-CE29357BA8E4}" destId="{4E80833A-872A-4E49-82A2-AA49ACC1E13E}" srcOrd="0" destOrd="0" presId="urn:microsoft.com/office/officeart/2005/8/layout/chevron1"/>
    <dgm:cxn modelId="{5403DBDC-1A10-44ED-B707-027804C0DD9E}" srcId="{08DA94D8-56F7-4C08-8790-CE29357BA8E4}" destId="{0926CEE6-7435-474C-BC98-31A9EFE21595}" srcOrd="0" destOrd="0" parTransId="{B5618544-A231-41D1-8F5E-F4092000CE5D}" sibTransId="{9FECAEA6-C4AF-44A3-87D9-80C99863C939}"/>
    <dgm:cxn modelId="{5D804ABA-2BCE-4774-8EB9-4FF94BB02DEA}" type="presParOf" srcId="{4E80833A-872A-4E49-82A2-AA49ACC1E13E}" destId="{CAA729E4-0795-4AEB-91BB-433B510A6580}" srcOrd="0" destOrd="0" presId="urn:microsoft.com/office/officeart/2005/8/layout/chevron1"/>
    <dgm:cxn modelId="{3187AAAC-383B-4927-B0F3-F1CA687313B1}" type="presParOf" srcId="{4E80833A-872A-4E49-82A2-AA49ACC1E13E}" destId="{D22D1C35-8CB3-49F9-9287-5FA1A168DC54}" srcOrd="1" destOrd="0" presId="urn:microsoft.com/office/officeart/2005/8/layout/chevron1"/>
    <dgm:cxn modelId="{24090ACF-B495-4CA2-BFF7-844629B8A03A}" type="presParOf" srcId="{4E80833A-872A-4E49-82A2-AA49ACC1E13E}" destId="{82FE06C7-3DD0-4701-B290-4EAF0052F916}" srcOrd="2" destOrd="0" presId="urn:microsoft.com/office/officeart/2005/8/layout/chevron1"/>
    <dgm:cxn modelId="{E8C16EA2-C0B7-48CB-9309-270479A41F49}" type="presParOf" srcId="{4E80833A-872A-4E49-82A2-AA49ACC1E13E}" destId="{ED3E2684-64F6-406A-BAE0-FCB15748D62D}" srcOrd="3" destOrd="0" presId="urn:microsoft.com/office/officeart/2005/8/layout/chevron1"/>
    <dgm:cxn modelId="{483BBCA1-67DA-4963-9769-887D975D7668}" type="presParOf" srcId="{4E80833A-872A-4E49-82A2-AA49ACC1E13E}" destId="{95370B56-1612-4631-BB12-581A9DABB2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326E0-CFA6-41AF-B03A-D0F53EAB25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37BF9-5544-4095-98EE-AC33D710DA7C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FB662-EAB5-4C36-8EF5-F83D58B24278}" type="par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8FA8B-4961-43D7-B6D2-6D13F9F96F10}" type="sib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DEF4F-36B5-4893-85E1-60C4964DA234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pPr marL="900000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71657-8931-430D-AEC2-46E46540845F}" type="par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90EB3-E407-4AA3-ACA0-75A60FB1AFD8}" type="sib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42553-4854-4EA4-83F3-B3E002F97E11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62CB8-0893-428C-A3ED-0DC761E973D5}" type="par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BDF2D-BAA4-46A0-A585-30F0B780E85B}" type="sib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8230E-7EE5-4F33-AC3E-0356B3364B66}" type="pres">
      <dgm:prSet presAssocID="{8C1326E0-CFA6-41AF-B03A-D0F53EAB25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5165E-67D6-4469-863A-842734A92BAB}" type="pres">
      <dgm:prSet presAssocID="{AD537BF9-5544-4095-98EE-AC33D710DA7C}" presName="circ1" presStyleLbl="vennNode1" presStyleIdx="0" presStyleCnt="3" custScaleX="142546" custScaleY="113555" custLinFactNeighborX="18825" custLinFactNeighborY="-4368"/>
      <dgm:spPr/>
      <dgm:t>
        <a:bodyPr/>
        <a:lstStyle/>
        <a:p>
          <a:endParaRPr lang="ru-RU"/>
        </a:p>
      </dgm:t>
    </dgm:pt>
    <dgm:pt modelId="{EA169432-8591-43B8-BE4B-CC2CF38892DA}" type="pres">
      <dgm:prSet presAssocID="{AD537BF9-5544-4095-98EE-AC33D710DA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CF64A-6A02-4793-A6ED-DED440A18AE6}" type="pres">
      <dgm:prSet presAssocID="{775DEF4F-36B5-4893-85E1-60C4964DA234}" presName="circ2" presStyleLbl="vennNode1" presStyleIdx="1" presStyleCnt="3" custScaleX="159272" custScaleY="113555" custLinFactNeighborX="2162" custLinFactNeighborY="1853"/>
      <dgm:spPr/>
      <dgm:t>
        <a:bodyPr/>
        <a:lstStyle/>
        <a:p>
          <a:endParaRPr lang="ru-RU"/>
        </a:p>
      </dgm:t>
    </dgm:pt>
    <dgm:pt modelId="{0DEB0D55-9FE7-4865-AEA2-E1911BA25DCA}" type="pres">
      <dgm:prSet presAssocID="{775DEF4F-36B5-4893-85E1-60C4964DA2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CC0DA-4D37-41D6-AC54-4EFAD6D48CD5}" type="pres">
      <dgm:prSet presAssocID="{87B42553-4854-4EA4-83F3-B3E002F97E11}" presName="circ3" presStyleLbl="vennNode1" presStyleIdx="2" presStyleCnt="3" custScaleX="163503" custScaleY="113555" custLinFactNeighborX="-1650" custLinFactNeighborY="-3210"/>
      <dgm:spPr/>
      <dgm:t>
        <a:bodyPr/>
        <a:lstStyle/>
        <a:p>
          <a:endParaRPr lang="ru-RU"/>
        </a:p>
      </dgm:t>
    </dgm:pt>
    <dgm:pt modelId="{731D2D39-E1BD-4195-A764-DF6016C51A6C}" type="pres">
      <dgm:prSet presAssocID="{87B42553-4854-4EA4-83F3-B3E002F97E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8F8F3-C747-4D61-868C-1B0382CF6CAB}" type="presOf" srcId="{AD537BF9-5544-4095-98EE-AC33D710DA7C}" destId="{9EA5165E-67D6-4469-863A-842734A92BAB}" srcOrd="0" destOrd="0" presId="urn:microsoft.com/office/officeart/2005/8/layout/venn1"/>
    <dgm:cxn modelId="{95BB51AF-9418-464A-ADE3-6D6F105DB409}" srcId="{8C1326E0-CFA6-41AF-B03A-D0F53EAB2578}" destId="{87B42553-4854-4EA4-83F3-B3E002F97E11}" srcOrd="2" destOrd="0" parTransId="{6DB62CB8-0893-428C-A3ED-0DC761E973D5}" sibTransId="{1E9BDF2D-BAA4-46A0-A585-30F0B780E85B}"/>
    <dgm:cxn modelId="{1FF168B9-BB2F-42B8-B1DB-4F650A37EAEF}" type="presOf" srcId="{8C1326E0-CFA6-41AF-B03A-D0F53EAB2578}" destId="{2088230E-7EE5-4F33-AC3E-0356B3364B66}" srcOrd="0" destOrd="0" presId="urn:microsoft.com/office/officeart/2005/8/layout/venn1"/>
    <dgm:cxn modelId="{5883F277-E997-4731-AD8C-F91955EC036A}" type="presOf" srcId="{775DEF4F-36B5-4893-85E1-60C4964DA234}" destId="{0DEB0D55-9FE7-4865-AEA2-E1911BA25DCA}" srcOrd="1" destOrd="0" presId="urn:microsoft.com/office/officeart/2005/8/layout/venn1"/>
    <dgm:cxn modelId="{BEEE87B5-E806-4091-B2BB-D501E3737A79}" srcId="{8C1326E0-CFA6-41AF-B03A-D0F53EAB2578}" destId="{AD537BF9-5544-4095-98EE-AC33D710DA7C}" srcOrd="0" destOrd="0" parTransId="{385FB662-EAB5-4C36-8EF5-F83D58B24278}" sibTransId="{06A8FA8B-4961-43D7-B6D2-6D13F9F96F10}"/>
    <dgm:cxn modelId="{6B3C2134-EB83-4F88-A6E0-3FBB6E6808C1}" type="presOf" srcId="{87B42553-4854-4EA4-83F3-B3E002F97E11}" destId="{4EECC0DA-4D37-41D6-AC54-4EFAD6D48CD5}" srcOrd="0" destOrd="0" presId="urn:microsoft.com/office/officeart/2005/8/layout/venn1"/>
    <dgm:cxn modelId="{1C67ABD3-2154-466C-8298-BE6EC7FCAD4C}" type="presOf" srcId="{87B42553-4854-4EA4-83F3-B3E002F97E11}" destId="{731D2D39-E1BD-4195-A764-DF6016C51A6C}" srcOrd="1" destOrd="0" presId="urn:microsoft.com/office/officeart/2005/8/layout/venn1"/>
    <dgm:cxn modelId="{437FDFA8-B9D9-4E02-A353-CABC00470107}" srcId="{8C1326E0-CFA6-41AF-B03A-D0F53EAB2578}" destId="{775DEF4F-36B5-4893-85E1-60C4964DA234}" srcOrd="1" destOrd="0" parTransId="{DCA71657-8931-430D-AEC2-46E46540845F}" sibTransId="{E9790EB3-E407-4AA3-ACA0-75A60FB1AFD8}"/>
    <dgm:cxn modelId="{DA9415BE-303E-4C45-A780-01286D80D22A}" type="presOf" srcId="{775DEF4F-36B5-4893-85E1-60C4964DA234}" destId="{22BCF64A-6A02-4793-A6ED-DED440A18AE6}" srcOrd="0" destOrd="0" presId="urn:microsoft.com/office/officeart/2005/8/layout/venn1"/>
    <dgm:cxn modelId="{6D5C8483-9EE9-4EAD-A081-90C88F43B1EB}" type="presOf" srcId="{AD537BF9-5544-4095-98EE-AC33D710DA7C}" destId="{EA169432-8591-43B8-BE4B-CC2CF38892DA}" srcOrd="1" destOrd="0" presId="urn:microsoft.com/office/officeart/2005/8/layout/venn1"/>
    <dgm:cxn modelId="{E88C7602-46E7-47CB-9CD1-7DB9DA0CBC64}" type="presParOf" srcId="{2088230E-7EE5-4F33-AC3E-0356B3364B66}" destId="{9EA5165E-67D6-4469-863A-842734A92BAB}" srcOrd="0" destOrd="0" presId="urn:microsoft.com/office/officeart/2005/8/layout/venn1"/>
    <dgm:cxn modelId="{9B351E45-057A-4F9D-AC0B-B067DB33C26C}" type="presParOf" srcId="{2088230E-7EE5-4F33-AC3E-0356B3364B66}" destId="{EA169432-8591-43B8-BE4B-CC2CF38892DA}" srcOrd="1" destOrd="0" presId="urn:microsoft.com/office/officeart/2005/8/layout/venn1"/>
    <dgm:cxn modelId="{1C41F278-9C76-430F-8FB5-D7B76490CBE5}" type="presParOf" srcId="{2088230E-7EE5-4F33-AC3E-0356B3364B66}" destId="{22BCF64A-6A02-4793-A6ED-DED440A18AE6}" srcOrd="2" destOrd="0" presId="urn:microsoft.com/office/officeart/2005/8/layout/venn1"/>
    <dgm:cxn modelId="{AAC9FA47-A12D-4C3F-BAD9-E19F40CFA241}" type="presParOf" srcId="{2088230E-7EE5-4F33-AC3E-0356B3364B66}" destId="{0DEB0D55-9FE7-4865-AEA2-E1911BA25DCA}" srcOrd="3" destOrd="0" presId="urn:microsoft.com/office/officeart/2005/8/layout/venn1"/>
    <dgm:cxn modelId="{E08D436D-CCC0-4349-B1B1-3FA8CD6A4E94}" type="presParOf" srcId="{2088230E-7EE5-4F33-AC3E-0356B3364B66}" destId="{4EECC0DA-4D37-41D6-AC54-4EFAD6D48CD5}" srcOrd="4" destOrd="0" presId="urn:microsoft.com/office/officeart/2005/8/layout/venn1"/>
    <dgm:cxn modelId="{71641CE9-9129-4110-BF61-9A4013AEC85E}" type="presParOf" srcId="{2088230E-7EE5-4F33-AC3E-0356B3364B66}" destId="{731D2D39-E1BD-4195-A764-DF6016C51A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DB9A54-1048-4E87-B49B-0E6E934C6CE7}">
      <dsp:nvSpPr>
        <dsp:cNvPr id="0" name=""/>
        <dsp:cNvSpPr/>
      </dsp:nvSpPr>
      <dsp:spPr>
        <a:xfrm>
          <a:off x="192022" y="1515394"/>
          <a:ext cx="2545120" cy="20866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Национальный инструментарий по методологии  </a:t>
          </a:r>
          <a:r>
            <a:rPr lang="en-US" sz="2000" b="1" kern="1200" dirty="0" smtClean="0">
              <a:latin typeface="Arial Narrow" panose="020B0606020202030204" pitchFamily="34" charset="0"/>
            </a:rPr>
            <a:t>PISA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192022" y="1515394"/>
        <a:ext cx="2545120" cy="2086610"/>
      </dsp:txXfrm>
    </dsp:sp>
    <dsp:sp modelId="{CD659E1A-517E-4C1A-9FA2-E71077B3274C}">
      <dsp:nvSpPr>
        <dsp:cNvPr id="0" name=""/>
        <dsp:cNvSpPr/>
      </dsp:nvSpPr>
      <dsp:spPr>
        <a:xfrm rot="12193922">
          <a:off x="2597455" y="3001355"/>
          <a:ext cx="840487" cy="6233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4C5C11-9EE0-41CE-BB44-2D39B1EBC6C1}">
      <dsp:nvSpPr>
        <dsp:cNvPr id="0" name=""/>
        <dsp:cNvSpPr/>
      </dsp:nvSpPr>
      <dsp:spPr>
        <a:xfrm>
          <a:off x="3612947" y="3165598"/>
          <a:ext cx="1723801" cy="1417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Создание тренажеров</a:t>
          </a:r>
          <a:endParaRPr lang="ru-RU" sz="2200" b="1" kern="1200" dirty="0"/>
        </a:p>
      </dsp:txBody>
      <dsp:txXfrm>
        <a:off x="3612947" y="3165598"/>
        <a:ext cx="1723801" cy="1417192"/>
      </dsp:txXfrm>
    </dsp:sp>
    <dsp:sp modelId="{BAB364DB-DEF1-4B33-A8F7-0A698210C0CC}">
      <dsp:nvSpPr>
        <dsp:cNvPr id="0" name=""/>
        <dsp:cNvSpPr/>
      </dsp:nvSpPr>
      <dsp:spPr>
        <a:xfrm rot="9094873">
          <a:off x="2514650" y="1359310"/>
          <a:ext cx="944598" cy="6233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2BD309-77CA-452F-B077-98E62419AD72}">
      <dsp:nvSpPr>
        <dsp:cNvPr id="0" name=""/>
        <dsp:cNvSpPr/>
      </dsp:nvSpPr>
      <dsp:spPr>
        <a:xfrm>
          <a:off x="3611838" y="130773"/>
          <a:ext cx="1723801" cy="1417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Включение заданий в различные предметы</a:t>
          </a:r>
          <a:endParaRPr lang="ru-RU" sz="2200" b="1" kern="1200" dirty="0"/>
        </a:p>
      </dsp:txBody>
      <dsp:txXfrm>
        <a:off x="3611838" y="130773"/>
        <a:ext cx="1723801" cy="1417192"/>
      </dsp:txXfrm>
    </dsp:sp>
    <dsp:sp modelId="{0BE03C11-4BE4-40FC-A881-5BF14743A104}">
      <dsp:nvSpPr>
        <dsp:cNvPr id="0" name=""/>
        <dsp:cNvSpPr/>
      </dsp:nvSpPr>
      <dsp:spPr>
        <a:xfrm rot="10577791">
          <a:off x="2830748" y="2128145"/>
          <a:ext cx="628873" cy="6233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D3BD94-5A6F-4BAE-819D-B4EEBED9C47F}">
      <dsp:nvSpPr>
        <dsp:cNvPr id="0" name=""/>
        <dsp:cNvSpPr/>
      </dsp:nvSpPr>
      <dsp:spPr>
        <a:xfrm>
          <a:off x="3611863" y="1648193"/>
          <a:ext cx="1723801" cy="1417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Проведение оценочных процедур</a:t>
          </a:r>
          <a:endParaRPr lang="ru-RU" sz="2200" b="1" kern="1200" dirty="0"/>
        </a:p>
      </dsp:txBody>
      <dsp:txXfrm>
        <a:off x="3611863" y="1648193"/>
        <a:ext cx="1723801" cy="14171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4896A-87E2-46F0-B795-405D862AACBB}">
      <dsp:nvSpPr>
        <dsp:cNvPr id="0" name=""/>
        <dsp:cNvSpPr/>
      </dsp:nvSpPr>
      <dsp:spPr>
        <a:xfrm>
          <a:off x="79584" y="39485"/>
          <a:ext cx="3390044" cy="9851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/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/>
            <a:t>Внедрение новых учебно-методических материалов</a:t>
          </a:r>
          <a:endParaRPr lang="ru-RU" sz="1600" b="1" kern="1200" dirty="0"/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/>
            <a:t>Изменение учебного процесса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79584" y="39485"/>
        <a:ext cx="3390044" cy="985187"/>
      </dsp:txXfrm>
    </dsp:sp>
    <dsp:sp modelId="{C6A7233D-6C60-41D9-A358-B40DF1BCD8E4}">
      <dsp:nvSpPr>
        <dsp:cNvPr id="0" name=""/>
        <dsp:cNvSpPr/>
      </dsp:nvSpPr>
      <dsp:spPr>
        <a:xfrm>
          <a:off x="3530115" y="123613"/>
          <a:ext cx="2362293" cy="81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Подготовка учителей  </a:t>
          </a:r>
        </a:p>
        <a:p>
          <a:pPr lvl="0" algn="ctr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Подготовка  разработчиков учебных заданий </a:t>
          </a:r>
        </a:p>
        <a:p>
          <a:pPr lvl="0" algn="ctr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Создание  учебно-методических пособий</a:t>
          </a:r>
          <a:endParaRPr lang="ru-RU" sz="1200" b="1" kern="1200" dirty="0"/>
        </a:p>
      </dsp:txBody>
      <dsp:txXfrm>
        <a:off x="3530115" y="123613"/>
        <a:ext cx="2362293" cy="816931"/>
      </dsp:txXfrm>
    </dsp:sp>
    <dsp:sp modelId="{2E62CCE7-B218-4614-8325-7D998AA7B56E}">
      <dsp:nvSpPr>
        <dsp:cNvPr id="0" name=""/>
        <dsp:cNvSpPr/>
      </dsp:nvSpPr>
      <dsp:spPr>
        <a:xfrm>
          <a:off x="3471" y="1176401"/>
          <a:ext cx="3390044" cy="2378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/>
            <a:t>Внедрение формирующего и диагностического оценивания</a:t>
          </a:r>
          <a:endParaRPr lang="ru-RU" sz="1600" b="1" kern="1200" dirty="0"/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/>
            <a:t>Проведение мониторинговых исследований</a:t>
          </a:r>
          <a:endParaRPr lang="ru-RU" sz="1600" b="1" kern="1200" dirty="0"/>
        </a:p>
      </dsp:txBody>
      <dsp:txXfrm>
        <a:off x="3471" y="1176401"/>
        <a:ext cx="3390044" cy="2378080"/>
      </dsp:txXfrm>
    </dsp:sp>
    <dsp:sp modelId="{51BB101C-7DC9-485B-9ECE-373820795AA2}">
      <dsp:nvSpPr>
        <dsp:cNvPr id="0" name=""/>
        <dsp:cNvSpPr/>
      </dsp:nvSpPr>
      <dsp:spPr>
        <a:xfrm>
          <a:off x="3530115" y="1842491"/>
          <a:ext cx="2362293" cy="81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Подготовка специалистов:  разработчиков заданий, </a:t>
          </a:r>
          <a:r>
            <a:rPr lang="ru-RU" sz="1200" b="1" kern="1200" dirty="0" err="1" smtClean="0"/>
            <a:t>психометриков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Введение в штат школы специалиста по диагностике</a:t>
          </a:r>
          <a:endParaRPr lang="ru-RU" sz="1200" b="1" kern="1200" dirty="0"/>
        </a:p>
      </dsp:txBody>
      <dsp:txXfrm>
        <a:off x="3530115" y="1842491"/>
        <a:ext cx="2362293" cy="816931"/>
      </dsp:txXfrm>
    </dsp:sp>
    <dsp:sp modelId="{0EBCFBCB-AE8B-4363-AC88-BB0D534FF095}">
      <dsp:nvSpPr>
        <dsp:cNvPr id="0" name=""/>
        <dsp:cNvSpPr/>
      </dsp:nvSpPr>
      <dsp:spPr>
        <a:xfrm>
          <a:off x="13109" y="3477241"/>
          <a:ext cx="3390044" cy="1113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Формирование функциональной грамотности  по индивидуальной траектории</a:t>
          </a:r>
          <a:endParaRPr lang="ru-RU" sz="1600" b="1" kern="1200" dirty="0"/>
        </a:p>
      </dsp:txBody>
      <dsp:txXfrm>
        <a:off x="13109" y="3477241"/>
        <a:ext cx="3390044" cy="1113020"/>
      </dsp:txXfrm>
    </dsp:sp>
    <dsp:sp modelId="{4757086F-A8CE-4115-8807-736E9711FE6D}">
      <dsp:nvSpPr>
        <dsp:cNvPr id="0" name=""/>
        <dsp:cNvSpPr/>
      </dsp:nvSpPr>
      <dsp:spPr>
        <a:xfrm>
          <a:off x="3530115" y="3625285"/>
          <a:ext cx="2362293" cy="81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Наличие цифровых устройств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Доступ в интернет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Качество программного обеспечения</a:t>
          </a:r>
          <a:endParaRPr lang="ru-RU" sz="1200" b="1" kern="1200" dirty="0"/>
        </a:p>
      </dsp:txBody>
      <dsp:txXfrm>
        <a:off x="3530115" y="3625285"/>
        <a:ext cx="2362293" cy="8169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729E4-0795-4AEB-91BB-433B510A6580}">
      <dsp:nvSpPr>
        <dsp:cNvPr id="0" name=""/>
        <dsp:cNvSpPr/>
      </dsp:nvSpPr>
      <dsp:spPr>
        <a:xfrm>
          <a:off x="2600" y="0"/>
          <a:ext cx="3168279" cy="4291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ЦЕЛЬ ИСПОЛЬЗОВАНИЯ</a:t>
          </a:r>
          <a:endParaRPr lang="ru-RU" sz="1700" b="1" kern="1200" dirty="0"/>
        </a:p>
      </dsp:txBody>
      <dsp:txXfrm>
        <a:off x="2600" y="0"/>
        <a:ext cx="3168279" cy="429144"/>
      </dsp:txXfrm>
    </dsp:sp>
    <dsp:sp modelId="{82FE06C7-3DD0-4701-B290-4EAF0052F916}">
      <dsp:nvSpPr>
        <dsp:cNvPr id="0" name=""/>
        <dsp:cNvSpPr/>
      </dsp:nvSpPr>
      <dsp:spPr>
        <a:xfrm>
          <a:off x="2854052" y="0"/>
          <a:ext cx="3168279" cy="4291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ЭФФЕКТ</a:t>
          </a:r>
          <a:endParaRPr lang="ru-RU" sz="1700" b="1" kern="1200" dirty="0"/>
        </a:p>
      </dsp:txBody>
      <dsp:txXfrm>
        <a:off x="2854052" y="0"/>
        <a:ext cx="3168279" cy="429144"/>
      </dsp:txXfrm>
    </dsp:sp>
    <dsp:sp modelId="{95370B56-1612-4631-BB12-581A9DABB21B}">
      <dsp:nvSpPr>
        <dsp:cNvPr id="0" name=""/>
        <dsp:cNvSpPr/>
      </dsp:nvSpPr>
      <dsp:spPr>
        <a:xfrm>
          <a:off x="5705504" y="0"/>
          <a:ext cx="3168279" cy="4291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УСЛОВИЯ ИСПОЛЬЗОВАНИЯ</a:t>
          </a:r>
          <a:endParaRPr lang="ru-RU" sz="1700" b="1" kern="1200" dirty="0"/>
        </a:p>
      </dsp:txBody>
      <dsp:txXfrm>
        <a:off x="5705504" y="0"/>
        <a:ext cx="3168279" cy="4291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5165E-67D6-4469-863A-842734A92BAB}">
      <dsp:nvSpPr>
        <dsp:cNvPr id="0" name=""/>
        <dsp:cNvSpPr/>
      </dsp:nvSpPr>
      <dsp:spPr>
        <a:xfrm>
          <a:off x="2807120" y="-49682"/>
          <a:ext cx="3642711" cy="2901857"/>
        </a:xfrm>
        <a:prstGeom prst="ellipse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2815" y="458142"/>
        <a:ext cx="2671321" cy="1305835"/>
      </dsp:txXfrm>
    </dsp:sp>
    <dsp:sp modelId="{22BCF64A-6A02-4793-A6ED-DED440A18AE6}">
      <dsp:nvSpPr>
        <dsp:cNvPr id="0" name=""/>
        <dsp:cNvSpPr/>
      </dsp:nvSpPr>
      <dsp:spPr>
        <a:xfrm>
          <a:off x="3089686" y="1547482"/>
          <a:ext cx="4070138" cy="2901857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0000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4470" y="2297128"/>
        <a:ext cx="2442083" cy="1596021"/>
      </dsp:txXfrm>
    </dsp:sp>
    <dsp:sp modelId="{4EECC0DA-4D37-41D6-AC54-4EFAD6D48CD5}">
      <dsp:nvSpPr>
        <dsp:cNvPr id="0" name=""/>
        <dsp:cNvSpPr/>
      </dsp:nvSpPr>
      <dsp:spPr>
        <a:xfrm>
          <a:off x="1094018" y="1465452"/>
          <a:ext cx="4178260" cy="2901857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7471" y="2215098"/>
        <a:ext cx="2506956" cy="1596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20A03-CC19-47B8-B725-A589D6C6821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88E92-7091-4238-8D29-49FBD971D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78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54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A88B-A956-BF4F-AD0A-9AA2CEDEB924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4479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949">
              <a:defRPr/>
            </a:pPr>
            <a:r>
              <a:rPr lang="ru-RU" sz="1400" b="1" dirty="0" smtClean="0"/>
              <a:t>Типы текста: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Повествование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 smtClean="0"/>
              <a:t>Рассуждение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 smtClean="0"/>
              <a:t>Описание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 smtClean="0"/>
              <a:t>Толкование</a:t>
            </a:r>
          </a:p>
          <a:p>
            <a:pPr marL="629027" lvl="1" indent="-171553">
              <a:buFont typeface="Arial" panose="020B0604020202020204" pitchFamily="34" charset="0"/>
              <a:buChar char="•"/>
            </a:pPr>
            <a:r>
              <a:rPr lang="ru-RU" dirty="0" smtClean="0"/>
              <a:t>Инструкция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Переговоры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Обсуждение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Множественный тип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defTabSz="914949">
              <a:defRPr/>
            </a:pPr>
            <a:r>
              <a:rPr lang="ru-RU" b="1" dirty="0" smtClean="0"/>
              <a:t>Форматы</a:t>
            </a:r>
            <a:r>
              <a:rPr lang="ru-RU" b="1" baseline="0" dirty="0" smtClean="0"/>
              <a:t> текста:</a:t>
            </a:r>
            <a:endParaRPr lang="ru-RU" b="1" dirty="0" smtClean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Сплошной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Несплошной</a:t>
            </a:r>
            <a:endParaRPr lang="ru-RU" dirty="0" smtClean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Множественный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defTabSz="914949">
              <a:defRPr/>
            </a:pPr>
            <a:r>
              <a:rPr lang="ru-RU" b="1" dirty="0" smtClean="0"/>
              <a:t>Ситуации функционирования текста: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Учебная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Деловая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Личная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Общественная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Множественная</a:t>
            </a:r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marL="629027" lvl="1" indent="-171553" defTabSz="914949"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15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3525" cy="3721100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52799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0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2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4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50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6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8371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=""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4166" y="1162264"/>
            <a:ext cx="12441129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394926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063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47" y="0"/>
            <a:ext cx="11243193" cy="1145272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2872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89577" y="4454763"/>
            <a:ext cx="3533802" cy="144911"/>
          </a:xfrm>
          <a:prstGeom prst="rect">
            <a:avLst/>
          </a:prstGeom>
        </p:spPr>
        <p:txBody>
          <a:bodyPr anchor="ctr"/>
          <a:lstStyle>
            <a:lvl1pPr algn="l">
              <a:defRPr sz="670" spc="144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49317" y="6412310"/>
            <a:ext cx="214327" cy="365125"/>
          </a:xfrm>
          <a:prstGeom prst="rect">
            <a:avLst/>
          </a:prstGeom>
        </p:spPr>
        <p:txBody>
          <a:bodyPr/>
          <a:lstStyle>
            <a:lvl1pPr algn="ctr">
              <a:defRPr sz="67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83430" y="1557602"/>
            <a:ext cx="6943090" cy="4805892"/>
          </a:xfrm>
          <a:prstGeom prst="rect">
            <a:avLst/>
          </a:prstGeom>
        </p:spPr>
        <p:txBody>
          <a:bodyPr wrap="square" lIns="44982">
            <a:noAutofit/>
          </a:bodyPr>
          <a:lstStyle>
            <a:lvl1pPr marL="428343" indent="-428343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393">
                <a:solidFill>
                  <a:schemeClr val="tx2"/>
                </a:solidFill>
              </a:defRPr>
            </a:lvl1pPr>
            <a:lvl2pPr marL="437435" indent="0">
              <a:buNone/>
              <a:defRPr sz="1340"/>
            </a:lvl2pPr>
            <a:lvl3pPr marL="874870" indent="0">
              <a:buNone/>
              <a:defRPr sz="1149"/>
            </a:lvl3pPr>
            <a:lvl4pPr marL="1312305" indent="0">
              <a:buNone/>
              <a:defRPr sz="957"/>
            </a:lvl4pPr>
            <a:lvl5pPr marL="1749740" indent="0">
              <a:buNone/>
              <a:defRPr sz="957"/>
            </a:lvl5pPr>
            <a:lvl6pPr marL="2187174" indent="0">
              <a:buNone/>
              <a:defRPr sz="957"/>
            </a:lvl6pPr>
            <a:lvl7pPr marL="2624610" indent="0">
              <a:buNone/>
              <a:defRPr sz="957"/>
            </a:lvl7pPr>
            <a:lvl8pPr marL="3062045" indent="0">
              <a:buNone/>
              <a:defRPr sz="957"/>
            </a:lvl8pPr>
            <a:lvl9pPr marL="3499479" indent="0">
              <a:buNone/>
              <a:defRPr sz="957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9637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>
          <p15:clr>
            <a:srgbClr val="FBAE40"/>
          </p15:clr>
        </p15:guide>
        <p15:guide id="16" orient="horz" pos="80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92" y="1590"/>
          <a:ext cx="1588" cy="1588"/>
        </p:xfrm>
        <a:graphic>
          <a:graphicData uri="http://schemas.openxmlformats.org/presentationml/2006/ole">
            <p:oleObj spid="_x0000_s18434" name="think-cell Slide" r:id="rId5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2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97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609600" y="6356349"/>
            <a:ext cx="2844800" cy="36512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3" y="3923368"/>
            <a:ext cx="5133975" cy="952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74"/>
              </a:spcAft>
            </a:pPr>
            <a:r>
              <a:rPr lang="en-US" sz="67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1" y="5118755"/>
            <a:ext cx="2743200" cy="952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74"/>
              </a:spcAft>
            </a:pPr>
            <a:r>
              <a:rPr lang="ru-RU" sz="67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67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67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xmlns="" val="316836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06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464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379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703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50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5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23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  <p:sldLayoutId id="2147483666" r:id="rId16"/>
    <p:sldLayoutId id="214748366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Instruktivnie_materiali_.htm" TargetMode="External"/><Relationship Id="rId2" Type="http://schemas.openxmlformats.org/officeDocument/2006/relationships/hyperlink" Target="https://resh.edu.ru/instruc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g.resh.edu.ru/logi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g.resh.edu.ru/login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feedback" TargetMode="External"/><Relationship Id="rId2" Type="http://schemas.openxmlformats.org/officeDocument/2006/relationships/hyperlink" Target="mailto:centeroko@mail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skiv.instrao.ru/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s://edsoo.ru/" TargetMode="External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sXr1pqe04MJhNThi" TargetMode="External"/><Relationship Id="rId2" Type="http://schemas.openxmlformats.org/officeDocument/2006/relationships/hyperlink" Target="https://edsoo.ru/Funkcionalnaya_gramotnos_1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mailto:centeroko@instrao.ru" TargetMode="External"/><Relationship Id="rId4" Type="http://schemas.openxmlformats.org/officeDocument/2006/relationships/hyperlink" Target="https://fg.resh.edu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enteroko@instrao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login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resh.edu.ru/instru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9000"/>
            <a:ext cx="7266000" cy="3240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Оценка функциональной грамотности обучающихся : организация и проведение стартовой диагностики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85" y="-1830"/>
            <a:ext cx="4176464" cy="1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84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000" y="63255"/>
            <a:ext cx="96228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Информация о национальном инструментарии для формирования и оценки функциональной грамотности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00" y="1584000"/>
            <a:ext cx="11460600" cy="4547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Основное определение: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  <a:r>
              <a:rPr lang="ru-RU" sz="2400" u="sng" dirty="0" smtClean="0">
                <a:hlinkClick r:id="rId2"/>
              </a:rPr>
              <a:t>[</a:t>
            </a:r>
            <a:r>
              <a:rPr lang="ru-RU" sz="2400" i="1" dirty="0" smtClean="0"/>
              <a:t>Образовательная система «Школа 2100». Педагогика здравого смысла / под ред. А. А. Леонтьева. М.: </a:t>
            </a:r>
            <a:r>
              <a:rPr lang="ru-RU" sz="2400" i="1" dirty="0" err="1" smtClean="0"/>
              <a:t>Баласс</a:t>
            </a:r>
            <a:r>
              <a:rPr lang="ru-RU" sz="2400" i="1" dirty="0" smtClean="0"/>
              <a:t>, 2003. С. 35.</a:t>
            </a:r>
            <a:r>
              <a:rPr lang="ru-RU" sz="2400" i="1" u="sng" dirty="0" smtClean="0">
                <a:hlinkClick r:id="rId2"/>
              </a:rPr>
              <a:t>]</a:t>
            </a:r>
            <a:r>
              <a:rPr lang="ru-RU" sz="2400" i="1" dirty="0" smtClean="0"/>
              <a:t>.</a:t>
            </a:r>
          </a:p>
          <a:p>
            <a:pPr algn="just"/>
            <a:r>
              <a:rPr lang="ru-RU" u="sng" dirty="0" smtClean="0"/>
              <a:t>Функциональная грамотность – это не новые знания или новые грамотности!</a:t>
            </a:r>
            <a:br>
              <a:rPr lang="ru-RU" u="sng" dirty="0" smtClean="0"/>
            </a:br>
            <a:r>
              <a:rPr lang="ru-RU" u="sng" dirty="0" smtClean="0"/>
              <a:t>Функциональная грамотность </a:t>
            </a:r>
            <a:r>
              <a:rPr lang="ru-RU" dirty="0" smtClean="0"/>
              <a:t>– способность использовать знания</a:t>
            </a:r>
            <a:r>
              <a:rPr lang="en-US" dirty="0" smtClean="0"/>
              <a:t>,</a:t>
            </a:r>
            <a:r>
              <a:rPr lang="ru-RU" dirty="0" smtClean="0"/>
              <a:t> умения</a:t>
            </a:r>
            <a:r>
              <a:rPr lang="en-US" dirty="0" smtClean="0"/>
              <a:t>,</a:t>
            </a:r>
            <a:r>
              <a:rPr lang="ru-RU" dirty="0" smtClean="0"/>
              <a:t> способы в действии при решении широкого круга задач,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u="sng" dirty="0" smtClean="0"/>
              <a:t>обнаруживает себя  за пределами учебных ситуаций</a:t>
            </a:r>
            <a:r>
              <a:rPr lang="ru-RU" dirty="0" smtClean="0"/>
              <a:t>,  в задачах, не похожих на те, где эти знания, умения, способы приобретались.</a:t>
            </a:r>
          </a:p>
          <a:p>
            <a:pPr algn="just"/>
            <a:r>
              <a:rPr lang="ru-RU" dirty="0" smtClean="0"/>
              <a:t>Чтобы оценить уровень функциональной грамотности учащихся, нужно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  <a:p>
            <a:pPr algn="just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00" y="144000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934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 flipH="1">
            <a:off x="2758276" y="5019375"/>
            <a:ext cx="569031" cy="458169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oecd.org/media/oecdorg/satellitesites/pisa/New%20web%20banner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7" t="20936" r="76223" b="14799"/>
          <a:stretch/>
        </p:blipFill>
        <p:spPr bwMode="auto">
          <a:xfrm>
            <a:off x="5277102" y="3537765"/>
            <a:ext cx="1535074" cy="9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2498566" y="2010157"/>
            <a:ext cx="6881841" cy="3692145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2106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9493" y="0"/>
            <a:ext cx="9433589" cy="1145272"/>
          </a:xfrm>
        </p:spPr>
        <p:txBody>
          <a:bodyPr/>
          <a:lstStyle/>
          <a:p>
            <a:r>
              <a:rPr lang="ru-RU" sz="3446" b="1" dirty="0">
                <a:latin typeface="Calibri" pitchFamily="34" charset="0"/>
                <a:cs typeface="Calibri" pitchFamily="34" charset="0"/>
              </a:rPr>
              <a:t>Составляющие функциональной грамотности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rot="16200000">
            <a:off x="9629921" y="4392085"/>
            <a:ext cx="3533802" cy="135174"/>
          </a:xfrm>
        </p:spPr>
        <p:txBody>
          <a:bodyPr/>
          <a:lstStyle/>
          <a:p>
            <a:r>
              <a:rPr lang="ru-RU" dirty="0" smtClean="0"/>
              <a:t>ЯНДЕКС.УЧЕБНИК ДЛЯ НАЧАЛЬНОЙ ШКОЛЫ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15335" y="6412310"/>
            <a:ext cx="199925" cy="365125"/>
          </a:xfrm>
        </p:spPr>
        <p:txBody>
          <a:bodyPr/>
          <a:lstStyle/>
          <a:p>
            <a:fld id="{922B6D4D-164A-9E43-B00A-6F12B8C4E2FE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8"/>
          </p:nvPr>
        </p:nvSpPr>
        <p:spPr>
          <a:xfrm>
            <a:off x="672653" y="1247985"/>
            <a:ext cx="10475317" cy="643732"/>
          </a:xfrm>
        </p:spPr>
        <p:txBody>
          <a:bodyPr/>
          <a:lstStyle/>
          <a:p>
            <a:pPr marL="0" indent="0">
              <a:buNone/>
            </a:pPr>
            <a:r>
              <a:rPr lang="ru-RU" sz="1532" dirty="0"/>
              <a:t>Функциональная грамотность – </a:t>
            </a:r>
            <a:r>
              <a:rPr lang="ru-RU" sz="1532" dirty="0">
                <a:solidFill>
                  <a:srgbClr val="FF0000"/>
                </a:solidFill>
              </a:rPr>
              <a:t>способность применять </a:t>
            </a:r>
            <a:r>
              <a:rPr lang="ru-RU" sz="1532" dirty="0">
                <a:solidFill>
                  <a:schemeClr val="tx1"/>
                </a:solidFill>
              </a:rPr>
              <a:t>приобретаемые в течение жизни </a:t>
            </a:r>
            <a:r>
              <a:rPr lang="ru-RU" sz="1532" dirty="0">
                <a:solidFill>
                  <a:srgbClr val="FF0000"/>
                </a:solidFill>
              </a:rPr>
              <a:t>знания, умения и навыки для решения </a:t>
            </a:r>
            <a:r>
              <a:rPr lang="ru-RU" sz="1532" dirty="0">
                <a:solidFill>
                  <a:schemeClr val="tx1"/>
                </a:solidFill>
              </a:rPr>
              <a:t>максимально широкого диапазона </a:t>
            </a:r>
            <a:r>
              <a:rPr lang="ru-RU" sz="1532" dirty="0">
                <a:solidFill>
                  <a:srgbClr val="FF0000"/>
                </a:solidFill>
              </a:rPr>
              <a:t>жизненных задач </a:t>
            </a:r>
            <a:r>
              <a:rPr lang="ru-RU" sz="1532" dirty="0">
                <a:solidFill>
                  <a:schemeClr val="tx1"/>
                </a:solidFill>
              </a:rPr>
              <a:t>в различных сферах человеческой деятельности</a:t>
            </a:r>
            <a:endParaRPr lang="ru-RU" sz="1532" dirty="0"/>
          </a:p>
        </p:txBody>
      </p:sp>
      <p:sp>
        <p:nvSpPr>
          <p:cNvPr id="9" name="Овал 8"/>
          <p:cNvSpPr/>
          <p:nvPr/>
        </p:nvSpPr>
        <p:spPr>
          <a:xfrm>
            <a:off x="4838787" y="2120109"/>
            <a:ext cx="2190878" cy="1016462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24" tIns="17224" rIns="17224" bIns="17224" rtlCol="0" anchor="ctr"/>
          <a:lstStyle/>
          <a:p>
            <a:pPr algn="ctr"/>
            <a:r>
              <a:rPr lang="ru-RU" sz="1914" dirty="0">
                <a:solidFill>
                  <a:schemeClr val="tx1"/>
                </a:solidFill>
              </a:rPr>
              <a:t>Читательская</a:t>
            </a:r>
            <a:br>
              <a:rPr lang="ru-RU" sz="1914" dirty="0">
                <a:solidFill>
                  <a:schemeClr val="tx1"/>
                </a:solidFill>
              </a:rPr>
            </a:br>
            <a:r>
              <a:rPr lang="ru-RU" sz="1914" dirty="0">
                <a:solidFill>
                  <a:schemeClr val="tx1"/>
                </a:solidFill>
              </a:rPr>
              <a:t>грамотность</a:t>
            </a:r>
          </a:p>
        </p:txBody>
      </p:sp>
      <p:sp>
        <p:nvSpPr>
          <p:cNvPr id="15" name="Овал 14"/>
          <p:cNvSpPr/>
          <p:nvPr/>
        </p:nvSpPr>
        <p:spPr>
          <a:xfrm>
            <a:off x="6904382" y="2647280"/>
            <a:ext cx="2233324" cy="1397185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24" tIns="17224" rIns="17224" bIns="17224" rtlCol="0" anchor="ctr"/>
          <a:lstStyle/>
          <a:p>
            <a:pPr algn="ctr"/>
            <a:r>
              <a:rPr lang="ru-RU" sz="1914" dirty="0">
                <a:solidFill>
                  <a:schemeClr val="tx1"/>
                </a:solidFill>
              </a:rPr>
              <a:t>Естественно-научная грамотность</a:t>
            </a:r>
          </a:p>
        </p:txBody>
      </p:sp>
      <p:sp>
        <p:nvSpPr>
          <p:cNvPr id="16" name="Овал 15"/>
          <p:cNvSpPr/>
          <p:nvPr/>
        </p:nvSpPr>
        <p:spPr>
          <a:xfrm>
            <a:off x="6867859" y="4108022"/>
            <a:ext cx="2075402" cy="1009168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914" dirty="0">
                <a:solidFill>
                  <a:schemeClr val="tx1"/>
                </a:solidFill>
              </a:rPr>
              <a:t>Глобальные компетенции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4947735" y="4672090"/>
            <a:ext cx="1961276" cy="917284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24" tIns="17224" rIns="17224" bIns="17224" rtlCol="0" anchor="ctr"/>
          <a:lstStyle/>
          <a:p>
            <a:pPr algn="ctr"/>
            <a:r>
              <a:rPr lang="ru-RU" sz="1914" dirty="0">
                <a:solidFill>
                  <a:schemeClr val="tx1"/>
                </a:solidFill>
              </a:rPr>
              <a:t>Креативное</a:t>
            </a:r>
            <a:br>
              <a:rPr lang="ru-RU" sz="1914" dirty="0">
                <a:solidFill>
                  <a:schemeClr val="tx1"/>
                </a:solidFill>
              </a:rPr>
            </a:br>
            <a:r>
              <a:rPr lang="ru-RU" sz="1914" dirty="0">
                <a:solidFill>
                  <a:schemeClr val="tx1"/>
                </a:solidFill>
              </a:rPr>
              <a:t>мышление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86874" y="2782659"/>
            <a:ext cx="2224154" cy="1177376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24" tIns="17224" rIns="17224" bIns="17224" rtlCol="0" anchor="ctr"/>
          <a:lstStyle/>
          <a:p>
            <a:pPr algn="ctr"/>
            <a:r>
              <a:rPr lang="ru-RU" sz="1914" dirty="0" err="1">
                <a:solidFill>
                  <a:schemeClr val="tx1"/>
                </a:solidFill>
              </a:rPr>
              <a:t>Математи-ческая</a:t>
            </a:r>
            <a:r>
              <a:rPr lang="ru-RU" sz="1914" dirty="0">
                <a:solidFill>
                  <a:schemeClr val="tx1"/>
                </a:solidFill>
              </a:rPr>
              <a:t> грамотность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3108401" y="4091772"/>
            <a:ext cx="2040103" cy="999104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224" tIns="17224" rIns="17224" bIns="17224" rtlCol="0" anchor="ctr"/>
          <a:lstStyle/>
          <a:p>
            <a:pPr algn="ctr"/>
            <a:r>
              <a:rPr lang="ru-RU" sz="1914" dirty="0">
                <a:solidFill>
                  <a:schemeClr val="tx1"/>
                </a:solidFill>
              </a:rPr>
              <a:t>Финансовая грамотность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9521" y="6132538"/>
            <a:ext cx="3042108" cy="309312"/>
          </a:xfrm>
          <a:prstGeom prst="rect">
            <a:avLst/>
          </a:prstGeom>
          <a:noFill/>
        </p:spPr>
        <p:txBody>
          <a:bodyPr wrap="none" lIns="43748" tIns="21874" rIns="43748" bIns="21874" rtlCol="0">
            <a:spAutoFit/>
          </a:bodyPr>
          <a:lstStyle/>
          <a:p>
            <a:r>
              <a:rPr lang="ru-RU" sz="1723" b="1" dirty="0"/>
              <a:t>Совместное решение проблем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746025" y="5646695"/>
            <a:ext cx="346002" cy="522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748" tIns="21874" rIns="43748" bIns="21874" rtlCol="0" anchor="ctr"/>
          <a:lstStyle/>
          <a:p>
            <a:pPr algn="ctr"/>
            <a:endParaRPr lang="ru-RU" sz="1723"/>
          </a:p>
        </p:txBody>
      </p:sp>
      <p:sp>
        <p:nvSpPr>
          <p:cNvPr id="22" name="32-конечная звезда 21"/>
          <p:cNvSpPr/>
          <p:nvPr/>
        </p:nvSpPr>
        <p:spPr>
          <a:xfrm>
            <a:off x="409620" y="3635633"/>
            <a:ext cx="2183726" cy="1383742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627" dirty="0"/>
          </a:p>
          <a:p>
            <a:pPr algn="ctr"/>
            <a:r>
              <a:rPr lang="ru-RU" sz="1627" dirty="0"/>
              <a:t>Налоговая грамотность</a:t>
            </a:r>
            <a:endParaRPr lang="ru-RU" sz="1627" b="1" dirty="0"/>
          </a:p>
          <a:p>
            <a:pPr algn="ctr"/>
            <a:r>
              <a:rPr lang="ru-RU" sz="2106" b="1" dirty="0"/>
              <a:t>?</a:t>
            </a:r>
          </a:p>
        </p:txBody>
      </p:sp>
      <p:sp>
        <p:nvSpPr>
          <p:cNvPr id="29" name="32-конечная звезда 28"/>
          <p:cNvSpPr/>
          <p:nvPr/>
        </p:nvSpPr>
        <p:spPr>
          <a:xfrm>
            <a:off x="954605" y="5129107"/>
            <a:ext cx="2317018" cy="1576624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106" b="1" dirty="0"/>
              <a:t>?</a:t>
            </a:r>
          </a:p>
        </p:txBody>
      </p:sp>
      <p:sp>
        <p:nvSpPr>
          <p:cNvPr id="30" name="32-конечная звезда 29"/>
          <p:cNvSpPr/>
          <p:nvPr/>
        </p:nvSpPr>
        <p:spPr>
          <a:xfrm>
            <a:off x="477649" y="1844838"/>
            <a:ext cx="2317018" cy="1634963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27" dirty="0"/>
              <a:t>Гражданская грамотность</a:t>
            </a:r>
            <a:endParaRPr lang="en-US" sz="1627" dirty="0"/>
          </a:p>
        </p:txBody>
      </p:sp>
      <p:sp>
        <p:nvSpPr>
          <p:cNvPr id="31" name="32-конечная звезда 30"/>
          <p:cNvSpPr/>
          <p:nvPr/>
        </p:nvSpPr>
        <p:spPr>
          <a:xfrm>
            <a:off x="9179767" y="1757098"/>
            <a:ext cx="2317018" cy="1634963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27" dirty="0" err="1"/>
              <a:t>Информа-ционная</a:t>
            </a:r>
            <a:r>
              <a:rPr lang="ru-RU" sz="1627" dirty="0"/>
              <a:t> грамотность</a:t>
            </a:r>
            <a:endParaRPr lang="en-US" sz="1627" dirty="0"/>
          </a:p>
        </p:txBody>
      </p:sp>
      <p:sp>
        <p:nvSpPr>
          <p:cNvPr id="32" name="32-конечная звезда 31"/>
          <p:cNvSpPr/>
          <p:nvPr/>
        </p:nvSpPr>
        <p:spPr>
          <a:xfrm>
            <a:off x="8602458" y="5110515"/>
            <a:ext cx="2267504" cy="1485942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106" b="1" dirty="0"/>
              <a:t>?</a:t>
            </a:r>
          </a:p>
        </p:txBody>
      </p:sp>
      <p:sp>
        <p:nvSpPr>
          <p:cNvPr id="33" name="32-конечная звезда 32"/>
          <p:cNvSpPr/>
          <p:nvPr/>
        </p:nvSpPr>
        <p:spPr>
          <a:xfrm>
            <a:off x="9484803" y="3412254"/>
            <a:ext cx="2261439" cy="1411216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27" dirty="0" err="1"/>
              <a:t>Компьютер-ная</a:t>
            </a:r>
            <a:endParaRPr lang="ru-RU" sz="1627" dirty="0"/>
          </a:p>
          <a:p>
            <a:pPr algn="ctr"/>
            <a:r>
              <a:rPr lang="ru-RU" sz="1627" dirty="0"/>
              <a:t>грамотность</a:t>
            </a:r>
          </a:p>
          <a:p>
            <a:pPr algn="ctr"/>
            <a:r>
              <a:rPr lang="ru-RU" sz="1723" b="1" dirty="0"/>
              <a:t>?</a:t>
            </a:r>
            <a:r>
              <a:rPr lang="ru-RU" sz="1627" dirty="0"/>
              <a:t> </a:t>
            </a:r>
            <a:endParaRPr lang="ru-RU" sz="2106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2175320" y="4091774"/>
            <a:ext cx="418027" cy="75630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538745" y="2606634"/>
            <a:ext cx="864023" cy="69029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8744688" y="2628339"/>
            <a:ext cx="623872" cy="156820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8629873" y="4951829"/>
            <a:ext cx="497295" cy="484278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9349596" y="4062040"/>
            <a:ext cx="434473" cy="0"/>
          </a:xfrm>
          <a:prstGeom prst="line">
            <a:avLst/>
          </a:prstGeom>
          <a:ln w="920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8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663" y="188640"/>
            <a:ext cx="10325822" cy="510638"/>
          </a:xfrm>
          <a:prstGeom prst="rect">
            <a:avLst/>
          </a:prstGeom>
        </p:spPr>
        <p:txBody>
          <a:bodyPr wrap="square" lIns="97228" tIns="48614" rIns="97228" bIns="48614">
            <a:spAutoFit/>
          </a:bodyPr>
          <a:lstStyle/>
          <a:p>
            <a:pPr algn="ctr"/>
            <a:r>
              <a:rPr lang="ru-RU" sz="2680" b="1" dirty="0">
                <a:solidFill>
                  <a:schemeClr val="tx2"/>
                </a:solidFill>
              </a:rPr>
              <a:t>Структура измерительных материалов в исследовании </a:t>
            </a:r>
            <a:r>
              <a:rPr lang="en-US" sz="2680" b="1" dirty="0">
                <a:solidFill>
                  <a:schemeClr val="tx2"/>
                </a:solidFill>
              </a:rPr>
              <a:t> PISA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810" y="2397949"/>
            <a:ext cx="5686381" cy="392792"/>
          </a:xfrm>
          <a:prstGeom prst="rect">
            <a:avLst/>
          </a:prstGeom>
        </p:spPr>
        <p:txBody>
          <a:bodyPr lIns="97228" tIns="48614" rIns="97228" bIns="48614">
            <a:spAutoFit/>
          </a:bodyPr>
          <a:lstStyle/>
          <a:p>
            <a:pPr defTabSz="972243">
              <a:defRPr/>
            </a:pPr>
            <a:endParaRPr lang="ru-RU" sz="1914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762250" y="1621632"/>
          <a:ext cx="8240760" cy="439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74694" y="1745340"/>
            <a:ext cx="2389838" cy="452832"/>
            <a:chOff x="1466849" y="2613603"/>
            <a:chExt cx="1296989" cy="13202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58959" tIns="29479" rIns="58959" bIns="29479" anchor="ctr"/>
            <a:lstStyle/>
            <a:p>
              <a:pPr algn="ctr" defTabSz="649429">
                <a:lnSpc>
                  <a:spcPct val="90000"/>
                </a:lnSpc>
                <a:defRPr/>
              </a:pPr>
              <a:endParaRPr lang="en-US" sz="1149" dirty="0">
                <a:latin typeface="Arial" charset="0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1466849" y="2613603"/>
              <a:ext cx="1296988" cy="1293814"/>
            </a:xfrm>
            <a:prstGeom prst="round2Diag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532" b="1" dirty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Разделы математики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151153" y="917053"/>
            <a:ext cx="1857069" cy="683377"/>
            <a:chOff x="1264485" y="1191598"/>
            <a:chExt cx="1531503" cy="2078130"/>
          </a:xfrm>
          <a:solidFill>
            <a:srgbClr val="FFC000"/>
          </a:solidFill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264485" y="1191598"/>
              <a:ext cx="1531503" cy="2078130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58959" tIns="29479" rIns="58959" bIns="29479" anchor="ctr"/>
            <a:lstStyle/>
            <a:p>
              <a:pPr algn="ctr" defTabSz="649429">
                <a:lnSpc>
                  <a:spcPct val="90000"/>
                </a:lnSpc>
                <a:defRPr/>
              </a:pPr>
              <a:endParaRPr lang="en-US" sz="1149" dirty="0">
                <a:latin typeface="Arial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381742" y="1426005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532" b="1" dirty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Типы и форматы текста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023353" y="2535257"/>
            <a:ext cx="2389835" cy="626693"/>
            <a:chOff x="1466850" y="2637632"/>
            <a:chExt cx="1296988" cy="1296193"/>
          </a:xfrm>
          <a:solidFill>
            <a:srgbClr val="A7FFC4"/>
          </a:solidFill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58959" tIns="29479" rIns="58959" bIns="29479" anchor="ctr"/>
            <a:lstStyle/>
            <a:p>
              <a:pPr algn="ctr" defTabSz="649429">
                <a:lnSpc>
                  <a:spcPct val="90000"/>
                </a:lnSpc>
                <a:defRPr/>
              </a:pPr>
              <a:endParaRPr lang="en-US" sz="1149" dirty="0">
                <a:latin typeface="Arial" charset="0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532" b="1" dirty="0">
                  <a:latin typeface="Arial" panose="020B0604020202020204" pitchFamily="34" charset="0"/>
                  <a:cs typeface="Arial" panose="020B0604020202020204" pitchFamily="34" charset="0"/>
                </a:rPr>
                <a:t>ЕНГ:</a:t>
              </a:r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 Естественнонаучные предметы</a:t>
              </a:r>
            </a:p>
            <a:p>
              <a:pPr algn="ctr"/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Методология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8840485" y="3391530"/>
            <a:ext cx="1952399" cy="545148"/>
            <a:chOff x="1466850" y="2637632"/>
            <a:chExt cx="1296988" cy="1296193"/>
          </a:xfrm>
          <a:solidFill>
            <a:srgbClr val="FFC000"/>
          </a:solidFill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58959" tIns="29479" rIns="58959" bIns="29479" anchor="ctr"/>
            <a:lstStyle/>
            <a:p>
              <a:pPr algn="ctr" defTabSz="649429">
                <a:lnSpc>
                  <a:spcPct val="90000"/>
                </a:lnSpc>
                <a:defRPr/>
              </a:pPr>
              <a:endParaRPr lang="en-US" sz="1149" dirty="0"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532" b="1" dirty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Ситуации функционирования текста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8193886" y="4103883"/>
            <a:ext cx="2838208" cy="552869"/>
            <a:chOff x="1466850" y="2637632"/>
            <a:chExt cx="1296988" cy="1296193"/>
          </a:xfrm>
          <a:solidFill>
            <a:srgbClr val="CCECFF"/>
          </a:solidFill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58959" tIns="29479" rIns="58959" bIns="29479" anchor="ctr"/>
            <a:lstStyle/>
            <a:p>
              <a:pPr algn="ctr" defTabSz="649429">
                <a:lnSpc>
                  <a:spcPct val="90000"/>
                </a:lnSpc>
                <a:defRPr/>
              </a:pPr>
              <a:endParaRPr lang="en-US" sz="1149" dirty="0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532" b="1" dirty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Мир</a:t>
              </a:r>
            </a:p>
            <a:p>
              <a:pPr algn="ctr"/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индивидуума, социума,</a:t>
              </a:r>
            </a:p>
            <a:p>
              <a:pPr algn="ctr"/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образования и науки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719715" y="4903985"/>
            <a:ext cx="2806926" cy="722915"/>
            <a:chOff x="1466850" y="2637632"/>
            <a:chExt cx="1296988" cy="1296193"/>
          </a:xfrm>
          <a:solidFill>
            <a:srgbClr val="66FF33"/>
          </a:solidFill>
        </p:grpSpPr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58959" tIns="29479" rIns="58959" bIns="29479" anchor="ctr"/>
            <a:lstStyle/>
            <a:p>
              <a:pPr algn="ctr" defTabSz="649429">
                <a:lnSpc>
                  <a:spcPct val="90000"/>
                </a:lnSpc>
                <a:defRPr/>
              </a:pPr>
              <a:endParaRPr lang="en-US" sz="1149" dirty="0">
                <a:latin typeface="Arial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532" b="1" dirty="0">
                  <a:latin typeface="Arial" panose="020B0604020202020204" pitchFamily="34" charset="0"/>
                  <a:cs typeface="Arial" panose="020B0604020202020204" pitchFamily="34" charset="0"/>
                </a:rPr>
                <a:t>ЕНГ: </a:t>
              </a:r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Здоровье, ресурсы</a:t>
              </a:r>
            </a:p>
            <a:p>
              <a:pPr algn="ctr"/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окружающая среда,</a:t>
              </a:r>
            </a:p>
            <a:p>
              <a:pPr algn="ctr"/>
              <a:r>
                <a:rPr lang="ru-RU" sz="1149" b="1" dirty="0">
                  <a:latin typeface="Arial" panose="020B0604020202020204" pitchFamily="34" charset="0"/>
                  <a:cs typeface="Arial" panose="020B0604020202020204" pitchFamily="34" charset="0"/>
                </a:rPr>
                <a:t>связь науки и технологии</a:t>
              </a: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1055862" y="1134587"/>
            <a:ext cx="2831006" cy="1095333"/>
          </a:xfrm>
          <a:prstGeom prst="round2Diag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7228" tIns="48614" rIns="97228" bIns="48614" anchor="ctr" anchorCtr="0"/>
          <a:lstStyle/>
          <a:p>
            <a:pPr algn="ctr"/>
            <a:r>
              <a:rPr lang="ru-RU" sz="1532" b="1" dirty="0">
                <a:latin typeface="Arial" panose="020B0604020202020204" pitchFamily="34" charset="0"/>
                <a:cs typeface="Arial" panose="020B0604020202020204" pitchFamily="34" charset="0"/>
              </a:rPr>
              <a:t>ЧГ:</a:t>
            </a:r>
            <a:r>
              <a:rPr lang="ru-RU" sz="124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49" b="1" dirty="0">
                <a:latin typeface="Arial" panose="020B0604020202020204" pitchFamily="34" charset="0"/>
                <a:cs typeface="Arial" panose="020B0604020202020204" pitchFamily="34" charset="0"/>
              </a:rPr>
              <a:t>Работать с информацией:</a:t>
            </a:r>
          </a:p>
          <a:p>
            <a:pPr marL="144317" indent="45574">
              <a:buFont typeface="Arial" pitchFamily="34" charset="0"/>
              <a:buChar char="•"/>
            </a:pPr>
            <a:r>
              <a:rPr lang="ru-RU" sz="1149" b="1" dirty="0">
                <a:latin typeface="Arial" panose="020B0604020202020204" pitchFamily="34" charset="0"/>
                <a:cs typeface="Arial" panose="020B0604020202020204" pitchFamily="34" charset="0"/>
              </a:rPr>
              <a:t>находить и извлекать</a:t>
            </a:r>
          </a:p>
          <a:p>
            <a:pPr marL="144317" indent="45574">
              <a:buFont typeface="Arial" pitchFamily="34" charset="0"/>
              <a:buChar char="•"/>
            </a:pPr>
            <a:r>
              <a:rPr lang="ru-RU" sz="1149" b="1" dirty="0">
                <a:latin typeface="Arial" panose="020B0604020202020204" pitchFamily="34" charset="0"/>
                <a:cs typeface="Arial" panose="020B0604020202020204" pitchFamily="34" charset="0"/>
              </a:rPr>
              <a:t>осмысливать и оценивать</a:t>
            </a:r>
          </a:p>
          <a:p>
            <a:pPr marL="144317" indent="45574">
              <a:buFont typeface="Arial" pitchFamily="34" charset="0"/>
              <a:buChar char="•"/>
            </a:pPr>
            <a:r>
              <a:rPr lang="ru-RU" sz="1149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</a:t>
            </a: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811176" y="2570658"/>
            <a:ext cx="2846650" cy="119470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lIns="97228" tIns="48614" rIns="97228" bIns="48614" anchor="ctr" anchorCtr="0"/>
          <a:lstStyle/>
          <a:p>
            <a:pPr algn="ctr"/>
            <a:r>
              <a:rPr lang="ru-RU" sz="1532" b="1" dirty="0">
                <a:latin typeface="Arial" panose="020B0604020202020204" pitchFamily="34" charset="0"/>
                <a:cs typeface="Arial" panose="020B0604020202020204" pitchFamily="34" charset="0"/>
              </a:rPr>
              <a:t>МГ:</a:t>
            </a:r>
            <a:r>
              <a:rPr lang="ru-RU" sz="1149" b="1" dirty="0">
                <a:latin typeface="Arial" panose="020B0604020202020204" pitchFamily="34" charset="0"/>
                <a:cs typeface="Arial" panose="020B0604020202020204" pitchFamily="34" charset="0"/>
              </a:rPr>
              <a:t> 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741512" y="4980957"/>
            <a:ext cx="2930068" cy="1191338"/>
          </a:xfrm>
          <a:prstGeom prst="round2DiagRect">
            <a:avLst/>
          </a:prstGeom>
          <a:solidFill>
            <a:srgbClr val="66FF33"/>
          </a:solidFill>
          <a:ln>
            <a:noFill/>
          </a:ln>
          <a:extLst/>
        </p:spPr>
        <p:txBody>
          <a:bodyPr lIns="97228" tIns="48614" rIns="97228" bIns="48614" anchor="ctr" anchorCtr="0"/>
          <a:lstStyle/>
          <a:p>
            <a:r>
              <a:rPr lang="ru-RU" sz="1532" b="1" dirty="0">
                <a:latin typeface="Arial" panose="020B0604020202020204" pitchFamily="34" charset="0"/>
                <a:cs typeface="Arial" panose="020B0604020202020204" pitchFamily="34" charset="0"/>
              </a:rPr>
              <a:t>ЕНГ:</a:t>
            </a:r>
          </a:p>
          <a:p>
            <a:pPr marL="144317" indent="-144317">
              <a:buFont typeface="Arial" pitchFamily="34" charset="0"/>
              <a:buChar char="•"/>
            </a:pPr>
            <a:r>
              <a:rPr lang="ru-RU" sz="1149" b="1" dirty="0">
                <a:latin typeface="Arial" panose="020B0604020202020204" pitchFamily="34" charset="0"/>
                <a:cs typeface="Arial" panose="020B0604020202020204" pitchFamily="34" charset="0"/>
              </a:rPr>
              <a:t>давать научные объяснения,</a:t>
            </a:r>
          </a:p>
          <a:p>
            <a:pPr marL="144317" indent="-144317">
              <a:buFont typeface="Arial" pitchFamily="34" charset="0"/>
              <a:buChar char="•"/>
            </a:pPr>
            <a:r>
              <a:rPr lang="ru-RU" sz="1149" b="1" dirty="0">
                <a:latin typeface="Arial" panose="020B0604020202020204" pitchFamily="34" charset="0"/>
                <a:cs typeface="Arial" panose="020B0604020202020204" pitchFamily="34" charset="0"/>
              </a:rPr>
              <a:t>применять е/н методы исследования, </a:t>
            </a:r>
          </a:p>
          <a:p>
            <a:pPr marL="144317" indent="-144317">
              <a:buFont typeface="Arial" pitchFamily="34" charset="0"/>
              <a:buChar char="•"/>
            </a:pPr>
            <a:r>
              <a:rPr lang="ru-RU" sz="1149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данные,  делать выводы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653255" y="1354008"/>
            <a:ext cx="1575953" cy="102588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653258" y="2082016"/>
            <a:ext cx="1965775" cy="2762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4" idx="2"/>
          </p:cNvCxnSpPr>
          <p:nvPr/>
        </p:nvCxnSpPr>
        <p:spPr>
          <a:xfrm>
            <a:off x="6679172" y="2358256"/>
            <a:ext cx="1344180" cy="48977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2"/>
          </p:cNvCxnSpPr>
          <p:nvPr/>
        </p:nvCxnSpPr>
        <p:spPr>
          <a:xfrm flipV="1">
            <a:off x="7338045" y="3664437"/>
            <a:ext cx="1502440" cy="5116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329104" y="4183189"/>
            <a:ext cx="1212353" cy="3021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329104" y="4193766"/>
            <a:ext cx="694248" cy="8813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317463" y="1882174"/>
            <a:ext cx="239619" cy="1968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824674" y="3448049"/>
            <a:ext cx="532556" cy="48573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055862" y="3873601"/>
            <a:ext cx="2301369" cy="110735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08747" y="3676497"/>
            <a:ext cx="1829984" cy="598956"/>
          </a:xfrm>
          <a:prstGeom prst="rect">
            <a:avLst/>
          </a:prstGeom>
          <a:noFill/>
        </p:spPr>
        <p:txBody>
          <a:bodyPr wrap="square" lIns="97228" tIns="48614" rIns="97228" bIns="48614" rtlCol="0">
            <a:spAutoFit/>
          </a:bodyPr>
          <a:lstStyle/>
          <a:p>
            <a:pPr algn="ctr"/>
            <a:r>
              <a:rPr lang="ru-RU" sz="162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ЗАДАНИЙ</a:t>
            </a:r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6916595" y="5822402"/>
            <a:ext cx="3555912" cy="103559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marL="0" lvl="1"/>
            <a:r>
              <a:rPr lang="ru-RU" sz="1532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грамотность:</a:t>
            </a:r>
            <a:endParaRPr lang="en-US" sz="153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Font typeface="Wingdings" pitchFamily="2" charset="2"/>
              <a:buChar char="§"/>
            </a:pPr>
            <a:r>
              <a:rPr lang="en-US" sz="1149" dirty="0">
                <a:latin typeface="Calibri" pitchFamily="34" charset="0"/>
              </a:rPr>
              <a:t>   </a:t>
            </a:r>
            <a:r>
              <a:rPr lang="ru-RU" sz="1149" dirty="0">
                <a:latin typeface="Calibri" pitchFamily="34" charset="0"/>
              </a:rPr>
              <a:t>Образование и работа</a:t>
            </a:r>
            <a:endParaRPr lang="en-GB" sz="1149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Дом и семья</a:t>
            </a:r>
            <a:endParaRPr lang="en-GB" sz="1149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Личные траты, досуг и отдых</a:t>
            </a:r>
            <a:endParaRPr lang="en-GB" sz="1149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Общество и гражданин</a:t>
            </a:r>
            <a:r>
              <a:rPr lang="en-GB" sz="1149" dirty="0">
                <a:latin typeface="Calibri" pitchFamily="34" charset="0"/>
              </a:rPr>
              <a:t>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rot="16200000" flipH="1">
            <a:off x="6686294" y="4821811"/>
            <a:ext cx="1701913" cy="4207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20"/>
          <p:cNvSpPr>
            <a:spLocks/>
          </p:cNvSpPr>
          <p:nvPr/>
        </p:nvSpPr>
        <p:spPr bwMode="auto">
          <a:xfrm>
            <a:off x="4181278" y="625300"/>
            <a:ext cx="3761061" cy="103559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marL="0" lvl="1"/>
            <a:r>
              <a:rPr lang="ru-RU" sz="1532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грамотность: </a:t>
            </a:r>
          </a:p>
          <a:p>
            <a:pPr marL="0" lvl="1">
              <a:buFont typeface="Arial" charset="0"/>
              <a:buChar char="•"/>
            </a:pPr>
            <a:r>
              <a:rPr lang="ru-RU" sz="1149" dirty="0">
                <a:latin typeface="Calibri" pitchFamily="34" charset="0"/>
              </a:rPr>
              <a:t>Деньги и операции с ними, </a:t>
            </a: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Планирование и управление финансами, </a:t>
            </a: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Риски и выгоды (вознаграждения), </a:t>
            </a: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Финансовая среда (отдельные вопросы из области финансов</a:t>
            </a:r>
            <a:r>
              <a:rPr lang="en-GB" sz="1149" dirty="0">
                <a:latin typeface="Calibri" pitchFamily="34" charset="0"/>
              </a:rPr>
              <a:t> </a:t>
            </a:r>
          </a:p>
        </p:txBody>
      </p:sp>
      <p:sp>
        <p:nvSpPr>
          <p:cNvPr id="41" name="Freeform 20"/>
          <p:cNvSpPr>
            <a:spLocks/>
          </p:cNvSpPr>
          <p:nvPr/>
        </p:nvSpPr>
        <p:spPr bwMode="auto">
          <a:xfrm>
            <a:off x="3155534" y="5685636"/>
            <a:ext cx="3555912" cy="117236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lnSpc>
                <a:spcPct val="80000"/>
              </a:lnSpc>
            </a:pPr>
            <a:r>
              <a:rPr lang="ru-RU" sz="1532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грамотность:</a:t>
            </a:r>
            <a:endParaRPr lang="ru-RU" sz="1914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914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Выявление финансовой информации</a:t>
            </a:r>
            <a:endParaRPr lang="en-GB" sz="1149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Анализ информации в финансовом контексте</a:t>
            </a:r>
            <a:endParaRPr lang="en-GB" sz="1149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Оценка финансовых проблем</a:t>
            </a:r>
            <a:endParaRPr lang="en-GB" sz="1149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149" dirty="0">
                <a:latin typeface="Calibri" pitchFamily="34" charset="0"/>
              </a:rPr>
              <a:t> </a:t>
            </a:r>
            <a:r>
              <a:rPr lang="ru-RU" sz="1149" dirty="0">
                <a:latin typeface="Calibri" pitchFamily="34" charset="0"/>
              </a:rPr>
              <a:t>Применение финансовых знаний и понимание</a:t>
            </a:r>
            <a:endParaRPr lang="ru-RU" sz="1149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GB" sz="1149" dirty="0">
              <a:latin typeface="Calibri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6643063" y="1377512"/>
            <a:ext cx="1575953" cy="102588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6472106" y="1685235"/>
            <a:ext cx="957361" cy="4786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1035664" y="3907680"/>
            <a:ext cx="2301369" cy="110735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2745236" y="4386361"/>
            <a:ext cx="1914724" cy="82059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815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001" y="0"/>
            <a:ext cx="8684999" cy="1223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Основные характеристики заданий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для формирования и оценки функциональной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грамотности  (на платформе РЭШ)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4871262"/>
              </p:ext>
            </p:extLst>
          </p:nvPr>
        </p:nvGraphicFramePr>
        <p:xfrm>
          <a:off x="291000" y="1394983"/>
          <a:ext cx="11275636" cy="551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626"/>
                <a:gridCol w="3762465"/>
                <a:gridCol w="3758545"/>
              </a:tblGrid>
              <a:tr h="37622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Читательская грамотность</a:t>
                      </a:r>
                      <a:endParaRPr lang="ru-RU" sz="1700" dirty="0"/>
                    </a:p>
                  </a:txBody>
                  <a:tcPr marL="87530" marR="87530" marT="43765" marB="43765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Математическая грамотность</a:t>
                      </a:r>
                      <a:endParaRPr lang="ru-RU" sz="1700" dirty="0"/>
                    </a:p>
                  </a:txBody>
                  <a:tcPr marL="87530" marR="87530" marT="43765" marB="43765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Естественнонаучная грамотность</a:t>
                      </a:r>
                      <a:endParaRPr lang="ru-RU" sz="1700" dirty="0"/>
                    </a:p>
                  </a:txBody>
                  <a:tcPr marL="87530" marR="87530" marT="43765" marB="43765"/>
                </a:tc>
              </a:tr>
              <a:tr h="3417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FF0000"/>
                          </a:solidFill>
                        </a:rPr>
                        <a:t>Содержательная область оценки</a:t>
                      </a:r>
                      <a:endParaRPr lang="ru-RU" sz="1700" dirty="0">
                        <a:solidFill>
                          <a:srgbClr val="FF0000"/>
                        </a:solidFill>
                      </a:endParaRPr>
                    </a:p>
                  </a:txBody>
                  <a:tcPr marL="87530" marR="87530" marT="43765" marB="43765"/>
                </a:tc>
                <a:tc hMerge="1">
                  <a:txBody>
                    <a:bodyPr/>
                    <a:lstStyle/>
                    <a:p>
                      <a:pPr indent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47701">
                <a:tc>
                  <a:txBody>
                    <a:bodyPr/>
                    <a:lstStyle/>
                    <a:p>
                      <a:pPr indent="1568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Человек и природа</a:t>
                      </a:r>
                    </a:p>
                    <a:p>
                      <a:pPr indent="1568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Научные знания и открытия</a:t>
                      </a:r>
                    </a:p>
                    <a:p>
                      <a:pPr indent="1568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Внутренний мир человека</a:t>
                      </a:r>
                    </a:p>
                    <a:p>
                      <a:pPr indent="1568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Взаимодействие людей</a:t>
                      </a:r>
                    </a:p>
                    <a:p>
                      <a:pPr indent="1568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Путешествия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7" marR="65647" marT="0" marB="0" anchor="ctr"/>
                </a:tc>
                <a:tc>
                  <a:txBody>
                    <a:bodyPr/>
                    <a:lstStyle/>
                    <a:p>
                      <a:pPr indent="2019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  <a:p>
                      <a:pPr marL="0" marR="0" indent="201930" algn="l" defTabSz="104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Пространство и форма</a:t>
                      </a:r>
                    </a:p>
                    <a:p>
                      <a:pPr marL="273050" indent="-2730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Изменение и зависимости</a:t>
                      </a:r>
                    </a:p>
                    <a:p>
                      <a:pPr marL="0" indent="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+mn-lt"/>
                          <a:ea typeface="Calibri"/>
                          <a:cs typeface="Times New Roman"/>
                        </a:rPr>
                        <a:t>Неопределенность и данные</a:t>
                      </a:r>
                    </a:p>
                  </a:txBody>
                  <a:tcPr marL="65647" marR="65647" marT="0" marB="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Живые системы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Физические системы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700" dirty="0" smtClean="0"/>
                        <a:t>Науки о Земле и Вселенной</a:t>
                      </a:r>
                      <a:endParaRPr lang="ru-RU" sz="1700" dirty="0"/>
                    </a:p>
                  </a:txBody>
                  <a:tcPr marL="87530" marR="87530" marT="43765" marB="43765"/>
                </a:tc>
              </a:tr>
              <a:tr h="293756">
                <a:tc gridSpan="3">
                  <a:txBody>
                    <a:bodyPr/>
                    <a:lstStyle/>
                    <a:p>
                      <a:pPr indent="15684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70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Компетентностная</a:t>
                      </a: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область оценки</a:t>
                      </a:r>
                      <a:endParaRPr lang="ru-RU" sz="1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7" marR="65647" marT="0" marB="0" anchor="ctr"/>
                </a:tc>
                <a:tc hMerge="1">
                  <a:txBody>
                    <a:bodyPr/>
                    <a:lstStyle/>
                    <a:p>
                      <a:pPr indent="20193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3264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Находить и извлекать информацию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Интегрировать и интерпретировать информацию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Оценивать содержание и форму текста, а также использовать информацию из текста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7" marR="65647" marT="0" marB="0" anchor="ctr"/>
                </a:tc>
                <a:tc>
                  <a:txBody>
                    <a:bodyPr/>
                    <a:lstStyle/>
                    <a:p>
                      <a:pPr marL="0" indent="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/>
                          <a:ea typeface="Calibri"/>
                          <a:cs typeface="Times New Roman"/>
                        </a:rPr>
                        <a:t>Формулировать</a:t>
                      </a:r>
                    </a:p>
                    <a:p>
                      <a:pPr marL="0" indent="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/>
                          <a:ea typeface="Calibri"/>
                          <a:cs typeface="Times New Roman"/>
                        </a:rPr>
                        <a:t>Применять</a:t>
                      </a:r>
                    </a:p>
                    <a:p>
                      <a:pPr marL="1778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/>
                          <a:ea typeface="Calibri"/>
                          <a:cs typeface="Times New Roman"/>
                        </a:rPr>
                        <a:t>Интерпретировать и оценивать</a:t>
                      </a:r>
                    </a:p>
                    <a:p>
                      <a:pPr marL="0" indent="177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/>
                          <a:ea typeface="Calibri"/>
                          <a:cs typeface="Times New Roman"/>
                        </a:rPr>
                        <a:t>Рассуждать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7" marR="656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Научное объяснение явлений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Применение естественнонаучных методов</a:t>
                      </a:r>
                    </a:p>
                    <a:p>
                      <a:pPr marL="0" marR="0" indent="0" algn="l" defTabSz="1042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latin typeface="Times New Roman"/>
                          <a:ea typeface="Times New Roman"/>
                          <a:cs typeface="Times New Roman"/>
                        </a:rPr>
                        <a:t> Интерпретация данных и использование научных доказательств для получения выводов</a:t>
                      </a:r>
                      <a:endParaRPr lang="ru-RU" sz="17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5647" marR="65647" marT="0" marB="0" anchor="ctr"/>
                </a:tc>
              </a:tr>
              <a:tr h="293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5647" marR="656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Контексты</a:t>
                      </a:r>
                      <a:r>
                        <a:rPr lang="en-US" sz="17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</a:t>
                      </a: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ситуации</a:t>
                      </a:r>
                      <a:endParaRPr lang="ru-RU" sz="1700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5647" marR="656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7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5647" marR="65647" marT="0" marB="0" anchor="ctr"/>
                </a:tc>
              </a:tr>
              <a:tr h="1277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Личная жизнь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Образование</a:t>
                      </a:r>
                      <a:r>
                        <a:rPr lang="en-US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</a:t>
                      </a: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профессиональная деятельность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Общественная деятельность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Множественный</a:t>
                      </a:r>
                      <a:endParaRPr lang="ru-RU" sz="17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5647" marR="656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Личная жизнь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Образование</a:t>
                      </a:r>
                      <a:r>
                        <a:rPr lang="en-US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</a:t>
                      </a: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профессиональная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Общественная деятельность</a:t>
                      </a:r>
                      <a:endParaRPr lang="ru-RU" sz="17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5647" marR="656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Личный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Местный</a:t>
                      </a:r>
                      <a:r>
                        <a:rPr lang="en-US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</a:t>
                      </a: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национальный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7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Глобальный</a:t>
                      </a:r>
                      <a:endParaRPr lang="ru-RU" sz="17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5647" marR="65647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15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000" y="63255"/>
            <a:ext cx="96228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Оформление заданий в Электронном банке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0354" name="Picture 2" descr="C:\GALINA\ФУНКЦИОНАЛЬНАЯ ГРАМОТНОСТЬ\ФИЦТО\2021 Общероссийская ПИЗА\image0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046" y="1172363"/>
            <a:ext cx="10120673" cy="5685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372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000" y="63255"/>
            <a:ext cx="9082800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Подготовка к проведению компьютерного тестирования в образовательной организации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0" y="1539000"/>
            <a:ext cx="11505600" cy="5040000"/>
          </a:xfrm>
        </p:spPr>
        <p:txBody>
          <a:bodyPr>
            <a:normAutofit fontScale="92500"/>
          </a:bodyPr>
          <a:lstStyle/>
          <a:p>
            <a:pPr algn="just"/>
            <a:endParaRPr lang="ru-RU" dirty="0" smtClean="0">
              <a:latin typeface="Times New Roman"/>
              <a:ea typeface="Times New Roman"/>
            </a:endParaRPr>
          </a:p>
          <a:p>
            <a:pPr algn="just"/>
            <a:r>
              <a:rPr lang="ru-RU" sz="3000" dirty="0" smtClean="0">
                <a:ea typeface="Times New Roman"/>
                <a:cs typeface="Times New Roman" pitchFamily="18" charset="0"/>
              </a:rPr>
              <a:t>Для проведения диагностической работы каждому </a:t>
            </a:r>
            <a:r>
              <a:rPr lang="ru-RU" sz="3000" dirty="0">
                <a:ea typeface="Times New Roman"/>
                <a:cs typeface="Times New Roman" pitchFamily="18" charset="0"/>
              </a:rPr>
              <a:t>учителю школы, принимающему участие в этой работе, необходимо зарегистрироваться на электронной платформе РЭШ </a:t>
            </a:r>
            <a:r>
              <a:rPr lang="ru-RU" sz="3000" dirty="0">
                <a:solidFill>
                  <a:srgbClr val="333333"/>
                </a:solidFill>
                <a:ea typeface="Times New Roman"/>
                <a:cs typeface="Times New Roman" pitchFamily="18" charset="0"/>
              </a:rPr>
              <a:t>на </a:t>
            </a:r>
            <a:r>
              <a:rPr lang="ru-RU" sz="3000" u="sng" dirty="0">
                <a:solidFill>
                  <a:srgbClr val="005BD1"/>
                </a:solidFill>
                <a:ea typeface="Times New Roman"/>
                <a:cs typeface="Times New Roman" pitchFamily="18" charset="0"/>
                <a:hlinkClick r:id="rId2"/>
              </a:rPr>
              <a:t>https://resh.edu.ru</a:t>
            </a:r>
            <a:r>
              <a:rPr lang="ru-RU" sz="3000" u="sng" dirty="0" smtClean="0">
                <a:solidFill>
                  <a:srgbClr val="005BD1"/>
                </a:solidFill>
                <a:ea typeface="Times New Roman"/>
                <a:cs typeface="Times New Roman" pitchFamily="18" charset="0"/>
                <a:hlinkClick r:id="rId2"/>
              </a:rPr>
              <a:t>/</a:t>
            </a:r>
            <a:endParaRPr lang="ru-RU" sz="3000" u="sng" dirty="0" smtClean="0">
              <a:solidFill>
                <a:srgbClr val="005BD1"/>
              </a:solidFill>
              <a:ea typeface="Times New Roman"/>
              <a:cs typeface="Times New Roman" pitchFamily="18" charset="0"/>
            </a:endParaRPr>
          </a:p>
          <a:p>
            <a:pPr algn="just"/>
            <a:r>
              <a:rPr lang="ru-RU" sz="3000" dirty="0">
                <a:cs typeface="Times New Roman" pitchFamily="18" charset="0"/>
              </a:rPr>
              <a:t>Учитель заранее знакомиться с процедурой проведения работы, представленной на </a:t>
            </a:r>
            <a:r>
              <a:rPr lang="ru-RU" sz="3000" dirty="0" err="1" smtClean="0">
                <a:cs typeface="Times New Roman" pitchFamily="18" charset="0"/>
              </a:rPr>
              <a:t>вебинаре</a:t>
            </a:r>
            <a:r>
              <a:rPr lang="ru-RU" sz="3000" dirty="0" smtClean="0">
                <a:cs typeface="Times New Roman" pitchFamily="18" charset="0"/>
              </a:rPr>
              <a:t> и в </a:t>
            </a:r>
            <a:r>
              <a:rPr lang="ru-RU" sz="3000" dirty="0">
                <a:cs typeface="Times New Roman" pitchFamily="18" charset="0"/>
              </a:rPr>
              <a:t>Рекомендациях пользователя по ссылке </a:t>
            </a:r>
            <a:r>
              <a:rPr lang="ru-RU" sz="3000" u="sng" dirty="0">
                <a:cs typeface="Times New Roman" pitchFamily="18" charset="0"/>
                <a:hlinkClick r:id="rId2"/>
              </a:rPr>
              <a:t>https://resh.edu.ru/instruction</a:t>
            </a:r>
            <a:r>
              <a:rPr lang="ru-RU" sz="3000" u="sng" dirty="0">
                <a:cs typeface="Times New Roman" pitchFamily="18" charset="0"/>
              </a:rPr>
              <a:t>.</a:t>
            </a:r>
            <a:r>
              <a:rPr lang="ru-RU" sz="3000" dirty="0">
                <a:cs typeface="Times New Roman" pitchFamily="18" charset="0"/>
              </a:rPr>
              <a:t> </a:t>
            </a:r>
            <a:endParaRPr lang="ru-RU" sz="3000" dirty="0" smtClean="0">
              <a:cs typeface="Times New Roman" pitchFamily="18" charset="0"/>
            </a:endParaRPr>
          </a:p>
          <a:p>
            <a:pPr algn="just"/>
            <a:r>
              <a:rPr lang="ru-RU" sz="3000" dirty="0" smtClean="0">
                <a:cs typeface="Times New Roman" pitchFamily="18" charset="0"/>
              </a:rPr>
              <a:t>Для ознакомления с особенностями проведения работы по функциональной грамотности на портале РЭШ подготовлена специальная видео-инструкция (инструктивные материалы по работе на платформе РЭШ, ссылка </a:t>
            </a:r>
            <a:r>
              <a:rPr lang="ru-RU" sz="3000" u="sng" dirty="0" smtClean="0">
                <a:cs typeface="Times New Roman" pitchFamily="18" charset="0"/>
                <a:hlinkClick r:id="rId3"/>
              </a:rPr>
              <a:t>https://edsoo.ru/Instruktivnie_materiali_.htm</a:t>
            </a:r>
            <a:r>
              <a:rPr lang="ru-RU" sz="3000" dirty="0" smtClean="0">
                <a:cs typeface="Times New Roman" pitchFamily="18" charset="0"/>
              </a:rPr>
              <a:t>).</a:t>
            </a:r>
          </a:p>
          <a:p>
            <a:pPr algn="just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4000" u="sng" dirty="0" smtClean="0">
              <a:solidFill>
                <a:srgbClr val="005BD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660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00" y="63255"/>
            <a:ext cx="9442800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Подготовка к проведению компьютерного тестирования в образовательной организации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0" y="1269000"/>
            <a:ext cx="11505600" cy="531000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sz="4000" u="sng" dirty="0" smtClean="0">
              <a:solidFill>
                <a:srgbClr val="005BD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76213" indent="0" algn="just">
              <a:spcBef>
                <a:spcPts val="10"/>
              </a:spcBef>
              <a:spcAft>
                <a:spcPts val="0"/>
              </a:spcAft>
              <a:buNone/>
            </a:pPr>
            <a:r>
              <a:rPr lang="ru-RU" sz="4000" dirty="0">
                <a:ea typeface="Times New Roman"/>
                <a:cs typeface="Times New Roman" panose="02020603050405020304" pitchFamily="18" charset="0"/>
              </a:rPr>
              <a:t>Каждому ученику-участнику </a:t>
            </a:r>
            <a:r>
              <a:rPr lang="ru-RU" sz="4000" dirty="0" smtClean="0">
                <a:ea typeface="Times New Roman"/>
                <a:cs typeface="Times New Roman" panose="02020603050405020304" pitchFamily="18" charset="0"/>
              </a:rPr>
              <a:t>мониторинга </a:t>
            </a:r>
            <a:r>
              <a:rPr lang="ru-RU" sz="4000" dirty="0">
                <a:ea typeface="Times New Roman"/>
                <a:cs typeface="Times New Roman" panose="02020603050405020304" pitchFamily="18" charset="0"/>
              </a:rPr>
              <a:t>должно быть предоставлено рабочее место, оснащённое следующим оборудованием и программным обеспечением: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Компьютер:</a:t>
            </a:r>
            <a:endParaRPr lang="ru-RU" sz="4000" dirty="0"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Calibri"/>
              <a:buChar char="−"/>
            </a:pP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Рекомендуется операционная система </a:t>
            </a:r>
            <a:r>
              <a:rPr lang="ru-RU" sz="4000" dirty="0" err="1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Windows</a:t>
            </a: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 7, 8 или 10;</a:t>
            </a:r>
            <a:endParaRPr lang="ru-RU" sz="4000" dirty="0"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Calibri"/>
              <a:buChar char="−"/>
            </a:pP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Процессор выше Core2Duo (рекомендуется </a:t>
            </a:r>
            <a:r>
              <a:rPr lang="ru-RU" sz="4000" dirty="0" err="1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Core</a:t>
            </a: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 i5, двухъядерный);</a:t>
            </a:r>
            <a:endParaRPr lang="ru-RU" sz="4000" dirty="0"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Calibri"/>
              <a:buChar char="−"/>
            </a:pP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Оперативная память не менее 2 </a:t>
            </a:r>
            <a:r>
              <a:rPr lang="ru-RU" sz="4000" dirty="0" err="1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Gb</a:t>
            </a: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 (рекомендуется 4 </a:t>
            </a:r>
            <a:r>
              <a:rPr lang="ru-RU" sz="4000" dirty="0" err="1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Gb</a:t>
            </a: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);</a:t>
            </a:r>
            <a:endParaRPr lang="ru-RU" sz="4000" dirty="0"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Calibri"/>
              <a:buChar char="−"/>
            </a:pP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Разрешение экрана 1280x1024.</a:t>
            </a:r>
            <a:endParaRPr lang="ru-RU" sz="4000" dirty="0"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800"/>
              </a:spcAft>
              <a:buNone/>
            </a:pPr>
            <a:r>
              <a:rPr lang="ru-RU" sz="40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2. Доступ </a:t>
            </a: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к сети Интернет (рекомендуется: скорость 2,5 Мбит/с, </a:t>
            </a:r>
            <a:r>
              <a:rPr lang="ru-RU" sz="4000" dirty="0" err="1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безлимитный</a:t>
            </a: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 тариф; минимальная скорость – 512 Кбит/с). </a:t>
            </a:r>
            <a:endParaRPr lang="ru-RU" sz="4000" dirty="0">
              <a:ea typeface="Times New Roman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Рекомендуемый браузер – </a:t>
            </a:r>
            <a:r>
              <a:rPr lang="en-US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Google Chrome</a:t>
            </a:r>
            <a:r>
              <a:rPr lang="ru-RU" sz="4000" dirty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 не ниже 68 версии</a:t>
            </a:r>
            <a:r>
              <a:rPr lang="ru-RU" sz="4000" dirty="0" smtClean="0">
                <a:solidFill>
                  <a:srgbClr val="000000"/>
                </a:solidFill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660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000" y="63255"/>
            <a:ext cx="9307800" cy="1325563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</a:rPr>
              <a:t>Порядок проведения </a:t>
            </a:r>
            <a:r>
              <a:rPr lang="ru-RU" sz="3600" dirty="0" smtClean="0">
                <a:solidFill>
                  <a:srgbClr val="002060"/>
                </a:solidFill>
              </a:rPr>
              <a:t>диагностической работы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 </a:t>
            </a:r>
            <a:r>
              <a:rPr lang="ru-RU" sz="3600" dirty="0">
                <a:solidFill>
                  <a:srgbClr val="002060"/>
                </a:solidFill>
              </a:rPr>
              <a:t>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000" y="1629000"/>
            <a:ext cx="11370600" cy="495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Проведение диагностической работы включает в себя следующие этапы:</a:t>
            </a:r>
          </a:p>
          <a:p>
            <a:pPr marL="0" indent="0">
              <a:buNone/>
            </a:pPr>
            <a:r>
              <a:rPr lang="ru-RU" dirty="0" smtClean="0"/>
              <a:t>1. Формирование списка участников (классы, обучающиеся, учителя)</a:t>
            </a:r>
          </a:p>
          <a:p>
            <a:pPr marL="0" indent="0">
              <a:buNone/>
            </a:pPr>
            <a:r>
              <a:rPr lang="ru-RU" dirty="0" smtClean="0"/>
              <a:t>2. Составление графика проведения диагностической работы в ОО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Формирование мероприятия (диагностической работы) в </a:t>
            </a:r>
            <a:r>
              <a:rPr lang="ru-RU" dirty="0" smtClean="0"/>
              <a:t>РЭШ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Предоставление кодов доступа и паролей для выполнения заданий </a:t>
            </a:r>
            <a:r>
              <a:rPr lang="ru-RU" dirty="0" smtClean="0"/>
              <a:t>обучающимися </a:t>
            </a:r>
            <a:r>
              <a:rPr lang="ru-RU" dirty="0"/>
              <a:t>в </a:t>
            </a:r>
            <a:r>
              <a:rPr lang="ru-RU" dirty="0" smtClean="0"/>
              <a:t>РЭШ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Проведение </a:t>
            </a:r>
            <a:r>
              <a:rPr lang="ru-RU" dirty="0" smtClean="0"/>
              <a:t>диагностической работы в </a:t>
            </a:r>
            <a:r>
              <a:rPr lang="ru-RU" dirty="0"/>
              <a:t>РЭШ </a:t>
            </a:r>
            <a:r>
              <a:rPr lang="ru-RU" dirty="0" smtClean="0"/>
              <a:t>в 8 классах</a:t>
            </a:r>
          </a:p>
          <a:p>
            <a:pPr marL="0" indent="0">
              <a:buNone/>
            </a:pPr>
            <a:r>
              <a:rPr lang="ru-RU" dirty="0" smtClean="0"/>
              <a:t>6. Проверка </a:t>
            </a:r>
            <a:r>
              <a:rPr lang="ru-RU" dirty="0"/>
              <a:t>учителями выполненных работ обучающихся (проверка открытых ответов)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480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000" y="63255"/>
            <a:ext cx="93978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Порядок проведения </a:t>
            </a:r>
            <a:r>
              <a:rPr lang="ru-RU" sz="3600" dirty="0" smtClean="0">
                <a:solidFill>
                  <a:srgbClr val="002060"/>
                </a:solidFill>
              </a:rPr>
              <a:t>диагностической работы </a:t>
            </a:r>
            <a:r>
              <a:rPr lang="ru-RU" sz="3600" dirty="0">
                <a:solidFill>
                  <a:srgbClr val="002060"/>
                </a:solidFill>
              </a:rPr>
              <a:t>в образовательной </a:t>
            </a:r>
            <a:r>
              <a:rPr lang="ru-RU" sz="3600" dirty="0" smtClean="0">
                <a:solidFill>
                  <a:srgbClr val="002060"/>
                </a:solidFill>
              </a:rPr>
              <a:t>организации (продолжение)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00" y="2034000"/>
            <a:ext cx="11685600" cy="4410000"/>
          </a:xfrm>
        </p:spPr>
        <p:txBody>
          <a:bodyPr/>
          <a:lstStyle/>
          <a:p>
            <a:pPr algn="just"/>
            <a:r>
              <a:rPr lang="ru-RU" b="1" dirty="0" smtClean="0"/>
              <a:t>Этапы 1-2</a:t>
            </a:r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получения образовательной организацией информации о </a:t>
            </a:r>
            <a:r>
              <a:rPr lang="ru-RU" dirty="0" smtClean="0"/>
              <a:t>проведении диагностической работы и определении классов</a:t>
            </a:r>
            <a:r>
              <a:rPr lang="ru-RU" dirty="0"/>
              <a:t>, которые будут принимать участие в </a:t>
            </a:r>
            <a:r>
              <a:rPr lang="ru-RU" dirty="0" smtClean="0"/>
              <a:t>мониторинге, координатор </a:t>
            </a:r>
            <a:r>
              <a:rPr lang="ru-RU" dirty="0"/>
              <a:t>ОО, отвечающий за проведение </a:t>
            </a:r>
            <a:r>
              <a:rPr lang="ru-RU" dirty="0" smtClean="0"/>
              <a:t>мониторинга </a:t>
            </a:r>
            <a:r>
              <a:rPr lang="ru-RU" dirty="0"/>
              <a:t>в школе, формирует список участников </a:t>
            </a:r>
            <a:r>
              <a:rPr lang="ru-RU" dirty="0" smtClean="0"/>
              <a:t>(</a:t>
            </a:r>
            <a:r>
              <a:rPr lang="ru-RU" dirty="0"/>
              <a:t>классы, обучающиеся, учителя), составляет график проведения </a:t>
            </a:r>
            <a:r>
              <a:rPr lang="ru-RU" dirty="0" smtClean="0"/>
              <a:t>диагностической работы </a:t>
            </a:r>
            <a:r>
              <a:rPr lang="ru-RU" dirty="0"/>
              <a:t>в ОО, контролирует регистрацию в РЭШ и подготовку компьютерного класса.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871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000" y="63255"/>
            <a:ext cx="93078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Порядок проведения </a:t>
            </a:r>
            <a:r>
              <a:rPr lang="ru-RU" sz="3600" dirty="0" smtClean="0">
                <a:solidFill>
                  <a:srgbClr val="002060"/>
                </a:solidFill>
              </a:rPr>
              <a:t>диагностической работы </a:t>
            </a:r>
            <a:r>
              <a:rPr lang="ru-RU" sz="3600" dirty="0">
                <a:solidFill>
                  <a:srgbClr val="002060"/>
                </a:solidFill>
              </a:rPr>
              <a:t>в образовательной организации </a:t>
            </a:r>
            <a:r>
              <a:rPr lang="ru-RU" sz="3600" dirty="0" smtClean="0">
                <a:solidFill>
                  <a:srgbClr val="002060"/>
                </a:solidFill>
              </a:rPr>
              <a:t>(продолжение)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00" y="1584000"/>
            <a:ext cx="11775600" cy="49500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Этапы 3-6 </a:t>
            </a:r>
            <a:r>
              <a:rPr lang="ru-RU" dirty="0" smtClean="0"/>
              <a:t>проведения диагностической работы </a:t>
            </a:r>
            <a:r>
              <a:rPr lang="ru-RU" dirty="0"/>
              <a:t>в образовательной организации выполняются с использованием автоматизированной системы РЭШ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До проведения работы учитель на портале функциональной грамотности по ссылке </a:t>
            </a:r>
            <a:r>
              <a:rPr lang="ru-RU" u="sng" dirty="0">
                <a:hlinkClick r:id="rId2"/>
              </a:rPr>
              <a:t>https://fg.resh.edu.ru</a:t>
            </a:r>
            <a:r>
              <a:rPr lang="ru-RU" u="sng" dirty="0"/>
              <a:t> </a:t>
            </a:r>
            <a:r>
              <a:rPr lang="ru-RU" dirty="0"/>
              <a:t>авторизуется  с учётными данными портала РЭШ и в меню "Мероприятие" создаёт </a:t>
            </a:r>
            <a:r>
              <a:rPr lang="ru-RU" dirty="0" smtClean="0"/>
              <a:t>мероприятие, </a:t>
            </a:r>
            <a:r>
              <a:rPr lang="ru-RU" dirty="0"/>
              <a:t>указывая дату проведения и количество </a:t>
            </a:r>
            <a:r>
              <a:rPr lang="ru-RU" dirty="0" smtClean="0"/>
              <a:t>обучающихся, </a:t>
            </a:r>
            <a:r>
              <a:rPr lang="ru-RU" dirty="0"/>
              <a:t>принимающих участие в </a:t>
            </a:r>
            <a:r>
              <a:rPr lang="ru-RU" dirty="0" smtClean="0"/>
              <a:t>работе. </a:t>
            </a:r>
            <a:r>
              <a:rPr lang="ru-RU" dirty="0"/>
              <a:t>После этого формируются коды доступа для </a:t>
            </a:r>
            <a:r>
              <a:rPr lang="ru-RU" dirty="0" smtClean="0"/>
              <a:t>обучающихся.</a:t>
            </a:r>
          </a:p>
          <a:p>
            <a:pPr algn="just"/>
            <a:r>
              <a:rPr lang="ru-RU" u="sng" dirty="0"/>
              <a:t>Учитель для своего класса должен выбрать </a:t>
            </a:r>
            <a:r>
              <a:rPr lang="ru-RU" u="sng" dirty="0" smtClean="0"/>
              <a:t>на </a:t>
            </a:r>
            <a:r>
              <a:rPr lang="ru-RU" u="sng" dirty="0"/>
              <a:t>портале </a:t>
            </a:r>
            <a:r>
              <a:rPr lang="ru-RU" u="sng" dirty="0" smtClean="0"/>
              <a:t>только тот вариант,  который </a:t>
            </a:r>
            <a:r>
              <a:rPr lang="ru-RU" u="sng" dirty="0"/>
              <a:t>предлагаются </a:t>
            </a:r>
            <a:r>
              <a:rPr lang="ru-RU" u="sng" dirty="0" smtClean="0"/>
              <a:t>для проведения стартовой диагностики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955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084853"/>
            <a:ext cx="5088565" cy="441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021" y="2084853"/>
            <a:ext cx="5280587" cy="441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9510" y="260649"/>
            <a:ext cx="1001431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Проект «Мониторинг формирования и оценки функциональной  грамотности обучающихся»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s://ozgsch20.edumsko.ru/uploads/2000/1728/section/648148/LOGO_INSTRAO.png?1506059036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7" y="286611"/>
            <a:ext cx="944053" cy="1306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000" y="63255"/>
            <a:ext cx="93078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Варианты для проведения стартовой диагностики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00" y="1854000"/>
            <a:ext cx="10980000" cy="4680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Математическая грамотность: Диагностическая работа 8 класс,     2021 г., вариант 1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Читательская грамотность: Диагностическая работа 8 класс,           2022 г., вариант 1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Естественно-научная</a:t>
            </a:r>
            <a:r>
              <a:rPr lang="ru-RU" dirty="0" smtClean="0"/>
              <a:t> грамотность: Диагностическая работа 8 класс, 2020 г., вариант 2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955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000" y="63255"/>
            <a:ext cx="95328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Порядок проведения </a:t>
            </a:r>
            <a:r>
              <a:rPr lang="ru-RU" sz="3600" dirty="0" smtClean="0">
                <a:solidFill>
                  <a:srgbClr val="002060"/>
                </a:solidFill>
              </a:rPr>
              <a:t>диагностической работы </a:t>
            </a:r>
            <a:r>
              <a:rPr lang="ru-RU" sz="3600" dirty="0">
                <a:solidFill>
                  <a:srgbClr val="002060"/>
                </a:solidFill>
              </a:rPr>
              <a:t>в образовательной организации </a:t>
            </a:r>
            <a:r>
              <a:rPr lang="ru-RU" sz="3600" dirty="0" smtClean="0">
                <a:solidFill>
                  <a:srgbClr val="002060"/>
                </a:solidFill>
              </a:rPr>
              <a:t>(продолжение)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00" y="1944000"/>
            <a:ext cx="11505600" cy="4545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 информацией, как можно </a:t>
            </a:r>
            <a:r>
              <a:rPr lang="ru-RU" dirty="0" smtClean="0"/>
              <a:t>учителю пригласить учеников </a:t>
            </a:r>
            <a:r>
              <a:rPr lang="ru-RU" dirty="0"/>
              <a:t>принять участие в мероприятии, можно познакомиться на стр. 22 Рекомендаций для пользователя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день </a:t>
            </a:r>
            <a:r>
              <a:rPr lang="ru-RU" dirty="0" smtClean="0"/>
              <a:t>проведения стартовой </a:t>
            </a:r>
            <a:r>
              <a:rPr lang="ru-RU" dirty="0" err="1" smtClean="0"/>
              <a:t>диагности</a:t>
            </a:r>
            <a:r>
              <a:rPr lang="ru-RU" dirty="0" smtClean="0"/>
              <a:t> </a:t>
            </a:r>
            <a:r>
              <a:rPr lang="ru-RU" dirty="0"/>
              <a:t>обучающимся–участникам </a:t>
            </a:r>
            <a:r>
              <a:rPr lang="ru-RU" dirty="0" smtClean="0"/>
              <a:t>мониторинга </a:t>
            </a:r>
            <a:r>
              <a:rPr lang="ru-RU" dirty="0"/>
              <a:t>предоставляется рабочее место, </a:t>
            </a:r>
            <a:r>
              <a:rPr lang="ru-RU" dirty="0" smtClean="0"/>
              <a:t>оснащённое </a:t>
            </a:r>
            <a:r>
              <a:rPr lang="ru-RU" dirty="0"/>
              <a:t>компьютером, подключённым к сети Интернет. Учитель знакомит </a:t>
            </a:r>
            <a:r>
              <a:rPr lang="ru-RU" dirty="0" smtClean="0"/>
              <a:t>обучающихся </a:t>
            </a:r>
            <a:r>
              <a:rPr lang="ru-RU" dirty="0"/>
              <a:t>с целью предстоящей работы: оценка функциональной грамотности – оценка способности </a:t>
            </a:r>
            <a:r>
              <a:rPr lang="ru-RU" dirty="0" smtClean="0"/>
              <a:t>обучающихся </a:t>
            </a:r>
            <a:r>
              <a:rPr lang="ru-RU" dirty="0"/>
              <a:t>использовать свои знания в различных ситуациях реальной жизни. </a:t>
            </a:r>
            <a:endParaRPr lang="ru-RU" dirty="0" smtClean="0"/>
          </a:p>
          <a:p>
            <a:pPr algn="just"/>
            <a:r>
              <a:rPr lang="ru-RU" dirty="0" smtClean="0"/>
              <a:t>Обучающиеся </a:t>
            </a:r>
            <a:r>
              <a:rPr lang="ru-RU" dirty="0"/>
              <a:t>переходят по ссылке </a:t>
            </a:r>
            <a:r>
              <a:rPr lang="ru-RU" u="sng" dirty="0">
                <a:hlinkClick r:id="rId2"/>
              </a:rPr>
              <a:t>https://fg.resh.edu.ru</a:t>
            </a:r>
            <a:r>
              <a:rPr lang="ru-RU" dirty="0"/>
              <a:t> и выбирают на главной странице кнопку «Войти как обучающийся». В открывшемся окне </a:t>
            </a:r>
            <a:r>
              <a:rPr lang="ru-RU" dirty="0" smtClean="0"/>
              <a:t>обучающиеся </a:t>
            </a:r>
            <a:r>
              <a:rPr lang="ru-RU" dirty="0"/>
              <a:t>вводят полученные от учителя код мероприятия и пароль (код доступа) и нажимают на кнопку войти.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949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000" y="63255"/>
            <a:ext cx="9172800" cy="132556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Порядок проведения </a:t>
            </a:r>
            <a:r>
              <a:rPr lang="ru-RU" sz="4000" dirty="0" smtClean="0">
                <a:solidFill>
                  <a:schemeClr val="tx2"/>
                </a:solidFill>
              </a:rPr>
              <a:t>диагностической работы </a:t>
            </a:r>
            <a:r>
              <a:rPr lang="ru-RU" sz="4000" dirty="0">
                <a:solidFill>
                  <a:schemeClr val="tx2"/>
                </a:solidFill>
              </a:rPr>
              <a:t>в образовательной организации </a:t>
            </a:r>
            <a:r>
              <a:rPr lang="ru-RU" sz="4000" dirty="0" smtClean="0">
                <a:solidFill>
                  <a:schemeClr val="tx2"/>
                </a:solidFill>
              </a:rPr>
              <a:t>продолжение</a:t>
            </a:r>
            <a:r>
              <a:rPr lang="ru-RU" sz="4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00" y="1899000"/>
            <a:ext cx="10515600" cy="4680000"/>
          </a:xfrm>
        </p:spPr>
        <p:txBody>
          <a:bodyPr>
            <a:normAutofit/>
          </a:bodyPr>
          <a:lstStyle/>
          <a:p>
            <a:r>
              <a:rPr lang="ru-RU" dirty="0"/>
              <a:t>Предварительные результаты выполнения заданий, которые проверяются автоматически, </a:t>
            </a:r>
            <a:r>
              <a:rPr lang="ru-RU" dirty="0" smtClean="0"/>
              <a:t>обучающийся </a:t>
            </a:r>
            <a:r>
              <a:rPr lang="ru-RU" dirty="0"/>
              <a:t>сможет увидеть в режиме онлайн после завершения теста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После окончания работы учитель оценивает выполненные задания  </a:t>
            </a:r>
            <a:r>
              <a:rPr lang="ru-RU" dirty="0"/>
              <a:t>в соответствии с критериями, которые включены в программу проверки ответов, вносит результаты </a:t>
            </a:r>
            <a:r>
              <a:rPr lang="ru-RU" dirty="0" smtClean="0"/>
              <a:t>обучающихся </a:t>
            </a:r>
            <a:r>
              <a:rPr lang="ru-RU" dirty="0"/>
              <a:t>в соответствующие поля программы. Критерии оценивания, а также спецификация </a:t>
            </a:r>
            <a:r>
              <a:rPr lang="ru-RU" dirty="0" smtClean="0"/>
              <a:t>диагностической </a:t>
            </a:r>
            <a:r>
              <a:rPr lang="ru-RU" dirty="0"/>
              <a:t>работы доступны в личном кабинете учителя. </a:t>
            </a:r>
            <a:r>
              <a:rPr lang="ru-RU" dirty="0" smtClean="0"/>
              <a:t>Проверка работ обучающихся завершается 27-28 февраля. 27 февраля организуются дополнительные консультации для учителей по проверке выполнения заданий.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221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000" y="63255"/>
            <a:ext cx="93078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Проверка открытых ответов обучающихся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00" y="2034000"/>
            <a:ext cx="11550600" cy="45000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Проверка ответов </a:t>
            </a:r>
            <a:r>
              <a:rPr lang="ru-RU" dirty="0" smtClean="0"/>
              <a:t>обучающихся</a:t>
            </a:r>
            <a:r>
              <a:rPr lang="ru-RU" dirty="0"/>
              <a:t>, не попадающих в число автоматически оцениваемых, оцениваются учителями, работающими в </a:t>
            </a:r>
            <a:r>
              <a:rPr lang="ru-RU" dirty="0" smtClean="0"/>
              <a:t>8 классе </a:t>
            </a:r>
            <a:r>
              <a:rPr lang="ru-RU" dirty="0"/>
              <a:t>классе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 математической грамотности ответы </a:t>
            </a:r>
            <a:r>
              <a:rPr lang="ru-RU" dirty="0" smtClean="0"/>
              <a:t>обучающихся </a:t>
            </a:r>
            <a:r>
              <a:rPr lang="ru-RU" dirty="0"/>
              <a:t>проверяют учителя математики, по читательской грамотности – учителя русского языка и литературы, по естественнонаучной грамотности – учителя предметов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</a:t>
            </a:r>
            <a:r>
              <a:rPr lang="ru-RU" dirty="0"/>
              <a:t>цикла</a:t>
            </a:r>
            <a:r>
              <a:rPr lang="ru-RU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946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000" y="63255"/>
            <a:ext cx="92178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Информационная и техническая поддержка проекта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00" y="2034000"/>
            <a:ext cx="11190600" cy="4097963"/>
          </a:xfrm>
        </p:spPr>
        <p:txBody>
          <a:bodyPr/>
          <a:lstStyle/>
          <a:p>
            <a:r>
              <a:rPr lang="ru-RU" b="1" dirty="0"/>
              <a:t>Информационная поддержка</a:t>
            </a:r>
            <a:r>
              <a:rPr lang="ru-RU" dirty="0"/>
              <a:t> проекта осуществляется сотрудниками Центра оценки качества образования ИСРО РАО по электронной почте:</a:t>
            </a:r>
          </a:p>
          <a:p>
            <a:r>
              <a:rPr lang="en-US" u="sng" dirty="0" err="1">
                <a:hlinkClick r:id="rId2"/>
              </a:rPr>
              <a:t>centeroko</a:t>
            </a:r>
            <a:r>
              <a:rPr lang="ru-RU" u="sng" dirty="0">
                <a:hlinkClick r:id="rId2"/>
              </a:rPr>
              <a:t>@</a:t>
            </a:r>
            <a:r>
              <a:rPr lang="en-US" u="sng" dirty="0">
                <a:hlinkClick r:id="rId2"/>
              </a:rPr>
              <a:t>mail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endParaRPr lang="ru-RU" u="sng" dirty="0" smtClean="0"/>
          </a:p>
          <a:p>
            <a:endParaRPr lang="ru-RU" dirty="0"/>
          </a:p>
          <a:p>
            <a:r>
              <a:rPr lang="ru-RU" b="1" dirty="0"/>
              <a:t>Техническая поддержка</a:t>
            </a:r>
            <a:r>
              <a:rPr lang="ru-RU" dirty="0"/>
              <a:t> осуществляется по ссылке </a:t>
            </a:r>
            <a:r>
              <a:rPr lang="ru-RU" u="sng" dirty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resh.edu.ru/feedback</a:t>
            </a:r>
            <a:endParaRPr lang="ru-RU" u="sng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977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000" y="63255"/>
            <a:ext cx="93078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После проведения стартовой диагностики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00" y="2034000"/>
            <a:ext cx="11190600" cy="4097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Обсуждение результатов стартовой диагностики на совещании педагогического коллектива для возможной корректировки работы по формированию функциональной грамотности и определения работы по сопровождению деятельности учителей по подготовке в основной работе мониторинга функциональной грамотности</a:t>
            </a:r>
          </a:p>
          <a:p>
            <a:r>
              <a:rPr lang="ru-RU" dirty="0" smtClean="0"/>
              <a:t>Формулирование вопросов и предложений для региональной и федеральной команды по функциональной грамотности по направлениям поддержки деятельности ОО в формировании функциональной грамотности.</a:t>
            </a:r>
          </a:p>
          <a:p>
            <a:r>
              <a:rPr lang="ru-RU" dirty="0" smtClean="0"/>
              <a:t>Направление подготовленных вопросов и предложений Региональному координатору для организации консультаций  и научно-методической поддержки деятельности ОО в формировании функциональной грамотности.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977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Анкетирование ОО об опыте формирования функциональной грамотности 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100" i="1" dirty="0" smtClean="0">
                <a:solidFill>
                  <a:schemeClr val="tx2"/>
                </a:solidFill>
              </a:rPr>
              <a:t>(ссылка будет отправлена дополнительно</a:t>
            </a:r>
            <a:r>
              <a:rPr lang="ru-RU" sz="3100" i="1" dirty="0" smtClean="0">
                <a:solidFill>
                  <a:schemeClr val="dk1"/>
                </a:solidFill>
              </a:rPr>
              <a:t>)</a:t>
            </a:r>
            <a:endParaRPr lang="ru-RU" sz="3100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000" y="1404000"/>
            <a:ext cx="11280600" cy="5085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Направления анкетирования: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ru-RU" sz="1800" b="1" dirty="0" smtClean="0"/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 smtClean="0"/>
              <a:t>1.  Осведомленность педагогического коллектива ОО о формировании и оценке функциональной грамотности: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/>
              <a:t>•  </a:t>
            </a:r>
            <a:r>
              <a:rPr lang="ru-RU" sz="1800" dirty="0" smtClean="0"/>
              <a:t>об исследованиях по функциональной грамотности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•  о материалах, существующих в Российской Федерации (</a:t>
            </a:r>
            <a:r>
              <a:rPr lang="ru-RU" sz="1800" dirty="0" err="1" smtClean="0"/>
              <a:t>скив</a:t>
            </a:r>
            <a:r>
              <a:rPr lang="ru-RU" sz="1800" dirty="0" smtClean="0"/>
              <a:t>, банк заданий, материалы на РЭШ)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•  о дифференциации направлений (МГ, ЧГ, ЕНГ, </a:t>
            </a:r>
            <a:r>
              <a:rPr lang="ru-RU" sz="1800" dirty="0" err="1" smtClean="0"/>
              <a:t>ФинГ</a:t>
            </a:r>
            <a:r>
              <a:rPr lang="ru-RU" sz="1800" dirty="0" smtClean="0"/>
              <a:t>, ГК, КМ)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•  участие обучающихся ОО в диагностике и мониторинговых процедурах  РФ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/>
              <a:t>•  обучение педагогов ОО на курсах повышения квалификации по проблемам формирования ФГ ( региональных, всероссийских, в ИСРО РАО)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ru-RU" sz="1800" b="1" dirty="0" smtClean="0"/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 smtClean="0"/>
              <a:t>2.  Возможности ОО в формировании и оценке функциональной грамотности: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/>
              <a:t>•  </a:t>
            </a:r>
            <a:r>
              <a:rPr lang="ru-RU" sz="1800" dirty="0" smtClean="0"/>
              <a:t>Выделено ли время на занятия (урочные и внеурочные)?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•  Определен ли ответственный в ОО? Создана ли в ОО команда педагогов, организующих эту деятельность с обучающимися восьмых классов?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dirty="0" smtClean="0"/>
              <a:t>•   Создано ли взаимодействие между школами в регионе по данному направлению?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ru-RU" sz="1800" b="1" dirty="0" smtClean="0"/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 smtClean="0"/>
              <a:t>3.  Предложения: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/>
              <a:t>•  </a:t>
            </a:r>
            <a:r>
              <a:rPr lang="ru-RU" sz="1800" dirty="0" smtClean="0"/>
              <a:t>Какая помощь требуется ОО в реализации данного направления работы?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•   Конкретные запросы по каждому направлению, на основе которых можно строить работу с региональными командами и их кураторами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999" y="0"/>
            <a:ext cx="10774015" cy="11247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2"/>
                </a:solidFill>
              </a:rPr>
              <a:t>Методическое обеспечение формирования и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оценки функциональной грамотности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388" y="1404000"/>
            <a:ext cx="7426683" cy="47221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/>
              <a:t>Банк заданий для формирования и оценки функциональной грамотности, размещенный на портале Российской электронной школы (РЭШ, </a:t>
            </a:r>
            <a:r>
              <a:rPr lang="en-US" sz="2200" u="sng" dirty="0" smtClean="0">
                <a:hlinkClick r:id="rId2"/>
              </a:rPr>
              <a:t>https</a:t>
            </a:r>
            <a:r>
              <a:rPr lang="ru-RU" sz="2200" u="sng" dirty="0" smtClean="0">
                <a:hlinkClick r:id="rId2"/>
              </a:rPr>
              <a:t>://</a:t>
            </a:r>
            <a:r>
              <a:rPr lang="en-US" sz="2200" u="sng" dirty="0" err="1" smtClean="0">
                <a:hlinkClick r:id="rId2"/>
              </a:rPr>
              <a:t>fg</a:t>
            </a:r>
            <a:r>
              <a:rPr lang="ru-RU" sz="2200" u="sng" dirty="0" smtClean="0">
                <a:hlinkClick r:id="rId2"/>
              </a:rPr>
              <a:t>.</a:t>
            </a:r>
            <a:r>
              <a:rPr lang="en-US" sz="2200" u="sng" dirty="0" err="1" smtClean="0">
                <a:hlinkClick r:id="rId2"/>
              </a:rPr>
              <a:t>resh</a:t>
            </a:r>
            <a:r>
              <a:rPr lang="ru-RU" sz="2200" u="sng" dirty="0" smtClean="0">
                <a:hlinkClick r:id="rId2"/>
              </a:rPr>
              <a:t>.</a:t>
            </a:r>
            <a:r>
              <a:rPr lang="en-US" sz="2200" u="sng" dirty="0" err="1" smtClean="0">
                <a:hlinkClick r:id="rId2"/>
              </a:rPr>
              <a:t>edu</a:t>
            </a:r>
            <a:r>
              <a:rPr lang="ru-RU" sz="2200" u="sng" dirty="0" smtClean="0">
                <a:hlinkClick r:id="rId2"/>
              </a:rPr>
              <a:t>.</a:t>
            </a:r>
            <a:r>
              <a:rPr lang="en-US" sz="2200" u="sng" dirty="0" err="1" smtClean="0">
                <a:hlinkClick r:id="rId2"/>
              </a:rPr>
              <a:t>ru</a:t>
            </a:r>
            <a:r>
              <a:rPr lang="ru-RU" sz="2200" u="sng" dirty="0" smtClean="0">
                <a:hlinkClick r:id="rId2"/>
              </a:rPr>
              <a:t>/</a:t>
            </a:r>
            <a:r>
              <a:rPr lang="ru-RU" sz="2200" dirty="0" smtClean="0"/>
              <a:t>) и портале ФГБНУ ИСРО РАО (</a:t>
            </a:r>
            <a:r>
              <a:rPr lang="en-US" sz="2200" u="sng" dirty="0" smtClean="0">
                <a:hlinkClick r:id="rId3"/>
              </a:rPr>
              <a:t>http</a:t>
            </a:r>
            <a:r>
              <a:rPr lang="ru-RU" sz="2200" u="sng" dirty="0" smtClean="0">
                <a:hlinkClick r:id="rId3"/>
              </a:rPr>
              <a:t>://</a:t>
            </a:r>
            <a:r>
              <a:rPr lang="en-US" sz="2200" u="sng" dirty="0" err="1" smtClean="0">
                <a:hlinkClick r:id="rId3"/>
              </a:rPr>
              <a:t>skiv</a:t>
            </a:r>
            <a:r>
              <a:rPr lang="ru-RU" sz="2200" u="sng" dirty="0" smtClean="0">
                <a:hlinkClick r:id="rId3"/>
              </a:rPr>
              <a:t>.</a:t>
            </a:r>
            <a:r>
              <a:rPr lang="en-US" sz="2200" u="sng" dirty="0" err="1" smtClean="0">
                <a:hlinkClick r:id="rId3"/>
              </a:rPr>
              <a:t>instrao</a:t>
            </a:r>
            <a:r>
              <a:rPr lang="ru-RU" sz="2200" u="sng" dirty="0" smtClean="0">
                <a:hlinkClick r:id="rId3"/>
              </a:rPr>
              <a:t>.</a:t>
            </a:r>
            <a:r>
              <a:rPr lang="en-US" sz="2200" u="sng" dirty="0" err="1" smtClean="0">
                <a:hlinkClick r:id="rId3"/>
              </a:rPr>
              <a:t>ru</a:t>
            </a:r>
            <a:r>
              <a:rPr lang="ru-RU" sz="2200" u="sng" dirty="0" smtClean="0">
                <a:hlinkClick r:id="rId3"/>
              </a:rPr>
              <a:t>/</a:t>
            </a:r>
            <a:r>
              <a:rPr lang="ru-RU" sz="22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Пособия «Функциональная грамотность.  Учимся             для жизни» (17 сборников)  издательства    «Просвещение»</a:t>
            </a:r>
          </a:p>
          <a:p>
            <a:pPr>
              <a:lnSpc>
                <a:spcPct val="80000"/>
              </a:lnSpc>
            </a:pPr>
            <a:r>
              <a:rPr lang="ru-RU" sz="2200" spc="17" dirty="0" smtClean="0">
                <a:cs typeface="Trebuchet MS"/>
              </a:rPr>
              <a:t>Публикации 2019-2022 годов в журнале     «Отечественная и зарубежная педагогика»</a:t>
            </a:r>
            <a:endParaRPr lang="ru-RU" sz="2200" dirty="0" smtClean="0"/>
          </a:p>
          <a:p>
            <a:pPr>
              <a:lnSpc>
                <a:spcPct val="80000"/>
              </a:lnSpc>
            </a:pPr>
            <a:r>
              <a:rPr lang="ru-RU" sz="2200" dirty="0" smtClean="0"/>
              <a:t>Методические материалы в помощь учителям, помогающие грамотно организовать работу всего коллектива учителей и школьников, а также их индивидуальную и групповую работу           Программа курса внеурочной деятельности «Функциональная грамотность. Учимся для жизни» и методические рекомендации</a:t>
            </a:r>
            <a:r>
              <a:rPr lang="ru-RU" sz="2200" u="sng" dirty="0" smtClean="0">
                <a:hlinkClick r:id="rId4"/>
              </a:rPr>
              <a:t> https://edsoo.ru/</a:t>
            </a:r>
            <a:r>
              <a:rPr lang="en-US" sz="2200" u="sng" dirty="0" smtClean="0">
                <a:hlinkClick r:id="rId3"/>
              </a:rPr>
              <a:t> http</a:t>
            </a:r>
            <a:r>
              <a:rPr lang="ru-RU" sz="2200" u="sng" dirty="0" smtClean="0">
                <a:hlinkClick r:id="rId3"/>
              </a:rPr>
              <a:t>://</a:t>
            </a:r>
            <a:r>
              <a:rPr lang="en-US" sz="2200" u="sng" dirty="0" err="1" smtClean="0">
                <a:hlinkClick r:id="rId3"/>
              </a:rPr>
              <a:t>skiv</a:t>
            </a:r>
            <a:r>
              <a:rPr lang="ru-RU" sz="2200" u="sng" dirty="0" smtClean="0">
                <a:hlinkClick r:id="rId3"/>
              </a:rPr>
              <a:t>.</a:t>
            </a:r>
            <a:r>
              <a:rPr lang="en-US" sz="2200" u="sng" dirty="0" err="1" smtClean="0">
                <a:hlinkClick r:id="rId3"/>
              </a:rPr>
              <a:t>instrao</a:t>
            </a:r>
            <a:r>
              <a:rPr lang="ru-RU" sz="2200" u="sng" dirty="0" smtClean="0">
                <a:hlinkClick r:id="rId3"/>
              </a:rPr>
              <a:t>.</a:t>
            </a:r>
            <a:r>
              <a:rPr lang="en-US" sz="2200" u="sng" dirty="0" err="1" smtClean="0">
                <a:hlinkClick r:id="rId3"/>
              </a:rPr>
              <a:t>ru</a:t>
            </a:r>
            <a:endParaRPr lang="ru-RU" sz="2200" dirty="0" smtClean="0"/>
          </a:p>
          <a:p>
            <a:pPr>
              <a:lnSpc>
                <a:spcPct val="80000"/>
              </a:lnSpc>
            </a:pPr>
            <a:endParaRPr lang="ru-RU" sz="2200" dirty="0"/>
          </a:p>
        </p:txBody>
      </p:sp>
      <p:grpSp>
        <p:nvGrpSpPr>
          <p:cNvPr id="4" name="Группа 9"/>
          <p:cNvGrpSpPr/>
          <p:nvPr/>
        </p:nvGrpSpPr>
        <p:grpSpPr>
          <a:xfrm>
            <a:off x="7920204" y="1220755"/>
            <a:ext cx="1891617" cy="1614912"/>
            <a:chOff x="5446587" y="542418"/>
            <a:chExt cx="3315071" cy="214207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446587" y="542418"/>
              <a:ext cx="3315071" cy="2142072"/>
            </a:xfrm>
            <a:prstGeom prst="round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551154" y="646985"/>
              <a:ext cx="3105937" cy="1932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5668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700" dirty="0"/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9936435" y="1220755"/>
            <a:ext cx="2114980" cy="1707380"/>
            <a:chOff x="9178071" y="525088"/>
            <a:chExt cx="3531208" cy="223983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178071" y="525088"/>
              <a:ext cx="3531208" cy="2239835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9287411" y="634428"/>
              <a:ext cx="3312528" cy="2021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56685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700" dirty="0"/>
            </a:p>
          </p:txBody>
        </p:sp>
      </p:grpSp>
      <p:grpSp>
        <p:nvGrpSpPr>
          <p:cNvPr id="10" name="Группа 15"/>
          <p:cNvGrpSpPr/>
          <p:nvPr/>
        </p:nvGrpSpPr>
        <p:grpSpPr>
          <a:xfrm>
            <a:off x="8227731" y="3086408"/>
            <a:ext cx="1324653" cy="1647592"/>
            <a:chOff x="9483231" y="2999698"/>
            <a:chExt cx="1675996" cy="218675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483231" y="2999698"/>
              <a:ext cx="1675996" cy="2186759"/>
            </a:xfrm>
            <a:prstGeom prst="roundRect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9565046" y="3081513"/>
              <a:ext cx="1512366" cy="202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3821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dirty="0"/>
            </a:p>
          </p:txBody>
        </p:sp>
      </p:grpSp>
      <p:grpSp>
        <p:nvGrpSpPr>
          <p:cNvPr id="13" name="Группа 16"/>
          <p:cNvGrpSpPr/>
          <p:nvPr/>
        </p:nvGrpSpPr>
        <p:grpSpPr>
          <a:xfrm>
            <a:off x="6672077" y="2897934"/>
            <a:ext cx="1382996" cy="1791065"/>
            <a:chOff x="4441617" y="2999692"/>
            <a:chExt cx="1696108" cy="224128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441617" y="2999692"/>
              <a:ext cx="1696108" cy="2241283"/>
            </a:xfrm>
            <a:prstGeom prst="roundRect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6"/>
            <p:cNvSpPr/>
            <p:nvPr/>
          </p:nvSpPr>
          <p:spPr>
            <a:xfrm>
              <a:off x="4524414" y="3082489"/>
              <a:ext cx="1530514" cy="2075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38214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6" y="4869161"/>
            <a:ext cx="3360375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84801" y="3143899"/>
            <a:ext cx="1207212" cy="15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90256" y="3133617"/>
            <a:ext cx="1206289" cy="164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000" y="63255"/>
            <a:ext cx="93978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Контакты для взаимодействия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8500" dirty="0" smtClean="0"/>
              <a:t> </a:t>
            </a:r>
            <a:r>
              <a:rPr lang="ru-RU" sz="8500" b="1" dirty="0" smtClean="0"/>
              <a:t>План-график проведения семинаров размещен на странице </a:t>
            </a:r>
            <a:r>
              <a:rPr lang="ru-RU" sz="8500" dirty="0" smtClean="0">
                <a:hlinkClick r:id="rId2"/>
              </a:rPr>
              <a:t>https://edsoo.ru/Funkcionalnaya_gramotnos_1.htm</a:t>
            </a:r>
            <a:endParaRPr lang="ru-RU" sz="8500" dirty="0" smtClean="0"/>
          </a:p>
          <a:p>
            <a:pPr>
              <a:buFont typeface="Wingdings" pitchFamily="2" charset="2"/>
              <a:buChar char="q"/>
            </a:pPr>
            <a:endParaRPr lang="ru-RU" sz="8500" dirty="0" smtClean="0"/>
          </a:p>
          <a:p>
            <a:pPr>
              <a:buFont typeface="Wingdings" pitchFamily="2" charset="2"/>
              <a:buChar char="q"/>
            </a:pPr>
            <a:r>
              <a:rPr lang="ru-RU" sz="8500" b="1" dirty="0" smtClean="0"/>
              <a:t>Ссылка для подключения к Telegram-каналу</a:t>
            </a:r>
            <a:r>
              <a:rPr lang="ru-RU" sz="8500" dirty="0" smtClean="0"/>
              <a:t> </a:t>
            </a:r>
          </a:p>
          <a:p>
            <a:pPr>
              <a:buNone/>
            </a:pPr>
            <a:r>
              <a:rPr lang="ru-RU" sz="8500" dirty="0" smtClean="0">
                <a:hlinkClick r:id="rId3"/>
              </a:rPr>
              <a:t>https://t.me/+sXr1pqe04MJhNThi</a:t>
            </a:r>
            <a:endParaRPr lang="ru-RU" sz="8500" dirty="0" smtClean="0"/>
          </a:p>
          <a:p>
            <a:pPr>
              <a:buNone/>
            </a:pPr>
            <a:r>
              <a:rPr lang="ru-RU" sz="85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8500" b="1" dirty="0" smtClean="0"/>
              <a:t>Диагностические работы проводятся на портале</a:t>
            </a:r>
          </a:p>
          <a:p>
            <a:pPr>
              <a:buNone/>
            </a:pPr>
            <a:r>
              <a:rPr lang="ru-RU" sz="8500" b="1" dirty="0" smtClean="0"/>
              <a:t> </a:t>
            </a:r>
            <a:r>
              <a:rPr lang="ru-RU" sz="8500" dirty="0" smtClean="0">
                <a:hlinkClick r:id="rId4"/>
              </a:rPr>
              <a:t>https://fg.resh.edu.ru/</a:t>
            </a:r>
            <a:endParaRPr lang="ru-RU" sz="8500" dirty="0" smtClean="0"/>
          </a:p>
          <a:p>
            <a:pPr>
              <a:buFont typeface="Wingdings" pitchFamily="2" charset="2"/>
              <a:buChar char="q"/>
            </a:pPr>
            <a:endParaRPr lang="ru-RU" sz="8500" dirty="0" smtClean="0"/>
          </a:p>
          <a:p>
            <a:pPr>
              <a:buFont typeface="Wingdings" pitchFamily="2" charset="2"/>
              <a:buChar char="q"/>
            </a:pPr>
            <a:r>
              <a:rPr lang="ru-RU" sz="8500" b="1" dirty="0" smtClean="0"/>
              <a:t>Консультации по проверке работ по заявкам</a:t>
            </a:r>
            <a:r>
              <a:rPr lang="ru-RU" sz="8500" dirty="0" smtClean="0"/>
              <a:t> , направляемым по электронной почте</a:t>
            </a:r>
          </a:p>
          <a:p>
            <a:pPr>
              <a:buNone/>
            </a:pPr>
            <a:r>
              <a:rPr lang="ru-RU" sz="8500" dirty="0" err="1" smtClean="0">
                <a:hlinkClick r:id="rId5"/>
              </a:rPr>
              <a:t>centeroko@instrao.ru</a:t>
            </a:r>
            <a:endParaRPr lang="ru-RU" sz="8500" dirty="0" smtClean="0"/>
          </a:p>
          <a:p>
            <a:pPr>
              <a:buNone/>
            </a:pPr>
            <a:r>
              <a:rPr lang="ru-RU" sz="8500" dirty="0" smtClean="0"/>
              <a:t>	</a:t>
            </a:r>
          </a:p>
          <a:p>
            <a:pPr>
              <a:buFont typeface="Wingdings" pitchFamily="2" charset="2"/>
              <a:buChar char="q"/>
            </a:pPr>
            <a:r>
              <a:rPr lang="ru-RU" sz="8500" b="1" dirty="0" smtClean="0"/>
              <a:t>Сбор вопросов  для проведения консультаций осуществляется по адресу электронной почты </a:t>
            </a:r>
            <a:r>
              <a:rPr lang="ru-RU" sz="8500" dirty="0" err="1" smtClean="0">
                <a:hlinkClick r:id="rId5"/>
              </a:rPr>
              <a:t>centeroko@instrao.ru</a:t>
            </a:r>
            <a:endParaRPr lang="ru-RU" sz="8500" dirty="0" smtClean="0"/>
          </a:p>
          <a:p>
            <a:pPr>
              <a:buNone/>
            </a:pPr>
            <a:r>
              <a:rPr lang="ru-RU" sz="85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5638800" y="0"/>
            <a:ext cx="6553200" cy="6985000"/>
            <a:chOff x="7612208" y="-236483"/>
            <a:chExt cx="10676155" cy="10838793"/>
          </a:xfrm>
        </p:grpSpPr>
        <p:sp>
          <p:nvSpPr>
            <p:cNvPr id="3093" name="object 6"/>
            <p:cNvSpPr>
              <a:spLocks/>
            </p:cNvSpPr>
            <p:nvPr/>
          </p:nvSpPr>
          <p:spPr bwMode="auto">
            <a:xfrm>
              <a:off x="7612208" y="-236483"/>
              <a:ext cx="10676155" cy="10838793"/>
            </a:xfrm>
            <a:custGeom>
              <a:avLst/>
              <a:gdLst>
                <a:gd name="T0" fmla="*/ 0 w 10302875"/>
                <a:gd name="T1" fmla="*/ 0 h 10283825"/>
                <a:gd name="T2" fmla="*/ 18207292 w 10302875"/>
                <a:gd name="T3" fmla="*/ 0 h 10283825"/>
                <a:gd name="T4" fmla="*/ 18207292 w 10302875"/>
                <a:gd name="T5" fmla="*/ 23842902 h 10283825"/>
                <a:gd name="T6" fmla="*/ 0 w 10302875"/>
                <a:gd name="T7" fmla="*/ 0 h 10283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02875"/>
                <a:gd name="T13" fmla="*/ 0 h 10283825"/>
                <a:gd name="T14" fmla="*/ 10302875 w 10302875"/>
                <a:gd name="T15" fmla="*/ 10283825 h 10283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02875" h="10283825">
                  <a:moveTo>
                    <a:pt x="0" y="0"/>
                  </a:moveTo>
                  <a:lnTo>
                    <a:pt x="10302510" y="0"/>
                  </a:lnTo>
                  <a:lnTo>
                    <a:pt x="10302510" y="1028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6D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94" name="object 7"/>
            <p:cNvSpPr>
              <a:spLocks/>
            </p:cNvSpPr>
            <p:nvPr/>
          </p:nvSpPr>
          <p:spPr bwMode="auto">
            <a:xfrm>
              <a:off x="13248648" y="5486531"/>
              <a:ext cx="5039360" cy="4918710"/>
            </a:xfrm>
            <a:custGeom>
              <a:avLst/>
              <a:gdLst>
                <a:gd name="T0" fmla="*/ 5039168 w 5039359"/>
                <a:gd name="T1" fmla="*/ 0 h 4918709"/>
                <a:gd name="T2" fmla="*/ 5039168 w 5039359"/>
                <a:gd name="T3" fmla="*/ 4918466 h 4918709"/>
                <a:gd name="T4" fmla="*/ 0 w 5039359"/>
                <a:gd name="T5" fmla="*/ 4918466 h 4918709"/>
                <a:gd name="T6" fmla="*/ 5039168 w 5039359"/>
                <a:gd name="T7" fmla="*/ 0 h 49187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39359"/>
                <a:gd name="T13" fmla="*/ 0 h 4918709"/>
                <a:gd name="T14" fmla="*/ 5039359 w 5039359"/>
                <a:gd name="T15" fmla="*/ 4918709 h 49187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39359" h="4918709">
                  <a:moveTo>
                    <a:pt x="5039104" y="0"/>
                  </a:moveTo>
                  <a:lnTo>
                    <a:pt x="5039104" y="4918464"/>
                  </a:lnTo>
                  <a:lnTo>
                    <a:pt x="0" y="4918464"/>
                  </a:lnTo>
                  <a:lnTo>
                    <a:pt x="5039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7213600" y="939800"/>
            <a:ext cx="5029200" cy="990938"/>
          </a:xfrm>
          <a:prstGeom prst="rect">
            <a:avLst/>
          </a:prstGeom>
        </p:spPr>
        <p:txBody>
          <a:bodyPr lIns="0" tIns="8534" rIns="0" bIns="0">
            <a:spAutoFit/>
          </a:bodyPr>
          <a:lstStyle/>
          <a:p>
            <a:pPr marL="9482" algn="ctr">
              <a:spcBef>
                <a:spcPts val="67"/>
              </a:spcBef>
              <a:defRPr/>
            </a:pPr>
            <a:r>
              <a:rPr lang="ru-RU" sz="2100" b="1" spc="-4" dirty="0">
                <a:solidFill>
                  <a:schemeClr val="tx2"/>
                </a:solidFill>
                <a:latin typeface="Arial"/>
                <a:cs typeface="Arial"/>
              </a:rPr>
              <a:t>КЛЮЧЕВЫЕ МЕРОПРИЯТИЯ </a:t>
            </a:r>
          </a:p>
          <a:p>
            <a:pPr marL="9482" algn="ctr">
              <a:spcBef>
                <a:spcPts val="67"/>
              </a:spcBef>
              <a:defRPr/>
            </a:pPr>
            <a:r>
              <a:rPr lang="ru-RU" sz="2100" b="1" spc="-4" dirty="0">
                <a:solidFill>
                  <a:schemeClr val="tx2"/>
                </a:solidFill>
                <a:latin typeface="Arial"/>
                <a:cs typeface="Arial"/>
              </a:rPr>
              <a:t>ПО ФУНКЦИОНАЛЬНОЙ ГРАМОТНОСТИ</a:t>
            </a:r>
            <a:endParaRPr sz="21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3076" name="Рисунок 16" descr="плакат_ФГ_04.08.20_ок итог.jpg"/>
          <p:cNvPicPr>
            <a:picLocks noChangeAspect="1"/>
          </p:cNvPicPr>
          <p:nvPr/>
        </p:nvPicPr>
        <p:blipFill>
          <a:blip r:embed="rId2" cstate="print"/>
          <a:srcRect t="13554" r="2689" b="253"/>
          <a:stretch>
            <a:fillRect/>
          </a:stretch>
        </p:blipFill>
        <p:spPr bwMode="auto">
          <a:xfrm>
            <a:off x="8382000" y="2921000"/>
            <a:ext cx="3810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156000" y="1179000"/>
            <a:ext cx="7476067" cy="6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268" tIns="34134" rIns="68268" bIns="34134">
            <a:spAutoFit/>
          </a:bodyPr>
          <a:lstStyle/>
          <a:p>
            <a:r>
              <a:rPr lang="ru-RU" sz="2000" b="1" i="1" dirty="0"/>
              <a:t>Всероссийский</a:t>
            </a:r>
            <a:r>
              <a:rPr lang="ru-RU" sz="2000" b="1" dirty="0"/>
              <a:t> </a:t>
            </a:r>
            <a:r>
              <a:rPr lang="ru-RU" sz="2000" b="1" i="1" dirty="0"/>
              <a:t>семинар </a:t>
            </a:r>
          </a:p>
          <a:p>
            <a:r>
              <a:rPr lang="ru-RU" sz="2000" b="1" i="1" dirty="0"/>
              <a:t>"Формирование и оценка функциональной грамотности" 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01000" y="2124000"/>
          <a:ext cx="7482015" cy="3375000"/>
        </p:xfrm>
        <a:graphic>
          <a:graphicData uri="http://schemas.openxmlformats.org/drawingml/2006/table">
            <a:tbl>
              <a:tblPr/>
              <a:tblGrid>
                <a:gridCol w="2880000"/>
                <a:gridCol w="4602015"/>
              </a:tblGrid>
              <a:tr h="22597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dirty="0" smtClean="0">
                          <a:solidFill>
                            <a:srgbClr val="444444"/>
                          </a:solidFill>
                          <a:latin typeface="+mj-lt"/>
                        </a:rPr>
                        <a:t>17 февраля, 11:00 </a:t>
                      </a:r>
                      <a:r>
                        <a:rPr lang="ru-RU" sz="1300" b="1" dirty="0">
                          <a:solidFill>
                            <a:srgbClr val="444444"/>
                          </a:solidFill>
                          <a:latin typeface="+mj-lt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444444"/>
                          </a:solidFill>
                          <a:latin typeface="+mj-lt"/>
                        </a:rPr>
                        <a:t>мск</a:t>
                      </a:r>
                      <a:r>
                        <a:rPr lang="ru-RU" sz="1300" b="1" dirty="0">
                          <a:solidFill>
                            <a:srgbClr val="444444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9585" marR="9585" marT="6389" marB="6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+mj-lt"/>
                        </a:rPr>
                        <a:t>СПИКЕР</a:t>
                      </a:r>
                    </a:p>
                  </a:txBody>
                  <a:tcPr marL="9585" marR="9585" marT="6389" marB="6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9138"/>
                    </a:solidFill>
                  </a:tcPr>
                </a:tc>
              </a:tr>
              <a:tr h="314902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функциональной грамотности: объединение усилий педагогического коллектива образовательной организации</a:t>
                      </a:r>
                      <a:endParaRPr lang="ru-RU" sz="1800" b="1" dirty="0">
                        <a:solidFill>
                          <a:srgbClr val="444444"/>
                        </a:solidFill>
                        <a:latin typeface="+mj-lt"/>
                      </a:endParaRPr>
                    </a:p>
                  </a:txBody>
                  <a:tcPr marL="9585" marR="9585" marT="6389" marB="6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 федеральных экспертов по функциональной грамотности, сотрудников ФГБНУ «ИСРО РАО»: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Ковалева Галина Сергеевна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 </a:t>
                      </a:r>
                      <a:r>
                        <a:rPr lang="ru-RU" sz="16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пед.наук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 центром оценки качества образования, 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Рутковская Елена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Лазаревна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 </a:t>
                      </a:r>
                      <a:r>
                        <a:rPr lang="ru-RU" sz="16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наук, старший научный сотрудник лаборатории социально-гуманитарного общего образования,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Коваль Татьяна Викторовна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канд. </a:t>
                      </a:r>
                      <a:r>
                        <a:rPr lang="ru-RU" sz="16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наук, старший научный сотрудник лаборатории социально-гуманитарного общего образования.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marL="9585" marR="9585" marT="6389" marB="6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000" y="189000"/>
            <a:ext cx="11241711" cy="39288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chemeClr val="tx2"/>
                </a:solidFill>
              </a:rPr>
              <a:t>Проект Министерства просвещения РФ «Мониторинг формирования  </a:t>
            </a:r>
            <a:r>
              <a:rPr lang="en-US" sz="2400" i="1" dirty="0" smtClean="0">
                <a:solidFill>
                  <a:schemeClr val="tx2"/>
                </a:solidFill>
              </a:rPr>
              <a:t/>
            </a:r>
            <a:br>
              <a:rPr lang="en-US" sz="2400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chemeClr val="tx2"/>
                </a:solidFill>
              </a:rPr>
              <a:t>и оценки функциональной грамотности обучающихся»  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Разработка национального инструментария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 по методологии международных исследований</a:t>
            </a: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39349" y="2060848"/>
          <a:ext cx="10973123" cy="479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5999989" y="1988840"/>
          <a:ext cx="5911507" cy="4640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/>
          </p:nvPr>
        </p:nvGraphicFramePr>
        <p:xfrm>
          <a:off x="2927650" y="1484784"/>
          <a:ext cx="8876385" cy="42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8533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170" y="0"/>
            <a:ext cx="10839663" cy="1751812"/>
          </a:xfrm>
        </p:spPr>
        <p:txBody>
          <a:bodyPr/>
          <a:lstStyle/>
          <a:p>
            <a:pPr eaLnBrk="1" hangingPunct="1"/>
            <a:r>
              <a:rPr lang="ru-RU" sz="3733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258" y="1751813"/>
            <a:ext cx="10235485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3063" b="1" i="1" dirty="0" smtClean="0"/>
              <a:t>Ковалева </a:t>
            </a:r>
            <a:r>
              <a:rPr lang="ru-RU" sz="3063" b="1" i="1" dirty="0"/>
              <a:t>Галина Сергеевна, </a:t>
            </a:r>
            <a:r>
              <a:rPr lang="ru-RU" sz="3063" i="1" dirty="0"/>
              <a:t>руководитель Центра оценки качества  образования Института стратегии развития образования  </a:t>
            </a:r>
            <a:r>
              <a:rPr lang="ru-RU" sz="3063" i="1" dirty="0" smtClean="0"/>
              <a:t>РАО</a:t>
            </a:r>
          </a:p>
          <a:p>
            <a:pPr indent="10847">
              <a:buNone/>
              <a:defRPr/>
            </a:pPr>
            <a:r>
              <a:rPr lang="ru-RU" sz="2872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72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72" dirty="0">
                <a:solidFill>
                  <a:schemeClr val="tx2">
                    <a:lumMod val="50000"/>
                  </a:schemeClr>
                </a:solidFill>
              </a:rPr>
              <a:t>e-mail: </a:t>
            </a:r>
            <a:r>
              <a:rPr lang="en-US" sz="2872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centeroko@instrao.ru</a:t>
            </a:r>
            <a:r>
              <a:rPr lang="ru-RU" sz="2872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72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72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72" dirty="0">
              <a:solidFill>
                <a:schemeClr val="tx2">
                  <a:lumMod val="50000"/>
                </a:schemeClr>
              </a:solidFill>
            </a:endParaRPr>
          </a:p>
          <a:p>
            <a:pPr indent="10847">
              <a:buNone/>
              <a:defRPr/>
            </a:pPr>
            <a:r>
              <a:rPr lang="en-US" sz="2680" dirty="0">
                <a:solidFill>
                  <a:srgbClr val="660066"/>
                </a:solidFill>
              </a:rPr>
              <a:t>http://skiv.instrao.ru/bank-zadaniy/</a:t>
            </a:r>
            <a:endParaRPr lang="ru-RU" sz="2872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60100" y="6356349"/>
            <a:ext cx="2653644" cy="365126"/>
          </a:xfrm>
          <a:prstGeom prst="rect">
            <a:avLst/>
          </a:prstGeom>
          <a:noFill/>
        </p:spPr>
        <p:txBody>
          <a:bodyPr/>
          <a:lstStyle/>
          <a:p>
            <a:fld id="{3794D34D-6F29-4C4A-96B0-9B0417D6C66B}" type="slidenum">
              <a:rPr lang="ru-RU" smtClean="0"/>
              <a:pPr/>
              <a:t>30</a:t>
            </a:fld>
            <a:endParaRPr lang="ru-RU" smtClean="0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9214" y="2892114"/>
            <a:ext cx="3118816" cy="34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056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752C3-413F-461F-AF57-8A9F2251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99" y="141515"/>
            <a:ext cx="10301449" cy="7912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Функциональная грамотность и </a:t>
            </a:r>
            <a:r>
              <a:rPr lang="ru-RU" sz="3600" b="1" dirty="0" smtClean="0">
                <a:solidFill>
                  <a:schemeClr val="tx2"/>
                </a:solidFill>
              </a:rPr>
              <a:t>ФГОС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endParaRPr lang="ru-RU" sz="3600" i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50C3B2-DAC6-4971-9D9B-6613DAB96AE4}"/>
              </a:ext>
            </a:extLst>
          </p:cNvPr>
          <p:cNvSpPr txBox="1"/>
          <p:nvPr/>
        </p:nvSpPr>
        <p:spPr>
          <a:xfrm>
            <a:off x="239349" y="762068"/>
            <a:ext cx="2592288" cy="57883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08835" tIns="54417" rIns="108835" bIns="54417" rtlCol="0">
            <a:spAutoFit/>
          </a:bodyPr>
          <a:lstStyle/>
          <a:p>
            <a:pPr algn="just"/>
            <a:r>
              <a:rPr lang="ru-RU" b="1" dirty="0" smtClean="0"/>
              <a:t>ФГОС ООО</a:t>
            </a:r>
          </a:p>
          <a:p>
            <a:pPr algn="just"/>
            <a:r>
              <a:rPr lang="ru-RU" sz="1300" dirty="0" smtClean="0"/>
              <a:t>п.4 - освоение </a:t>
            </a:r>
            <a:r>
              <a:rPr lang="ru-RU" sz="1300" b="1" dirty="0" smtClean="0">
                <a:solidFill>
                  <a:srgbClr val="FF0000"/>
                </a:solidFill>
              </a:rPr>
              <a:t>знаний, компетенций, необходимых </a:t>
            </a:r>
            <a:r>
              <a:rPr lang="ru-RU" sz="1300" dirty="0" smtClean="0"/>
              <a:t>как</a:t>
            </a:r>
            <a:r>
              <a:rPr lang="ru-RU" sz="1300" b="1" dirty="0" smtClean="0">
                <a:solidFill>
                  <a:schemeClr val="accent1"/>
                </a:solidFill>
              </a:rPr>
              <a:t> </a:t>
            </a:r>
            <a:r>
              <a:rPr lang="ru-RU" sz="1300" b="1" dirty="0" smtClean="0">
                <a:solidFill>
                  <a:srgbClr val="FF0000"/>
                </a:solidFill>
              </a:rPr>
              <a:t>для жизни в современном обществе</a:t>
            </a:r>
            <a:r>
              <a:rPr lang="ru-RU" sz="1300" dirty="0" smtClean="0"/>
              <a:t>, так и для успешного обучения на следующем уровне образования, а также в течение жизни»</a:t>
            </a:r>
          </a:p>
          <a:p>
            <a:pPr algn="just"/>
            <a:r>
              <a:rPr lang="ru-RU" sz="1300" dirty="0" smtClean="0"/>
              <a:t>п.35.2 - задачу «формирования </a:t>
            </a:r>
            <a:r>
              <a:rPr lang="ru-RU" sz="1300" b="1" dirty="0" smtClean="0">
                <a:solidFill>
                  <a:srgbClr val="FF0000"/>
                </a:solidFill>
              </a:rPr>
              <a:t>функциональной грамотности </a:t>
            </a:r>
            <a:r>
              <a:rPr lang="ru-RU" sz="1300" dirty="0" smtClean="0">
                <a:solidFill>
                  <a:srgbClr val="2C3745"/>
                </a:solidFill>
              </a:rPr>
              <a:t>обучающихся</a:t>
            </a:r>
            <a:r>
              <a:rPr lang="ru-RU" sz="1300" b="1" dirty="0" smtClean="0">
                <a:solidFill>
                  <a:srgbClr val="FF0000"/>
                </a:solidFill>
              </a:rPr>
              <a:t> (способности решать учебные задачи и жизненные проблемные ситуации </a:t>
            </a:r>
            <a:r>
              <a:rPr lang="ru-RU" sz="1300" dirty="0" smtClean="0"/>
              <a:t>на основе сформированных предметных, </a:t>
            </a:r>
            <a:r>
              <a:rPr lang="ru-RU" sz="1300" dirty="0" err="1" smtClean="0"/>
              <a:t>метапредметных</a:t>
            </a:r>
            <a:r>
              <a:rPr lang="ru-RU" sz="1300" dirty="0" smtClean="0"/>
              <a:t> и универсальных способов деятельности)…(2 </a:t>
            </a:r>
          </a:p>
          <a:p>
            <a:pPr algn="just"/>
            <a:r>
              <a:rPr lang="ru-RU" sz="1300" dirty="0" smtClean="0"/>
              <a:t>п.27.2</a:t>
            </a:r>
            <a:r>
              <a:rPr lang="ru-RU" sz="1300" dirty="0"/>
              <a:t>. Условия реализации программы основного общего образования должны обеспечивать для участников образовательных отношений возможность:</a:t>
            </a:r>
          </a:p>
          <a:p>
            <a:pPr algn="just"/>
            <a:r>
              <a:rPr lang="ru-RU" sz="1300" dirty="0" smtClean="0"/>
              <a:t> формирования </a:t>
            </a:r>
            <a:r>
              <a:rPr lang="ru-RU" sz="1300" b="1" dirty="0" smtClean="0">
                <a:solidFill>
                  <a:srgbClr val="FF0000"/>
                </a:solidFill>
              </a:rPr>
              <a:t>функциональной грамотности </a:t>
            </a:r>
            <a:r>
              <a:rPr lang="ru-RU" sz="1300" dirty="0" smtClean="0"/>
              <a:t>обучающихся, … </a:t>
            </a:r>
            <a:endParaRPr lang="ru-RU" sz="1300" dirty="0"/>
          </a:p>
          <a:p>
            <a:pPr algn="just"/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23659" y="836713"/>
            <a:ext cx="3552395" cy="501059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80000"/>
              </a:lnSpc>
            </a:pPr>
            <a:r>
              <a:rPr lang="ru-RU" sz="1900" b="1" dirty="0" smtClean="0">
                <a:solidFill>
                  <a:srgbClr val="002060"/>
                </a:solidFill>
              </a:rPr>
              <a:t>ФЕОП: Система оценки достижения планируемых результатов освоения  ФГОС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Основным предметом оценки </a:t>
            </a:r>
            <a:r>
              <a:rPr lang="ru-RU" sz="1600" dirty="0" smtClean="0"/>
              <a:t>в соответствии с требованиями ФГОС ООО является </a:t>
            </a:r>
            <a:r>
              <a:rPr lang="ru-RU" sz="1600" b="1" dirty="0" smtClean="0"/>
              <a:t>способность к решению учебно-познавательных и учебно-практических задач</a:t>
            </a:r>
            <a:r>
              <a:rPr lang="ru-RU" sz="1600" dirty="0" smtClean="0"/>
              <a:t>, основанных на изучаемом учебном материале, с использованием  … действий, </a:t>
            </a:r>
            <a:r>
              <a:rPr lang="ru-RU" sz="1600" b="1" dirty="0" smtClean="0"/>
              <a:t>а также компетентностей, релевантных соответствующим моделям </a:t>
            </a:r>
            <a:r>
              <a:rPr lang="ru-RU" sz="1600" b="1" dirty="0" smtClean="0">
                <a:solidFill>
                  <a:srgbClr val="FF0000"/>
                </a:solidFill>
              </a:rPr>
              <a:t>функциональной грамотности</a:t>
            </a:r>
            <a:r>
              <a:rPr lang="ru-RU" sz="1600" dirty="0" smtClean="0"/>
              <a:t> (читательской, математической, </a:t>
            </a:r>
            <a:r>
              <a:rPr lang="ru-RU" sz="1600" dirty="0" err="1" smtClean="0"/>
              <a:t>естественно-научной</a:t>
            </a:r>
            <a:r>
              <a:rPr lang="ru-RU" sz="1600" dirty="0" smtClean="0"/>
              <a:t> грамотности, и др.). </a:t>
            </a:r>
          </a:p>
          <a:p>
            <a:r>
              <a:rPr lang="ru-RU" sz="1600" dirty="0" smtClean="0"/>
              <a:t>Для оценки предметных результатов предлагаются следующие критерии: </a:t>
            </a:r>
            <a:r>
              <a:rPr lang="ru-RU" sz="1600" b="1" i="1" dirty="0" smtClean="0"/>
              <a:t>знание и понимание</a:t>
            </a:r>
            <a:r>
              <a:rPr lang="ru-RU" sz="1600" dirty="0" smtClean="0"/>
              <a:t>, </a:t>
            </a:r>
            <a:r>
              <a:rPr lang="ru-RU" sz="1600" b="1" i="1" dirty="0" smtClean="0"/>
              <a:t>применение</a:t>
            </a:r>
            <a:r>
              <a:rPr lang="ru-RU" sz="1600" dirty="0" smtClean="0"/>
              <a:t>, </a:t>
            </a:r>
            <a:r>
              <a:rPr lang="ru-RU" sz="1600" b="1" i="1" dirty="0" smtClean="0">
                <a:solidFill>
                  <a:srgbClr val="FF0000"/>
                </a:solidFill>
              </a:rPr>
              <a:t>функциональность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836712"/>
            <a:ext cx="4800533" cy="96010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086" y="1988840"/>
            <a:ext cx="5088565" cy="240026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6" y="4485117"/>
            <a:ext cx="5376597" cy="237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8208235" y="5445225"/>
            <a:ext cx="3518859" cy="384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37" tIns="38418" rIns="76837" bIns="38418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4"/>
            <a:ext cx="576063" cy="5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2817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00" y="234000"/>
            <a:ext cx="9487800" cy="11548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cs typeface="Times New Roman" pitchFamily="18" charset="0"/>
              </a:rPr>
              <a:t>Направления оценки качества образования (</a:t>
            </a:r>
            <a:r>
              <a:rPr lang="ru-RU" sz="3600" dirty="0" err="1" smtClean="0">
                <a:solidFill>
                  <a:schemeClr val="tx2"/>
                </a:solidFill>
                <a:cs typeface="Times New Roman" pitchFamily="18" charset="0"/>
              </a:rPr>
              <a:t>Рособрнадзор</a:t>
            </a:r>
            <a:r>
              <a:rPr lang="ru-RU" sz="3600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  <a: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1000" y="1809000"/>
            <a:ext cx="11055600" cy="4322963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endParaRPr lang="ru-RU" b="1" dirty="0" smtClean="0"/>
          </a:p>
          <a:p>
            <a:pPr>
              <a:defRPr/>
            </a:pPr>
            <a:r>
              <a:rPr lang="ru-RU" b="1" i="1" dirty="0" smtClean="0"/>
              <a:t>КАЧЕСТВО ОБУЧЕНИЯ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/>
              <a:t>  русский язык и математика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/>
              <a:t>  социально-гуманитарные предметы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функциональная грамотность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/>
              <a:t>  приоритеты экономической политики:  ИТ, инженерные специальности</a:t>
            </a:r>
          </a:p>
          <a:p>
            <a:pPr>
              <a:defRPr/>
            </a:pPr>
            <a:r>
              <a:rPr lang="ru-RU" b="1" i="1" dirty="0" smtClean="0"/>
              <a:t>УСЛОВИЯ  и РЕЗУЛЬТАТЫ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/>
              <a:t>  школьный климат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/>
              <a:t>  уровень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ценностных ориентаций</a:t>
            </a:r>
          </a:p>
          <a:p>
            <a:pPr>
              <a:defRPr/>
            </a:pPr>
            <a:r>
              <a:rPr lang="ru-RU" b="1" i="1" dirty="0" smtClean="0"/>
              <a:t>САМООПРЕДЕЛЕНИЕ И ПРОФЕССИОНАЛЬНАЯ ОРИЕНТАЦИЯ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/>
              <a:t>  9 классы, поступление в СПО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/>
              <a:t>  11 классы,  </a:t>
            </a:r>
            <a:r>
              <a:rPr lang="ru-RU" b="1" dirty="0" err="1" smtClean="0"/>
              <a:t>профилизация</a:t>
            </a:r>
            <a:r>
              <a:rPr lang="ru-RU" b="1" dirty="0" smtClean="0"/>
              <a:t> и поступление в вузы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0"/>
            <a:ext cx="10992544" cy="14176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2"/>
                </a:solidFill>
              </a:rPr>
              <a:t>Проведение мониторинга формирования функциональной грамотности. Участники: 43 субъекта РФ,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 600 образовательных организаций</a:t>
            </a: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80031649"/>
              </p:ext>
            </p:extLst>
          </p:nvPr>
        </p:nvGraphicFramePr>
        <p:xfrm>
          <a:off x="571982" y="1281322"/>
          <a:ext cx="4005807" cy="554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763">
                  <a:extLst>
                    <a:ext uri="{9D8B030D-6E8A-4147-A177-3AD203B41FA5}">
                      <a16:colId xmlns="" xmlns:a16="http://schemas.microsoft.com/office/drawing/2014/main" val="2765495451"/>
                    </a:ext>
                  </a:extLst>
                </a:gridCol>
                <a:gridCol w="1169044">
                  <a:extLst>
                    <a:ext uri="{9D8B030D-6E8A-4147-A177-3AD203B41FA5}">
                      <a16:colId xmlns="" xmlns:a16="http://schemas.microsoft.com/office/drawing/2014/main" val="938001891"/>
                    </a:ext>
                  </a:extLst>
                </a:gridCol>
              </a:tblGrid>
              <a:tr h="37039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убъект РФ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9207779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1968630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83165597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5402612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7210516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Волгоградская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53434591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6052547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3272078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3591400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0718161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439255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— Кузбасс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1357830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26763747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6294984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57111149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56594754"/>
                  </a:ext>
                </a:extLst>
              </a:tr>
            </a:tbl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4524748"/>
              </p:ext>
            </p:extLst>
          </p:nvPr>
        </p:nvGraphicFramePr>
        <p:xfrm>
          <a:off x="4787098" y="1281322"/>
          <a:ext cx="3518703" cy="536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511">
                  <a:extLst>
                    <a:ext uri="{9D8B030D-6E8A-4147-A177-3AD203B41FA5}">
                      <a16:colId xmlns="" xmlns:a16="http://schemas.microsoft.com/office/drawing/2014/main" val="3140112976"/>
                    </a:ext>
                  </a:extLst>
                </a:gridCol>
                <a:gridCol w="1192192">
                  <a:extLst>
                    <a:ext uri="{9D8B030D-6E8A-4147-A177-3AD203B41FA5}">
                      <a16:colId xmlns="" xmlns:a16="http://schemas.microsoft.com/office/drawing/2014/main" val="2094511146"/>
                    </a:ext>
                  </a:extLst>
                </a:gridCol>
              </a:tblGrid>
              <a:tr h="370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убъект РФ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9207779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Липецкая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1968630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83165597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5402612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7210516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53434591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6052547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3272078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3591400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071816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4392557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1357830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26763747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6294984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Калмыкия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57111149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Крым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56594754"/>
                  </a:ext>
                </a:extLst>
              </a:tr>
            </a:tbl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31833898"/>
              </p:ext>
            </p:extLst>
          </p:nvPr>
        </p:nvGraphicFramePr>
        <p:xfrm>
          <a:off x="8515111" y="1281322"/>
          <a:ext cx="3280460" cy="4756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317">
                  <a:extLst>
                    <a:ext uri="{9D8B030D-6E8A-4147-A177-3AD203B41FA5}">
                      <a16:colId xmlns="" xmlns:a16="http://schemas.microsoft.com/office/drawing/2014/main" val="1828894884"/>
                    </a:ext>
                  </a:extLst>
                </a:gridCol>
                <a:gridCol w="1139143">
                  <a:extLst>
                    <a:ext uri="{9D8B030D-6E8A-4147-A177-3AD203B41FA5}">
                      <a16:colId xmlns="" xmlns:a16="http://schemas.microsoft.com/office/drawing/2014/main" val="4158705284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убъект РФ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9207779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1968630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83165597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5402612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7210516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53434591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6052547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Смоленская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32720788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3591400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0718161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Удмуртская Республика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4392557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1357830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26763747"/>
                  </a:ext>
                </a:extLst>
              </a:tr>
              <a:tr h="32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6294984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554137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00" y="0"/>
            <a:ext cx="10391400" cy="141763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Особенности организации взаимодействия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 с региональными командами в ходе мониторинга функциональной грамотности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604798"/>
            <a:ext cx="11343051" cy="50885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ЕЖЕНЕДЕЛЬНЫЕ СЕМИНАРЫ «Формирование и оценка  функциональной грамотности</a:t>
            </a:r>
            <a:r>
              <a:rPr lang="ru-RU" sz="2000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/>
              <a:t>два направления: все субъекты РФ и выборка </a:t>
            </a:r>
            <a:r>
              <a:rPr lang="ru-RU" sz="2000" i="1" dirty="0" err="1" smtClean="0"/>
              <a:t>Рособрнадзора</a:t>
            </a:r>
            <a:r>
              <a:rPr lang="ru-RU" sz="2000" i="1" dirty="0" smtClean="0"/>
              <a:t> (43 субъекта РФ)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ПРОВЕДЕНИЕ ДИАГНОСТИЧЕСКИХ РАБОТ</a:t>
            </a:r>
            <a:r>
              <a:rPr lang="ru-RU" sz="2000" dirty="0" smtClean="0"/>
              <a:t>: все субъекты РФ в разных формах в разные периоды  на платформе РЭШ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u="sng" dirty="0" smtClean="0"/>
              <a:t>Выборки </a:t>
            </a:r>
            <a:r>
              <a:rPr lang="ru-RU" sz="2000" u="sng" dirty="0" err="1" smtClean="0"/>
              <a:t>Рособрнадзора</a:t>
            </a:r>
            <a:r>
              <a:rPr lang="ru-RU" sz="2000" u="sng" dirty="0" smtClean="0"/>
              <a:t> (600 образовательных организаций):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u="sng" dirty="0" smtClean="0"/>
              <a:t>Входная диагностика </a:t>
            </a:r>
            <a:r>
              <a:rPr lang="ru-RU" sz="2000" dirty="0" smtClean="0"/>
              <a:t>– ознакомление с особенностями диагностики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ФГ и анализ  деятельности образовательных организаций по формированию ФГ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u="sng" dirty="0" smtClean="0"/>
              <a:t>Итоговая диагностика </a:t>
            </a:r>
            <a:r>
              <a:rPr lang="ru-RU" sz="2000" dirty="0" smtClean="0"/>
              <a:t>– определение уровня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ФГ обучающихся  8 классов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ИНДИВИДУАЛЬНЫЕ КОНСУЛЬТАЦИИ с регионами по итогам проведения диагностических работ :</a:t>
            </a:r>
            <a:r>
              <a:rPr lang="ru-RU" sz="2000" dirty="0" smtClean="0"/>
              <a:t> научно-методическое сопровождение деятельности образовательных организаций;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анализ, обобщение регионального опыта;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представление и  распространение  эффективных практик повышения функциональной грамотности обучающихся</a:t>
            </a:r>
            <a:endParaRPr lang="ru-RU" sz="2000" dirty="0"/>
          </a:p>
        </p:txBody>
      </p:sp>
      <p:grpSp>
        <p:nvGrpSpPr>
          <p:cNvPr id="3" name="object 13"/>
          <p:cNvGrpSpPr>
            <a:grpSpLocks/>
          </p:cNvGrpSpPr>
          <p:nvPr/>
        </p:nvGrpSpPr>
        <p:grpSpPr bwMode="auto">
          <a:xfrm>
            <a:off x="239350" y="1700808"/>
            <a:ext cx="284692" cy="409576"/>
            <a:chOff x="3442478" y="4990367"/>
            <a:chExt cx="426720" cy="614680"/>
          </a:xfrm>
        </p:grpSpPr>
        <p:sp>
          <p:nvSpPr>
            <p:cNvPr id="8" name="object 14"/>
            <p:cNvSpPr>
              <a:spLocks/>
            </p:cNvSpPr>
            <p:nvPr/>
          </p:nvSpPr>
          <p:spPr bwMode="auto">
            <a:xfrm>
              <a:off x="3458000" y="5005824"/>
              <a:ext cx="395605" cy="394335"/>
            </a:xfrm>
            <a:custGeom>
              <a:avLst/>
              <a:gdLst/>
              <a:ahLst/>
              <a:cxnLst>
                <a:cxn ang="0">
                  <a:pos x="386976" y="254065"/>
                </a:cxn>
                <a:cxn ang="0">
                  <a:pos x="372161" y="289747"/>
                </a:cxn>
                <a:cxn ang="0">
                  <a:pos x="350642" y="321865"/>
                </a:cxn>
                <a:cxn ang="0">
                  <a:pos x="323247" y="349183"/>
                </a:cxn>
                <a:cxn ang="0">
                  <a:pos x="291029" y="370652"/>
                </a:cxn>
                <a:cxn ang="0">
                  <a:pos x="255226" y="385447"/>
                </a:cxn>
                <a:cxn ang="0">
                  <a:pos x="217212" y="393000"/>
                </a:cxn>
                <a:cxn ang="0">
                  <a:pos x="197832" y="393960"/>
                </a:cxn>
                <a:cxn ang="0">
                  <a:pos x="188142" y="393727"/>
                </a:cxn>
                <a:cxn ang="0">
                  <a:pos x="149796" y="388083"/>
                </a:cxn>
                <a:cxn ang="0">
                  <a:pos x="113292" y="375094"/>
                </a:cxn>
                <a:cxn ang="0">
                  <a:pos x="80034" y="355261"/>
                </a:cxn>
                <a:cxn ang="0">
                  <a:pos x="51298" y="329345"/>
                </a:cxn>
                <a:cxn ang="0">
                  <a:pos x="28190" y="298342"/>
                </a:cxn>
                <a:cxn ang="0">
                  <a:pos x="11597" y="263444"/>
                </a:cxn>
                <a:cxn ang="0">
                  <a:pos x="2157" y="225992"/>
                </a:cxn>
                <a:cxn ang="0">
                  <a:pos x="0" y="197079"/>
                </a:cxn>
                <a:cxn ang="0">
                  <a:pos x="233" y="187425"/>
                </a:cxn>
                <a:cxn ang="0">
                  <a:pos x="5899" y="149225"/>
                </a:cxn>
                <a:cxn ang="0">
                  <a:pos x="18937" y="112860"/>
                </a:cxn>
                <a:cxn ang="0">
                  <a:pos x="38845" y="79728"/>
                </a:cxn>
                <a:cxn ang="0">
                  <a:pos x="64860" y="51102"/>
                </a:cxn>
                <a:cxn ang="0">
                  <a:pos x="95981" y="28082"/>
                </a:cxn>
                <a:cxn ang="0">
                  <a:pos x="131012" y="11552"/>
                </a:cxn>
                <a:cxn ang="0">
                  <a:pos x="168607" y="2149"/>
                </a:cxn>
                <a:cxn ang="0">
                  <a:pos x="197631" y="0"/>
                </a:cxn>
                <a:cxn ang="0">
                  <a:pos x="207321" y="232"/>
                </a:cxn>
                <a:cxn ang="0">
                  <a:pos x="245667" y="5877"/>
                </a:cxn>
                <a:cxn ang="0">
                  <a:pos x="282170" y="18865"/>
                </a:cxn>
                <a:cxn ang="0">
                  <a:pos x="315429" y="38699"/>
                </a:cxn>
                <a:cxn ang="0">
                  <a:pos x="344165" y="64615"/>
                </a:cxn>
                <a:cxn ang="0">
                  <a:pos x="367273" y="95617"/>
                </a:cxn>
                <a:cxn ang="0">
                  <a:pos x="383866" y="130515"/>
                </a:cxn>
                <a:cxn ang="0">
                  <a:pos x="393305" y="167967"/>
                </a:cxn>
                <a:cxn ang="0">
                  <a:pos x="395463" y="196881"/>
                </a:cxn>
                <a:cxn ang="0">
                  <a:pos x="395229" y="206534"/>
                </a:cxn>
                <a:cxn ang="0">
                  <a:pos x="389564" y="244734"/>
                </a:cxn>
                <a:cxn ang="0">
                  <a:pos x="386976" y="254065"/>
                </a:cxn>
              </a:cxnLst>
              <a:rect l="0" t="0" r="r" b="b"/>
              <a:pathLst>
                <a:path w="395604" h="394335">
                  <a:moveTo>
                    <a:pt x="386976" y="254065"/>
                  </a:moveTo>
                  <a:lnTo>
                    <a:pt x="372161" y="289747"/>
                  </a:lnTo>
                  <a:lnTo>
                    <a:pt x="350642" y="321865"/>
                  </a:lnTo>
                  <a:lnTo>
                    <a:pt x="323247" y="349183"/>
                  </a:lnTo>
                  <a:lnTo>
                    <a:pt x="291029" y="370652"/>
                  </a:lnTo>
                  <a:lnTo>
                    <a:pt x="255226" y="385447"/>
                  </a:lnTo>
                  <a:lnTo>
                    <a:pt x="217212" y="393000"/>
                  </a:lnTo>
                  <a:lnTo>
                    <a:pt x="197832" y="393960"/>
                  </a:lnTo>
                  <a:lnTo>
                    <a:pt x="188142" y="393727"/>
                  </a:lnTo>
                  <a:lnTo>
                    <a:pt x="149796" y="388083"/>
                  </a:lnTo>
                  <a:lnTo>
                    <a:pt x="113292" y="375094"/>
                  </a:lnTo>
                  <a:lnTo>
                    <a:pt x="80034" y="355261"/>
                  </a:lnTo>
                  <a:lnTo>
                    <a:pt x="51298" y="329345"/>
                  </a:lnTo>
                  <a:lnTo>
                    <a:pt x="28190" y="298342"/>
                  </a:lnTo>
                  <a:lnTo>
                    <a:pt x="11597" y="263444"/>
                  </a:lnTo>
                  <a:lnTo>
                    <a:pt x="2157" y="225992"/>
                  </a:lnTo>
                  <a:lnTo>
                    <a:pt x="0" y="197079"/>
                  </a:lnTo>
                  <a:lnTo>
                    <a:pt x="233" y="187425"/>
                  </a:lnTo>
                  <a:lnTo>
                    <a:pt x="5899" y="149225"/>
                  </a:lnTo>
                  <a:lnTo>
                    <a:pt x="18937" y="112860"/>
                  </a:lnTo>
                  <a:lnTo>
                    <a:pt x="38845" y="79728"/>
                  </a:lnTo>
                  <a:lnTo>
                    <a:pt x="64860" y="51102"/>
                  </a:lnTo>
                  <a:lnTo>
                    <a:pt x="95981" y="28082"/>
                  </a:lnTo>
                  <a:lnTo>
                    <a:pt x="131012" y="11552"/>
                  </a:lnTo>
                  <a:lnTo>
                    <a:pt x="168607" y="2149"/>
                  </a:lnTo>
                  <a:lnTo>
                    <a:pt x="197631" y="0"/>
                  </a:lnTo>
                  <a:lnTo>
                    <a:pt x="207321" y="232"/>
                  </a:lnTo>
                  <a:lnTo>
                    <a:pt x="245667" y="5877"/>
                  </a:lnTo>
                  <a:lnTo>
                    <a:pt x="282170" y="18865"/>
                  </a:lnTo>
                  <a:lnTo>
                    <a:pt x="315429" y="38699"/>
                  </a:lnTo>
                  <a:lnTo>
                    <a:pt x="344165" y="64615"/>
                  </a:lnTo>
                  <a:lnTo>
                    <a:pt x="367273" y="95617"/>
                  </a:lnTo>
                  <a:lnTo>
                    <a:pt x="383866" y="130515"/>
                  </a:lnTo>
                  <a:lnTo>
                    <a:pt x="393305" y="167967"/>
                  </a:lnTo>
                  <a:lnTo>
                    <a:pt x="395463" y="196881"/>
                  </a:lnTo>
                  <a:lnTo>
                    <a:pt x="395229" y="206534"/>
                  </a:lnTo>
                  <a:lnTo>
                    <a:pt x="389564" y="244734"/>
                  </a:lnTo>
                  <a:lnTo>
                    <a:pt x="386976" y="254065"/>
                  </a:lnTo>
                  <a:close/>
                </a:path>
              </a:pathLst>
            </a:custGeom>
            <a:solidFill>
              <a:srgbClr val="2E945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object 15"/>
            <p:cNvSpPr/>
            <p:nvPr/>
          </p:nvSpPr>
          <p:spPr>
            <a:xfrm>
              <a:off x="3442478" y="4990367"/>
              <a:ext cx="426720" cy="425670"/>
            </a:xfrm>
            <a:custGeom>
              <a:avLst/>
              <a:gdLst/>
              <a:ahLst/>
              <a:cxnLst/>
              <a:rect l="l" t="t" r="r" b="b"/>
              <a:pathLst>
                <a:path w="426720" h="425450">
                  <a:moveTo>
                    <a:pt x="213241" y="424866"/>
                  </a:moveTo>
                  <a:lnTo>
                    <a:pt x="164406" y="419246"/>
                  </a:lnTo>
                  <a:lnTo>
                    <a:pt x="119546" y="403241"/>
                  </a:lnTo>
                  <a:lnTo>
                    <a:pt x="79949" y="378137"/>
                  </a:lnTo>
                  <a:lnTo>
                    <a:pt x="46906" y="345220"/>
                  </a:lnTo>
                  <a:lnTo>
                    <a:pt x="21707" y="305773"/>
                  </a:lnTo>
                  <a:lnTo>
                    <a:pt x="5641" y="261082"/>
                  </a:lnTo>
                  <a:lnTo>
                    <a:pt x="0" y="212433"/>
                  </a:lnTo>
                  <a:lnTo>
                    <a:pt x="5641" y="163783"/>
                  </a:lnTo>
                  <a:lnTo>
                    <a:pt x="21707" y="119092"/>
                  </a:lnTo>
                  <a:lnTo>
                    <a:pt x="46906" y="79646"/>
                  </a:lnTo>
                  <a:lnTo>
                    <a:pt x="79949" y="46728"/>
                  </a:lnTo>
                  <a:lnTo>
                    <a:pt x="119546" y="21624"/>
                  </a:lnTo>
                  <a:lnTo>
                    <a:pt x="164406" y="5620"/>
                  </a:lnTo>
                  <a:lnTo>
                    <a:pt x="213241" y="0"/>
                  </a:lnTo>
                  <a:lnTo>
                    <a:pt x="262076" y="5620"/>
                  </a:lnTo>
                  <a:lnTo>
                    <a:pt x="306937" y="21624"/>
                  </a:lnTo>
                  <a:lnTo>
                    <a:pt x="321584" y="30910"/>
                  </a:lnTo>
                  <a:lnTo>
                    <a:pt x="213241" y="30910"/>
                  </a:lnTo>
                  <a:lnTo>
                    <a:pt x="164801" y="37395"/>
                  </a:lnTo>
                  <a:lnTo>
                    <a:pt x="121274" y="55694"/>
                  </a:lnTo>
                  <a:lnTo>
                    <a:pt x="84396" y="84077"/>
                  </a:lnTo>
                  <a:lnTo>
                    <a:pt x="55905" y="120815"/>
                  </a:lnTo>
                  <a:lnTo>
                    <a:pt x="37537" y="164177"/>
                  </a:lnTo>
                  <a:lnTo>
                    <a:pt x="31028" y="212433"/>
                  </a:lnTo>
                  <a:lnTo>
                    <a:pt x="37537" y="260688"/>
                  </a:lnTo>
                  <a:lnTo>
                    <a:pt x="55906" y="304050"/>
                  </a:lnTo>
                  <a:lnTo>
                    <a:pt x="84397" y="340788"/>
                  </a:lnTo>
                  <a:lnTo>
                    <a:pt x="121275" y="369172"/>
                  </a:lnTo>
                  <a:lnTo>
                    <a:pt x="164802" y="387471"/>
                  </a:lnTo>
                  <a:lnTo>
                    <a:pt x="213241" y="393955"/>
                  </a:lnTo>
                  <a:lnTo>
                    <a:pt x="321584" y="393955"/>
                  </a:lnTo>
                  <a:lnTo>
                    <a:pt x="306937" y="403241"/>
                  </a:lnTo>
                  <a:lnTo>
                    <a:pt x="262076" y="419246"/>
                  </a:lnTo>
                  <a:lnTo>
                    <a:pt x="213241" y="424866"/>
                  </a:lnTo>
                  <a:close/>
                </a:path>
                <a:path w="426720" h="425450">
                  <a:moveTo>
                    <a:pt x="321584" y="393955"/>
                  </a:moveTo>
                  <a:lnTo>
                    <a:pt x="213241" y="393955"/>
                  </a:lnTo>
                  <a:lnTo>
                    <a:pt x="261680" y="387471"/>
                  </a:lnTo>
                  <a:lnTo>
                    <a:pt x="305207" y="369172"/>
                  </a:lnTo>
                  <a:lnTo>
                    <a:pt x="342085" y="340788"/>
                  </a:lnTo>
                  <a:lnTo>
                    <a:pt x="370577" y="304050"/>
                  </a:lnTo>
                  <a:lnTo>
                    <a:pt x="388945" y="260688"/>
                  </a:lnTo>
                  <a:lnTo>
                    <a:pt x="395454" y="212433"/>
                  </a:lnTo>
                  <a:lnTo>
                    <a:pt x="388946" y="164177"/>
                  </a:lnTo>
                  <a:lnTo>
                    <a:pt x="370577" y="120815"/>
                  </a:lnTo>
                  <a:lnTo>
                    <a:pt x="342086" y="84077"/>
                  </a:lnTo>
                  <a:lnTo>
                    <a:pt x="305208" y="55694"/>
                  </a:lnTo>
                  <a:lnTo>
                    <a:pt x="261681" y="37395"/>
                  </a:lnTo>
                  <a:lnTo>
                    <a:pt x="213241" y="30910"/>
                  </a:lnTo>
                  <a:lnTo>
                    <a:pt x="321584" y="30910"/>
                  </a:lnTo>
                  <a:lnTo>
                    <a:pt x="379576" y="79646"/>
                  </a:lnTo>
                  <a:lnTo>
                    <a:pt x="404776" y="119092"/>
                  </a:lnTo>
                  <a:lnTo>
                    <a:pt x="420841" y="163783"/>
                  </a:lnTo>
                  <a:lnTo>
                    <a:pt x="426483" y="212433"/>
                  </a:lnTo>
                  <a:lnTo>
                    <a:pt x="420841" y="261082"/>
                  </a:lnTo>
                  <a:lnTo>
                    <a:pt x="404776" y="305773"/>
                  </a:lnTo>
                  <a:lnTo>
                    <a:pt x="379576" y="345220"/>
                  </a:lnTo>
                  <a:lnTo>
                    <a:pt x="346533" y="378137"/>
                  </a:lnTo>
                  <a:lnTo>
                    <a:pt x="321584" y="393955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lIns="0" tIns="0" rIns="0" bIns="0"/>
            <a:lstStyle/>
            <a:p>
              <a:pPr>
                <a:defRPr/>
              </a:pPr>
              <a:endParaRPr dirty="0">
                <a:latin typeface="+mn-lt"/>
                <a:cs typeface="+mn-cs"/>
              </a:endParaRPr>
            </a:p>
          </p:txBody>
        </p:sp>
        <p:pic>
          <p:nvPicPr>
            <p:cNvPr id="10" name="object 16"/>
            <p:cNvPicPr/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61009" y="5196288"/>
              <a:ext cx="189423" cy="408595"/>
            </a:xfrm>
            <a:prstGeom prst="rect">
              <a:avLst/>
            </a:prstGeom>
          </p:spPr>
        </p:pic>
      </p:grpSp>
      <p:grpSp>
        <p:nvGrpSpPr>
          <p:cNvPr id="4" name="object 13"/>
          <p:cNvGrpSpPr>
            <a:grpSpLocks/>
          </p:cNvGrpSpPr>
          <p:nvPr/>
        </p:nvGrpSpPr>
        <p:grpSpPr bwMode="auto">
          <a:xfrm>
            <a:off x="335361" y="4965171"/>
            <a:ext cx="284692" cy="409576"/>
            <a:chOff x="3442478" y="4990367"/>
            <a:chExt cx="426720" cy="614680"/>
          </a:xfrm>
        </p:grpSpPr>
        <p:sp>
          <p:nvSpPr>
            <p:cNvPr id="12" name="object 14"/>
            <p:cNvSpPr>
              <a:spLocks/>
            </p:cNvSpPr>
            <p:nvPr/>
          </p:nvSpPr>
          <p:spPr bwMode="auto">
            <a:xfrm>
              <a:off x="3458000" y="5005824"/>
              <a:ext cx="395605" cy="394335"/>
            </a:xfrm>
            <a:custGeom>
              <a:avLst/>
              <a:gdLst/>
              <a:ahLst/>
              <a:cxnLst>
                <a:cxn ang="0">
                  <a:pos x="386976" y="254065"/>
                </a:cxn>
                <a:cxn ang="0">
                  <a:pos x="372161" y="289747"/>
                </a:cxn>
                <a:cxn ang="0">
                  <a:pos x="350642" y="321865"/>
                </a:cxn>
                <a:cxn ang="0">
                  <a:pos x="323247" y="349183"/>
                </a:cxn>
                <a:cxn ang="0">
                  <a:pos x="291029" y="370652"/>
                </a:cxn>
                <a:cxn ang="0">
                  <a:pos x="255226" y="385447"/>
                </a:cxn>
                <a:cxn ang="0">
                  <a:pos x="217212" y="393000"/>
                </a:cxn>
                <a:cxn ang="0">
                  <a:pos x="197832" y="393960"/>
                </a:cxn>
                <a:cxn ang="0">
                  <a:pos x="188142" y="393727"/>
                </a:cxn>
                <a:cxn ang="0">
                  <a:pos x="149796" y="388083"/>
                </a:cxn>
                <a:cxn ang="0">
                  <a:pos x="113292" y="375094"/>
                </a:cxn>
                <a:cxn ang="0">
                  <a:pos x="80034" y="355261"/>
                </a:cxn>
                <a:cxn ang="0">
                  <a:pos x="51298" y="329345"/>
                </a:cxn>
                <a:cxn ang="0">
                  <a:pos x="28190" y="298342"/>
                </a:cxn>
                <a:cxn ang="0">
                  <a:pos x="11597" y="263444"/>
                </a:cxn>
                <a:cxn ang="0">
                  <a:pos x="2157" y="225992"/>
                </a:cxn>
                <a:cxn ang="0">
                  <a:pos x="0" y="197079"/>
                </a:cxn>
                <a:cxn ang="0">
                  <a:pos x="233" y="187425"/>
                </a:cxn>
                <a:cxn ang="0">
                  <a:pos x="5899" y="149225"/>
                </a:cxn>
                <a:cxn ang="0">
                  <a:pos x="18937" y="112860"/>
                </a:cxn>
                <a:cxn ang="0">
                  <a:pos x="38845" y="79728"/>
                </a:cxn>
                <a:cxn ang="0">
                  <a:pos x="64860" y="51102"/>
                </a:cxn>
                <a:cxn ang="0">
                  <a:pos x="95981" y="28082"/>
                </a:cxn>
                <a:cxn ang="0">
                  <a:pos x="131012" y="11552"/>
                </a:cxn>
                <a:cxn ang="0">
                  <a:pos x="168607" y="2149"/>
                </a:cxn>
                <a:cxn ang="0">
                  <a:pos x="197631" y="0"/>
                </a:cxn>
                <a:cxn ang="0">
                  <a:pos x="207321" y="232"/>
                </a:cxn>
                <a:cxn ang="0">
                  <a:pos x="245667" y="5877"/>
                </a:cxn>
                <a:cxn ang="0">
                  <a:pos x="282170" y="18865"/>
                </a:cxn>
                <a:cxn ang="0">
                  <a:pos x="315429" y="38699"/>
                </a:cxn>
                <a:cxn ang="0">
                  <a:pos x="344165" y="64615"/>
                </a:cxn>
                <a:cxn ang="0">
                  <a:pos x="367273" y="95617"/>
                </a:cxn>
                <a:cxn ang="0">
                  <a:pos x="383866" y="130515"/>
                </a:cxn>
                <a:cxn ang="0">
                  <a:pos x="393305" y="167967"/>
                </a:cxn>
                <a:cxn ang="0">
                  <a:pos x="395463" y="196881"/>
                </a:cxn>
                <a:cxn ang="0">
                  <a:pos x="395229" y="206534"/>
                </a:cxn>
                <a:cxn ang="0">
                  <a:pos x="389564" y="244734"/>
                </a:cxn>
                <a:cxn ang="0">
                  <a:pos x="386976" y="254065"/>
                </a:cxn>
              </a:cxnLst>
              <a:rect l="0" t="0" r="r" b="b"/>
              <a:pathLst>
                <a:path w="395604" h="394335">
                  <a:moveTo>
                    <a:pt x="386976" y="254065"/>
                  </a:moveTo>
                  <a:lnTo>
                    <a:pt x="372161" y="289747"/>
                  </a:lnTo>
                  <a:lnTo>
                    <a:pt x="350642" y="321865"/>
                  </a:lnTo>
                  <a:lnTo>
                    <a:pt x="323247" y="349183"/>
                  </a:lnTo>
                  <a:lnTo>
                    <a:pt x="291029" y="370652"/>
                  </a:lnTo>
                  <a:lnTo>
                    <a:pt x="255226" y="385447"/>
                  </a:lnTo>
                  <a:lnTo>
                    <a:pt x="217212" y="393000"/>
                  </a:lnTo>
                  <a:lnTo>
                    <a:pt x="197832" y="393960"/>
                  </a:lnTo>
                  <a:lnTo>
                    <a:pt x="188142" y="393727"/>
                  </a:lnTo>
                  <a:lnTo>
                    <a:pt x="149796" y="388083"/>
                  </a:lnTo>
                  <a:lnTo>
                    <a:pt x="113292" y="375094"/>
                  </a:lnTo>
                  <a:lnTo>
                    <a:pt x="80034" y="355261"/>
                  </a:lnTo>
                  <a:lnTo>
                    <a:pt x="51298" y="329345"/>
                  </a:lnTo>
                  <a:lnTo>
                    <a:pt x="28190" y="298342"/>
                  </a:lnTo>
                  <a:lnTo>
                    <a:pt x="11597" y="263444"/>
                  </a:lnTo>
                  <a:lnTo>
                    <a:pt x="2157" y="225992"/>
                  </a:lnTo>
                  <a:lnTo>
                    <a:pt x="0" y="197079"/>
                  </a:lnTo>
                  <a:lnTo>
                    <a:pt x="233" y="187425"/>
                  </a:lnTo>
                  <a:lnTo>
                    <a:pt x="5899" y="149225"/>
                  </a:lnTo>
                  <a:lnTo>
                    <a:pt x="18937" y="112860"/>
                  </a:lnTo>
                  <a:lnTo>
                    <a:pt x="38845" y="79728"/>
                  </a:lnTo>
                  <a:lnTo>
                    <a:pt x="64860" y="51102"/>
                  </a:lnTo>
                  <a:lnTo>
                    <a:pt x="95981" y="28082"/>
                  </a:lnTo>
                  <a:lnTo>
                    <a:pt x="131012" y="11552"/>
                  </a:lnTo>
                  <a:lnTo>
                    <a:pt x="168607" y="2149"/>
                  </a:lnTo>
                  <a:lnTo>
                    <a:pt x="197631" y="0"/>
                  </a:lnTo>
                  <a:lnTo>
                    <a:pt x="207321" y="232"/>
                  </a:lnTo>
                  <a:lnTo>
                    <a:pt x="245667" y="5877"/>
                  </a:lnTo>
                  <a:lnTo>
                    <a:pt x="282170" y="18865"/>
                  </a:lnTo>
                  <a:lnTo>
                    <a:pt x="315429" y="38699"/>
                  </a:lnTo>
                  <a:lnTo>
                    <a:pt x="344165" y="64615"/>
                  </a:lnTo>
                  <a:lnTo>
                    <a:pt x="367273" y="95617"/>
                  </a:lnTo>
                  <a:lnTo>
                    <a:pt x="383866" y="130515"/>
                  </a:lnTo>
                  <a:lnTo>
                    <a:pt x="393305" y="167967"/>
                  </a:lnTo>
                  <a:lnTo>
                    <a:pt x="395463" y="196881"/>
                  </a:lnTo>
                  <a:lnTo>
                    <a:pt x="395229" y="206534"/>
                  </a:lnTo>
                  <a:lnTo>
                    <a:pt x="389564" y="244734"/>
                  </a:lnTo>
                  <a:lnTo>
                    <a:pt x="386976" y="254065"/>
                  </a:lnTo>
                  <a:close/>
                </a:path>
              </a:pathLst>
            </a:custGeom>
            <a:solidFill>
              <a:srgbClr val="2E945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" name="object 15"/>
            <p:cNvSpPr/>
            <p:nvPr/>
          </p:nvSpPr>
          <p:spPr>
            <a:xfrm>
              <a:off x="3442478" y="4990367"/>
              <a:ext cx="426720" cy="425670"/>
            </a:xfrm>
            <a:custGeom>
              <a:avLst/>
              <a:gdLst/>
              <a:ahLst/>
              <a:cxnLst/>
              <a:rect l="l" t="t" r="r" b="b"/>
              <a:pathLst>
                <a:path w="426720" h="425450">
                  <a:moveTo>
                    <a:pt x="213241" y="424866"/>
                  </a:moveTo>
                  <a:lnTo>
                    <a:pt x="164406" y="419246"/>
                  </a:lnTo>
                  <a:lnTo>
                    <a:pt x="119546" y="403241"/>
                  </a:lnTo>
                  <a:lnTo>
                    <a:pt x="79949" y="378137"/>
                  </a:lnTo>
                  <a:lnTo>
                    <a:pt x="46906" y="345220"/>
                  </a:lnTo>
                  <a:lnTo>
                    <a:pt x="21707" y="305773"/>
                  </a:lnTo>
                  <a:lnTo>
                    <a:pt x="5641" y="261082"/>
                  </a:lnTo>
                  <a:lnTo>
                    <a:pt x="0" y="212433"/>
                  </a:lnTo>
                  <a:lnTo>
                    <a:pt x="5641" y="163783"/>
                  </a:lnTo>
                  <a:lnTo>
                    <a:pt x="21707" y="119092"/>
                  </a:lnTo>
                  <a:lnTo>
                    <a:pt x="46906" y="79646"/>
                  </a:lnTo>
                  <a:lnTo>
                    <a:pt x="79949" y="46728"/>
                  </a:lnTo>
                  <a:lnTo>
                    <a:pt x="119546" y="21624"/>
                  </a:lnTo>
                  <a:lnTo>
                    <a:pt x="164406" y="5620"/>
                  </a:lnTo>
                  <a:lnTo>
                    <a:pt x="213241" y="0"/>
                  </a:lnTo>
                  <a:lnTo>
                    <a:pt x="262076" y="5620"/>
                  </a:lnTo>
                  <a:lnTo>
                    <a:pt x="306937" y="21624"/>
                  </a:lnTo>
                  <a:lnTo>
                    <a:pt x="321584" y="30910"/>
                  </a:lnTo>
                  <a:lnTo>
                    <a:pt x="213241" y="30910"/>
                  </a:lnTo>
                  <a:lnTo>
                    <a:pt x="164801" y="37395"/>
                  </a:lnTo>
                  <a:lnTo>
                    <a:pt x="121274" y="55694"/>
                  </a:lnTo>
                  <a:lnTo>
                    <a:pt x="84396" y="84077"/>
                  </a:lnTo>
                  <a:lnTo>
                    <a:pt x="55905" y="120815"/>
                  </a:lnTo>
                  <a:lnTo>
                    <a:pt x="37537" y="164177"/>
                  </a:lnTo>
                  <a:lnTo>
                    <a:pt x="31028" y="212433"/>
                  </a:lnTo>
                  <a:lnTo>
                    <a:pt x="37537" y="260688"/>
                  </a:lnTo>
                  <a:lnTo>
                    <a:pt x="55906" y="304050"/>
                  </a:lnTo>
                  <a:lnTo>
                    <a:pt x="84397" y="340788"/>
                  </a:lnTo>
                  <a:lnTo>
                    <a:pt x="121275" y="369172"/>
                  </a:lnTo>
                  <a:lnTo>
                    <a:pt x="164802" y="387471"/>
                  </a:lnTo>
                  <a:lnTo>
                    <a:pt x="213241" y="393955"/>
                  </a:lnTo>
                  <a:lnTo>
                    <a:pt x="321584" y="393955"/>
                  </a:lnTo>
                  <a:lnTo>
                    <a:pt x="306937" y="403241"/>
                  </a:lnTo>
                  <a:lnTo>
                    <a:pt x="262076" y="419246"/>
                  </a:lnTo>
                  <a:lnTo>
                    <a:pt x="213241" y="424866"/>
                  </a:lnTo>
                  <a:close/>
                </a:path>
                <a:path w="426720" h="425450">
                  <a:moveTo>
                    <a:pt x="321584" y="393955"/>
                  </a:moveTo>
                  <a:lnTo>
                    <a:pt x="213241" y="393955"/>
                  </a:lnTo>
                  <a:lnTo>
                    <a:pt x="261680" y="387471"/>
                  </a:lnTo>
                  <a:lnTo>
                    <a:pt x="305207" y="369172"/>
                  </a:lnTo>
                  <a:lnTo>
                    <a:pt x="342085" y="340788"/>
                  </a:lnTo>
                  <a:lnTo>
                    <a:pt x="370577" y="304050"/>
                  </a:lnTo>
                  <a:lnTo>
                    <a:pt x="388945" y="260688"/>
                  </a:lnTo>
                  <a:lnTo>
                    <a:pt x="395454" y="212433"/>
                  </a:lnTo>
                  <a:lnTo>
                    <a:pt x="388946" y="164177"/>
                  </a:lnTo>
                  <a:lnTo>
                    <a:pt x="370577" y="120815"/>
                  </a:lnTo>
                  <a:lnTo>
                    <a:pt x="342086" y="84077"/>
                  </a:lnTo>
                  <a:lnTo>
                    <a:pt x="305208" y="55694"/>
                  </a:lnTo>
                  <a:lnTo>
                    <a:pt x="261681" y="37395"/>
                  </a:lnTo>
                  <a:lnTo>
                    <a:pt x="213241" y="30910"/>
                  </a:lnTo>
                  <a:lnTo>
                    <a:pt x="321584" y="30910"/>
                  </a:lnTo>
                  <a:lnTo>
                    <a:pt x="379576" y="79646"/>
                  </a:lnTo>
                  <a:lnTo>
                    <a:pt x="404776" y="119092"/>
                  </a:lnTo>
                  <a:lnTo>
                    <a:pt x="420841" y="163783"/>
                  </a:lnTo>
                  <a:lnTo>
                    <a:pt x="426483" y="212433"/>
                  </a:lnTo>
                  <a:lnTo>
                    <a:pt x="420841" y="261082"/>
                  </a:lnTo>
                  <a:lnTo>
                    <a:pt x="404776" y="305773"/>
                  </a:lnTo>
                  <a:lnTo>
                    <a:pt x="379576" y="345220"/>
                  </a:lnTo>
                  <a:lnTo>
                    <a:pt x="346533" y="378137"/>
                  </a:lnTo>
                  <a:lnTo>
                    <a:pt x="321584" y="393955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lIns="0" tIns="0" rIns="0" bIns="0"/>
            <a:lstStyle/>
            <a:p>
              <a:pPr>
                <a:defRPr/>
              </a:pPr>
              <a:endParaRPr dirty="0">
                <a:latin typeface="+mn-lt"/>
                <a:cs typeface="+mn-cs"/>
              </a:endParaRPr>
            </a:p>
          </p:txBody>
        </p:sp>
        <p:pic>
          <p:nvPicPr>
            <p:cNvPr id="14" name="object 16"/>
            <p:cNvPicPr/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61009" y="5196288"/>
              <a:ext cx="189423" cy="408595"/>
            </a:xfrm>
            <a:prstGeom prst="rect">
              <a:avLst/>
            </a:prstGeom>
          </p:spPr>
        </p:pic>
      </p:grpSp>
      <p:grpSp>
        <p:nvGrpSpPr>
          <p:cNvPr id="5" name="object 13"/>
          <p:cNvGrpSpPr>
            <a:grpSpLocks/>
          </p:cNvGrpSpPr>
          <p:nvPr/>
        </p:nvGrpSpPr>
        <p:grpSpPr bwMode="auto">
          <a:xfrm>
            <a:off x="239350" y="2756925"/>
            <a:ext cx="284692" cy="409576"/>
            <a:chOff x="3442478" y="4990367"/>
            <a:chExt cx="426720" cy="614680"/>
          </a:xfrm>
        </p:grpSpPr>
        <p:sp>
          <p:nvSpPr>
            <p:cNvPr id="16" name="object 14"/>
            <p:cNvSpPr>
              <a:spLocks/>
            </p:cNvSpPr>
            <p:nvPr/>
          </p:nvSpPr>
          <p:spPr bwMode="auto">
            <a:xfrm>
              <a:off x="3458000" y="5005824"/>
              <a:ext cx="395605" cy="394335"/>
            </a:xfrm>
            <a:custGeom>
              <a:avLst/>
              <a:gdLst/>
              <a:ahLst/>
              <a:cxnLst>
                <a:cxn ang="0">
                  <a:pos x="386976" y="254065"/>
                </a:cxn>
                <a:cxn ang="0">
                  <a:pos x="372161" y="289747"/>
                </a:cxn>
                <a:cxn ang="0">
                  <a:pos x="350642" y="321865"/>
                </a:cxn>
                <a:cxn ang="0">
                  <a:pos x="323247" y="349183"/>
                </a:cxn>
                <a:cxn ang="0">
                  <a:pos x="291029" y="370652"/>
                </a:cxn>
                <a:cxn ang="0">
                  <a:pos x="255226" y="385447"/>
                </a:cxn>
                <a:cxn ang="0">
                  <a:pos x="217212" y="393000"/>
                </a:cxn>
                <a:cxn ang="0">
                  <a:pos x="197832" y="393960"/>
                </a:cxn>
                <a:cxn ang="0">
                  <a:pos x="188142" y="393727"/>
                </a:cxn>
                <a:cxn ang="0">
                  <a:pos x="149796" y="388083"/>
                </a:cxn>
                <a:cxn ang="0">
                  <a:pos x="113292" y="375094"/>
                </a:cxn>
                <a:cxn ang="0">
                  <a:pos x="80034" y="355261"/>
                </a:cxn>
                <a:cxn ang="0">
                  <a:pos x="51298" y="329345"/>
                </a:cxn>
                <a:cxn ang="0">
                  <a:pos x="28190" y="298342"/>
                </a:cxn>
                <a:cxn ang="0">
                  <a:pos x="11597" y="263444"/>
                </a:cxn>
                <a:cxn ang="0">
                  <a:pos x="2157" y="225992"/>
                </a:cxn>
                <a:cxn ang="0">
                  <a:pos x="0" y="197079"/>
                </a:cxn>
                <a:cxn ang="0">
                  <a:pos x="233" y="187425"/>
                </a:cxn>
                <a:cxn ang="0">
                  <a:pos x="5899" y="149225"/>
                </a:cxn>
                <a:cxn ang="0">
                  <a:pos x="18937" y="112860"/>
                </a:cxn>
                <a:cxn ang="0">
                  <a:pos x="38845" y="79728"/>
                </a:cxn>
                <a:cxn ang="0">
                  <a:pos x="64860" y="51102"/>
                </a:cxn>
                <a:cxn ang="0">
                  <a:pos x="95981" y="28082"/>
                </a:cxn>
                <a:cxn ang="0">
                  <a:pos x="131012" y="11552"/>
                </a:cxn>
                <a:cxn ang="0">
                  <a:pos x="168607" y="2149"/>
                </a:cxn>
                <a:cxn ang="0">
                  <a:pos x="197631" y="0"/>
                </a:cxn>
                <a:cxn ang="0">
                  <a:pos x="207321" y="232"/>
                </a:cxn>
                <a:cxn ang="0">
                  <a:pos x="245667" y="5877"/>
                </a:cxn>
                <a:cxn ang="0">
                  <a:pos x="282170" y="18865"/>
                </a:cxn>
                <a:cxn ang="0">
                  <a:pos x="315429" y="38699"/>
                </a:cxn>
                <a:cxn ang="0">
                  <a:pos x="344165" y="64615"/>
                </a:cxn>
                <a:cxn ang="0">
                  <a:pos x="367273" y="95617"/>
                </a:cxn>
                <a:cxn ang="0">
                  <a:pos x="383866" y="130515"/>
                </a:cxn>
                <a:cxn ang="0">
                  <a:pos x="393305" y="167967"/>
                </a:cxn>
                <a:cxn ang="0">
                  <a:pos x="395463" y="196881"/>
                </a:cxn>
                <a:cxn ang="0">
                  <a:pos x="395229" y="206534"/>
                </a:cxn>
                <a:cxn ang="0">
                  <a:pos x="389564" y="244734"/>
                </a:cxn>
                <a:cxn ang="0">
                  <a:pos x="386976" y="254065"/>
                </a:cxn>
              </a:cxnLst>
              <a:rect l="0" t="0" r="r" b="b"/>
              <a:pathLst>
                <a:path w="395604" h="394335">
                  <a:moveTo>
                    <a:pt x="386976" y="254065"/>
                  </a:moveTo>
                  <a:lnTo>
                    <a:pt x="372161" y="289747"/>
                  </a:lnTo>
                  <a:lnTo>
                    <a:pt x="350642" y="321865"/>
                  </a:lnTo>
                  <a:lnTo>
                    <a:pt x="323247" y="349183"/>
                  </a:lnTo>
                  <a:lnTo>
                    <a:pt x="291029" y="370652"/>
                  </a:lnTo>
                  <a:lnTo>
                    <a:pt x="255226" y="385447"/>
                  </a:lnTo>
                  <a:lnTo>
                    <a:pt x="217212" y="393000"/>
                  </a:lnTo>
                  <a:lnTo>
                    <a:pt x="197832" y="393960"/>
                  </a:lnTo>
                  <a:lnTo>
                    <a:pt x="188142" y="393727"/>
                  </a:lnTo>
                  <a:lnTo>
                    <a:pt x="149796" y="388083"/>
                  </a:lnTo>
                  <a:lnTo>
                    <a:pt x="113292" y="375094"/>
                  </a:lnTo>
                  <a:lnTo>
                    <a:pt x="80034" y="355261"/>
                  </a:lnTo>
                  <a:lnTo>
                    <a:pt x="51298" y="329345"/>
                  </a:lnTo>
                  <a:lnTo>
                    <a:pt x="28190" y="298342"/>
                  </a:lnTo>
                  <a:lnTo>
                    <a:pt x="11597" y="263444"/>
                  </a:lnTo>
                  <a:lnTo>
                    <a:pt x="2157" y="225992"/>
                  </a:lnTo>
                  <a:lnTo>
                    <a:pt x="0" y="197079"/>
                  </a:lnTo>
                  <a:lnTo>
                    <a:pt x="233" y="187425"/>
                  </a:lnTo>
                  <a:lnTo>
                    <a:pt x="5899" y="149225"/>
                  </a:lnTo>
                  <a:lnTo>
                    <a:pt x="18937" y="112860"/>
                  </a:lnTo>
                  <a:lnTo>
                    <a:pt x="38845" y="79728"/>
                  </a:lnTo>
                  <a:lnTo>
                    <a:pt x="64860" y="51102"/>
                  </a:lnTo>
                  <a:lnTo>
                    <a:pt x="95981" y="28082"/>
                  </a:lnTo>
                  <a:lnTo>
                    <a:pt x="131012" y="11552"/>
                  </a:lnTo>
                  <a:lnTo>
                    <a:pt x="168607" y="2149"/>
                  </a:lnTo>
                  <a:lnTo>
                    <a:pt x="197631" y="0"/>
                  </a:lnTo>
                  <a:lnTo>
                    <a:pt x="207321" y="232"/>
                  </a:lnTo>
                  <a:lnTo>
                    <a:pt x="245667" y="5877"/>
                  </a:lnTo>
                  <a:lnTo>
                    <a:pt x="282170" y="18865"/>
                  </a:lnTo>
                  <a:lnTo>
                    <a:pt x="315429" y="38699"/>
                  </a:lnTo>
                  <a:lnTo>
                    <a:pt x="344165" y="64615"/>
                  </a:lnTo>
                  <a:lnTo>
                    <a:pt x="367273" y="95617"/>
                  </a:lnTo>
                  <a:lnTo>
                    <a:pt x="383866" y="130515"/>
                  </a:lnTo>
                  <a:lnTo>
                    <a:pt x="393305" y="167967"/>
                  </a:lnTo>
                  <a:lnTo>
                    <a:pt x="395463" y="196881"/>
                  </a:lnTo>
                  <a:lnTo>
                    <a:pt x="395229" y="206534"/>
                  </a:lnTo>
                  <a:lnTo>
                    <a:pt x="389564" y="244734"/>
                  </a:lnTo>
                  <a:lnTo>
                    <a:pt x="386976" y="254065"/>
                  </a:lnTo>
                  <a:close/>
                </a:path>
              </a:pathLst>
            </a:custGeom>
            <a:solidFill>
              <a:srgbClr val="2E945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" name="object 15"/>
            <p:cNvSpPr/>
            <p:nvPr/>
          </p:nvSpPr>
          <p:spPr>
            <a:xfrm>
              <a:off x="3442478" y="4990367"/>
              <a:ext cx="426720" cy="425670"/>
            </a:xfrm>
            <a:custGeom>
              <a:avLst/>
              <a:gdLst/>
              <a:ahLst/>
              <a:cxnLst/>
              <a:rect l="l" t="t" r="r" b="b"/>
              <a:pathLst>
                <a:path w="426720" h="425450">
                  <a:moveTo>
                    <a:pt x="213241" y="424866"/>
                  </a:moveTo>
                  <a:lnTo>
                    <a:pt x="164406" y="419246"/>
                  </a:lnTo>
                  <a:lnTo>
                    <a:pt x="119546" y="403241"/>
                  </a:lnTo>
                  <a:lnTo>
                    <a:pt x="79949" y="378137"/>
                  </a:lnTo>
                  <a:lnTo>
                    <a:pt x="46906" y="345220"/>
                  </a:lnTo>
                  <a:lnTo>
                    <a:pt x="21707" y="305773"/>
                  </a:lnTo>
                  <a:lnTo>
                    <a:pt x="5641" y="261082"/>
                  </a:lnTo>
                  <a:lnTo>
                    <a:pt x="0" y="212433"/>
                  </a:lnTo>
                  <a:lnTo>
                    <a:pt x="5641" y="163783"/>
                  </a:lnTo>
                  <a:lnTo>
                    <a:pt x="21707" y="119092"/>
                  </a:lnTo>
                  <a:lnTo>
                    <a:pt x="46906" y="79646"/>
                  </a:lnTo>
                  <a:lnTo>
                    <a:pt x="79949" y="46728"/>
                  </a:lnTo>
                  <a:lnTo>
                    <a:pt x="119546" y="21624"/>
                  </a:lnTo>
                  <a:lnTo>
                    <a:pt x="164406" y="5620"/>
                  </a:lnTo>
                  <a:lnTo>
                    <a:pt x="213241" y="0"/>
                  </a:lnTo>
                  <a:lnTo>
                    <a:pt x="262076" y="5620"/>
                  </a:lnTo>
                  <a:lnTo>
                    <a:pt x="306937" y="21624"/>
                  </a:lnTo>
                  <a:lnTo>
                    <a:pt x="321584" y="30910"/>
                  </a:lnTo>
                  <a:lnTo>
                    <a:pt x="213241" y="30910"/>
                  </a:lnTo>
                  <a:lnTo>
                    <a:pt x="164801" y="37395"/>
                  </a:lnTo>
                  <a:lnTo>
                    <a:pt x="121274" y="55694"/>
                  </a:lnTo>
                  <a:lnTo>
                    <a:pt x="84396" y="84077"/>
                  </a:lnTo>
                  <a:lnTo>
                    <a:pt x="55905" y="120815"/>
                  </a:lnTo>
                  <a:lnTo>
                    <a:pt x="37537" y="164177"/>
                  </a:lnTo>
                  <a:lnTo>
                    <a:pt x="31028" y="212433"/>
                  </a:lnTo>
                  <a:lnTo>
                    <a:pt x="37537" y="260688"/>
                  </a:lnTo>
                  <a:lnTo>
                    <a:pt x="55906" y="304050"/>
                  </a:lnTo>
                  <a:lnTo>
                    <a:pt x="84397" y="340788"/>
                  </a:lnTo>
                  <a:lnTo>
                    <a:pt x="121275" y="369172"/>
                  </a:lnTo>
                  <a:lnTo>
                    <a:pt x="164802" y="387471"/>
                  </a:lnTo>
                  <a:lnTo>
                    <a:pt x="213241" y="393955"/>
                  </a:lnTo>
                  <a:lnTo>
                    <a:pt x="321584" y="393955"/>
                  </a:lnTo>
                  <a:lnTo>
                    <a:pt x="306937" y="403241"/>
                  </a:lnTo>
                  <a:lnTo>
                    <a:pt x="262076" y="419246"/>
                  </a:lnTo>
                  <a:lnTo>
                    <a:pt x="213241" y="424866"/>
                  </a:lnTo>
                  <a:close/>
                </a:path>
                <a:path w="426720" h="425450">
                  <a:moveTo>
                    <a:pt x="321584" y="393955"/>
                  </a:moveTo>
                  <a:lnTo>
                    <a:pt x="213241" y="393955"/>
                  </a:lnTo>
                  <a:lnTo>
                    <a:pt x="261680" y="387471"/>
                  </a:lnTo>
                  <a:lnTo>
                    <a:pt x="305207" y="369172"/>
                  </a:lnTo>
                  <a:lnTo>
                    <a:pt x="342085" y="340788"/>
                  </a:lnTo>
                  <a:lnTo>
                    <a:pt x="370577" y="304050"/>
                  </a:lnTo>
                  <a:lnTo>
                    <a:pt x="388945" y="260688"/>
                  </a:lnTo>
                  <a:lnTo>
                    <a:pt x="395454" y="212433"/>
                  </a:lnTo>
                  <a:lnTo>
                    <a:pt x="388946" y="164177"/>
                  </a:lnTo>
                  <a:lnTo>
                    <a:pt x="370577" y="120815"/>
                  </a:lnTo>
                  <a:lnTo>
                    <a:pt x="342086" y="84077"/>
                  </a:lnTo>
                  <a:lnTo>
                    <a:pt x="305208" y="55694"/>
                  </a:lnTo>
                  <a:lnTo>
                    <a:pt x="261681" y="37395"/>
                  </a:lnTo>
                  <a:lnTo>
                    <a:pt x="213241" y="30910"/>
                  </a:lnTo>
                  <a:lnTo>
                    <a:pt x="321584" y="30910"/>
                  </a:lnTo>
                  <a:lnTo>
                    <a:pt x="379576" y="79646"/>
                  </a:lnTo>
                  <a:lnTo>
                    <a:pt x="404776" y="119092"/>
                  </a:lnTo>
                  <a:lnTo>
                    <a:pt x="420841" y="163783"/>
                  </a:lnTo>
                  <a:lnTo>
                    <a:pt x="426483" y="212433"/>
                  </a:lnTo>
                  <a:lnTo>
                    <a:pt x="420841" y="261082"/>
                  </a:lnTo>
                  <a:lnTo>
                    <a:pt x="404776" y="305773"/>
                  </a:lnTo>
                  <a:lnTo>
                    <a:pt x="379576" y="345220"/>
                  </a:lnTo>
                  <a:lnTo>
                    <a:pt x="346533" y="378137"/>
                  </a:lnTo>
                  <a:lnTo>
                    <a:pt x="321584" y="393955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lIns="0" tIns="0" rIns="0" bIns="0"/>
            <a:lstStyle/>
            <a:p>
              <a:pPr>
                <a:defRPr/>
              </a:pPr>
              <a:endParaRPr dirty="0">
                <a:latin typeface="+mn-lt"/>
                <a:cs typeface="+mn-cs"/>
              </a:endParaRPr>
            </a:p>
          </p:txBody>
        </p:sp>
        <p:pic>
          <p:nvPicPr>
            <p:cNvPr id="18" name="object 16"/>
            <p:cNvPicPr/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61009" y="5196288"/>
              <a:ext cx="189423" cy="408595"/>
            </a:xfrm>
            <a:prstGeom prst="rect">
              <a:avLst/>
            </a:prstGeom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000" y="63255"/>
            <a:ext cx="93528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Этапы проведения мониторинга формирования функциональной грамотности</a:t>
            </a: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8261684"/>
              </p:ext>
            </p:extLst>
          </p:nvPr>
        </p:nvGraphicFramePr>
        <p:xfrm>
          <a:off x="719403" y="1220755"/>
          <a:ext cx="10515600" cy="562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597">
                  <a:extLst>
                    <a:ext uri="{9D8B030D-6E8A-4147-A177-3AD203B41FA5}">
                      <a16:colId xmlns:a16="http://schemas.microsoft.com/office/drawing/2014/main" xmlns="" val="3844741785"/>
                    </a:ext>
                  </a:extLst>
                </a:gridCol>
                <a:gridCol w="8559003">
                  <a:extLst>
                    <a:ext uri="{9D8B030D-6E8A-4147-A177-3AD203B41FA5}">
                      <a16:colId xmlns:a16="http://schemas.microsoft.com/office/drawing/2014/main" xmlns="" val="2315348099"/>
                    </a:ext>
                  </a:extLst>
                </a:gridCol>
              </a:tblGrid>
              <a:tr h="399319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Даты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Мероприятия</a:t>
                      </a:r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2882994"/>
                  </a:ext>
                </a:extLst>
              </a:tr>
              <a:tr h="3993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3-10 февраля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Подготовка к проведению мониторингового исследования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8438515"/>
                  </a:ext>
                </a:extLst>
              </a:tr>
              <a:tr h="701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13-22 февраля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стартовой диагностической работы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(тестирование учащихся на портале РЭШ, МГ, ЧГ, ЕГ). Анкетирование ОО об опыте формирования функциональной грамотности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196965"/>
                  </a:ext>
                </a:extLst>
              </a:tr>
              <a:tr h="7015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 февраля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 для учителей по проверке заданий с открытыми ответами 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режиме онлайн)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2323636"/>
                  </a:ext>
                </a:extLst>
              </a:tr>
              <a:tr h="37870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27 -28 февраля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учителями ОО заданий с открытыми ответами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632725"/>
                  </a:ext>
                </a:extLst>
              </a:tr>
              <a:tr h="6664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 марта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и анализ результатов стартовой диагностики по математической, читательской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естественно-научной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грамотности </a:t>
                      </a:r>
                      <a:endParaRPr lang="ru-RU" sz="1800" dirty="0"/>
                    </a:p>
                  </a:txBody>
                  <a:tcPr/>
                </a:tc>
              </a:tr>
              <a:tr h="39931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и 31 марта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 по итогам проведения стартовой диагностики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8691935"/>
                  </a:ext>
                </a:extLst>
              </a:tr>
              <a:tr h="7015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10-19</a:t>
                      </a:r>
                      <a:r>
                        <a:rPr lang="ru-RU" sz="1800" baseline="0" dirty="0" smtClean="0"/>
                        <a:t> апреля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итоговой диагностической работы (тестирование учащихся на портале РЭШ, комплексные работы по шести составляющим ФГ)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885470"/>
                  </a:ext>
                </a:extLst>
              </a:tr>
              <a:tr h="347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20-26</a:t>
                      </a:r>
                      <a:r>
                        <a:rPr lang="ru-RU" sz="1800" baseline="0" dirty="0" smtClean="0"/>
                        <a:t> апреля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заданий с открытыми ответами учителями ОО (консультации по проверке 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073857"/>
                  </a:ext>
                </a:extLst>
              </a:tr>
              <a:tr h="701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12-19 мая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Подведение итогов, обобщение опыта регионов  по формированию  функциональной грамотности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25225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402175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000" y="63255"/>
            <a:ext cx="93528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Общая информация </a:t>
            </a:r>
            <a:r>
              <a:rPr lang="ru-RU" sz="3200" dirty="0" smtClean="0">
                <a:solidFill>
                  <a:srgbClr val="002060"/>
                </a:solidFill>
              </a:rPr>
              <a:t>о проведении диагностических работ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00" y="1584000"/>
            <a:ext cx="11460600" cy="4547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Диагностические работы проводятся среди обучающихся 8 классов.</a:t>
            </a:r>
          </a:p>
          <a:p>
            <a:pPr algn="just"/>
            <a:r>
              <a:rPr lang="ru-RU" dirty="0" smtClean="0"/>
              <a:t>Если в образовательной организации до трех восьмых классов, в мониторинге участвуют все восьмиклассники. Если более трех классов, то отбираются три класса с относительно высоким, средним и низким среднем уровнем образовательных достижений.</a:t>
            </a:r>
          </a:p>
          <a:p>
            <a:pPr algn="just"/>
            <a:r>
              <a:rPr lang="ru-RU" dirty="0" smtClean="0">
                <a:ea typeface="Times New Roman"/>
                <a:cs typeface="Times New Roman" pitchFamily="18" charset="0"/>
              </a:rPr>
              <a:t>Диагностические работы проводятся учителями, работающими в 8 классе.</a:t>
            </a:r>
          </a:p>
          <a:p>
            <a:pPr algn="just"/>
            <a:r>
              <a:rPr lang="ru-RU" dirty="0" smtClean="0"/>
              <a:t>При проведении диагностической работы присутствуют наблюдатели из образовательной организации.</a:t>
            </a:r>
          </a:p>
          <a:p>
            <a:pPr algn="just"/>
            <a:r>
              <a:rPr lang="ru-RU" dirty="0" smtClean="0"/>
              <a:t>Диагностические работы проводятся </a:t>
            </a:r>
            <a:r>
              <a:rPr lang="ru-RU" dirty="0"/>
              <a:t>в режиме онлайн с использованием автоматизированной системы «Российская электронная школа» (РЭШ), ссылки </a:t>
            </a:r>
            <a:r>
              <a:rPr lang="ru-RU" u="sng" dirty="0">
                <a:hlinkClick r:id="rId2"/>
              </a:rPr>
              <a:t>https://resh.edu.ru</a:t>
            </a:r>
            <a:r>
              <a:rPr lang="ru-RU" dirty="0"/>
              <a:t> и </a:t>
            </a:r>
            <a:r>
              <a:rPr lang="ru-RU" u="sng" dirty="0">
                <a:hlinkClick r:id="rId3"/>
              </a:rPr>
              <a:t>https://fg.resh.edu.ru</a:t>
            </a:r>
            <a:r>
              <a:rPr lang="ru-RU" u="sng" dirty="0"/>
              <a:t>.</a:t>
            </a:r>
            <a:endParaRPr lang="ru-RU" dirty="0"/>
          </a:p>
          <a:p>
            <a:pPr algn="just"/>
            <a:r>
              <a:rPr lang="ru-RU" dirty="0"/>
              <a:t>Техническая сторона проведения </a:t>
            </a:r>
            <a:r>
              <a:rPr lang="ru-RU" dirty="0" smtClean="0"/>
              <a:t>тестирования на портале РЭШ </a:t>
            </a:r>
            <a:r>
              <a:rPr lang="ru-RU" dirty="0"/>
              <a:t>представлена в Руководстве пользователя по ссылке </a:t>
            </a:r>
            <a:r>
              <a:rPr lang="ru-RU" u="sng" dirty="0">
                <a:hlinkClick r:id="rId4"/>
              </a:rPr>
              <a:t>https://resh.edu.ru/instruction</a:t>
            </a:r>
            <a:r>
              <a:rPr lang="ru-RU" u="sng" dirty="0"/>
              <a:t>.</a:t>
            </a:r>
            <a:r>
              <a:rPr lang="ru-RU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1" y="64293"/>
            <a:ext cx="864096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934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2419</Words>
  <Application>Microsoft Office PowerPoint</Application>
  <PresentationFormat>Произвольный</PresentationFormat>
  <Paragraphs>419</Paragraphs>
  <Slides>30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think-cell Slide</vt:lpstr>
      <vt:lpstr>Оценка функциональной грамотности обучающихся : организация и проведение стартовой диагностики</vt:lpstr>
      <vt:lpstr>Слайд 2</vt:lpstr>
      <vt:lpstr>  Проект Министерства просвещения РФ «Мониторинг формирования   и оценки функциональной грамотности обучающихся»   Разработка национального инструментария  по методологии международных исследований</vt:lpstr>
      <vt:lpstr>Функциональная грамотность и ФГОС </vt:lpstr>
      <vt:lpstr> Направления оценки качества образования (Рособрнадзор)  </vt:lpstr>
      <vt:lpstr>Проведение мониторинга формирования функциональной грамотности. Участники: 43 субъекта РФ,  600 образовательных организаций</vt:lpstr>
      <vt:lpstr>Особенности организации взаимодействия  с региональными командами в ходе мониторинга функциональной грамотности</vt:lpstr>
      <vt:lpstr>Этапы проведения мониторинга формирования функциональной грамотности</vt:lpstr>
      <vt:lpstr>Общая информация о проведении диагностических работ</vt:lpstr>
      <vt:lpstr>Информация о национальном инструментарии для формирования и оценки функциональной грамотности</vt:lpstr>
      <vt:lpstr>Составляющие функциональной грамотности</vt:lpstr>
      <vt:lpstr>Слайд 12</vt:lpstr>
      <vt:lpstr>Основные характеристики заданий  для формирования и оценки функциональной  грамотности  (на платформе РЭШ)</vt:lpstr>
      <vt:lpstr>Оформление заданий в Электронном банке  </vt:lpstr>
      <vt:lpstr>Подготовка к проведению компьютерного тестирования в образовательной организации</vt:lpstr>
      <vt:lpstr>Подготовка к проведению компьютерного тестирования в образовательной организации</vt:lpstr>
      <vt:lpstr>Порядок проведения диагностической работы  в образовательной организации </vt:lpstr>
      <vt:lpstr>Порядок проведения диагностической работы в образовательной организации (продолжение) </vt:lpstr>
      <vt:lpstr>Порядок проведения диагностической работы в образовательной организации (продолжение)</vt:lpstr>
      <vt:lpstr>Варианты для проведения стартовой диагностики</vt:lpstr>
      <vt:lpstr>Порядок проведения диагностической работы в образовательной организации (продолжение)</vt:lpstr>
      <vt:lpstr>Порядок проведения диагностической работы в образовательной организации продолжение)</vt:lpstr>
      <vt:lpstr>Проверка открытых ответов обучающихся</vt:lpstr>
      <vt:lpstr>Информационная и техническая поддержка проекта</vt:lpstr>
      <vt:lpstr>После проведения стартовой диагностики</vt:lpstr>
      <vt:lpstr>Анкетирование ОО об опыте формирования функциональной грамотности  (ссылка будет отправлена дополнительно)</vt:lpstr>
      <vt:lpstr>Методическое обеспечение формирования и  оценки функциональной грамотности</vt:lpstr>
      <vt:lpstr>Контакты для взаимодействия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88</cp:revision>
  <dcterms:created xsi:type="dcterms:W3CDTF">2020-07-05T17:04:43Z</dcterms:created>
  <dcterms:modified xsi:type="dcterms:W3CDTF">2023-02-10T07:03:01Z</dcterms:modified>
</cp:coreProperties>
</file>