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77" r:id="rId9"/>
    <p:sldId id="261" r:id="rId10"/>
    <p:sldId id="278" r:id="rId11"/>
    <p:sldId id="267" r:id="rId12"/>
    <p:sldId id="268" r:id="rId13"/>
    <p:sldId id="269" r:id="rId14"/>
    <p:sldId id="270" r:id="rId15"/>
    <p:sldId id="258" r:id="rId16"/>
    <p:sldId id="259" r:id="rId17"/>
    <p:sldId id="260" r:id="rId18"/>
    <p:sldId id="274" r:id="rId19"/>
    <p:sldId id="275" r:id="rId20"/>
    <p:sldId id="276" r:id="rId21"/>
    <p:sldId id="271" r:id="rId22"/>
    <p:sldId id="272" r:id="rId2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91" d="100"/>
          <a:sy n="91" d="100"/>
        </p:scale>
        <p:origin x="-1234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851648" cy="22734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Отчет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 </a:t>
            </a:r>
            <a:r>
              <a:rPr lang="ru-RU" b="1" dirty="0">
                <a:solidFill>
                  <a:schemeClr val="bg1"/>
                </a:solidFill>
              </a:rPr>
              <a:t>расходовании средств </a:t>
            </a:r>
            <a:r>
              <a:rPr lang="ru-RU" b="1" dirty="0" smtClean="0">
                <a:solidFill>
                  <a:schemeClr val="bg1"/>
                </a:solidFill>
              </a:rPr>
              <a:t>ГАОУ ДПО ВО </a:t>
            </a:r>
            <a:r>
              <a:rPr lang="ru-RU" b="1" smtClean="0">
                <a:solidFill>
                  <a:schemeClr val="bg1"/>
                </a:solidFill>
              </a:rPr>
              <a:t>ВИРО </a:t>
            </a:r>
            <a:br>
              <a:rPr lang="ru-RU" b="1" smtClean="0">
                <a:solidFill>
                  <a:schemeClr val="bg1"/>
                </a:solidFill>
              </a:rPr>
            </a:br>
            <a:r>
              <a:rPr lang="ru-RU" b="1" smtClean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</a:rPr>
              <a:t>2019 </a:t>
            </a:r>
            <a:r>
              <a:rPr lang="ru-RU" b="1" dirty="0">
                <a:solidFill>
                  <a:schemeClr val="bg1"/>
                </a:solidFill>
              </a:rPr>
              <a:t>году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7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am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692168" cy="171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 рамках выполнения </a:t>
            </a:r>
            <a:r>
              <a:rPr lang="ru-RU" b="1" dirty="0">
                <a:solidFill>
                  <a:schemeClr val="tx1"/>
                </a:solidFill>
              </a:rPr>
              <a:t>государственного </a:t>
            </a:r>
            <a:r>
              <a:rPr lang="ru-RU" b="1" dirty="0" smtClean="0">
                <a:solidFill>
                  <a:schemeClr val="tx1"/>
                </a:solidFill>
              </a:rPr>
              <a:t>задания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/>
              <a:t>В рамках реализации федерального проекта «Успех каждого ребенка» в 2019 году начинает функционировать Мобильный технопарк «Кванториум» (для детей, проживающих в сельской местности и малых городах) и оснащается оборудованием, позволяющим вести обучение по модулям образовательной области «Технология» и по программам дополнительного образования технической направленности сразу по нескольким направлениям, среди которых «Виртуальная реальность», «Промышленный дизайн», «Гео», «Информационные технологии», «</a:t>
            </a:r>
            <a:r>
              <a:rPr lang="ru-RU" sz="1600" dirty="0" err="1"/>
              <a:t>Робо</a:t>
            </a:r>
            <a:r>
              <a:rPr lang="ru-RU" sz="1600" dirty="0"/>
              <a:t>», «</a:t>
            </a:r>
            <a:r>
              <a:rPr lang="ru-RU" sz="1600" dirty="0" err="1"/>
              <a:t>Аэро</a:t>
            </a:r>
            <a:r>
              <a:rPr lang="ru-RU" sz="1600" dirty="0"/>
              <a:t>», «</a:t>
            </a:r>
            <a:r>
              <a:rPr lang="ru-RU" sz="1600" dirty="0" err="1"/>
              <a:t>Хайтек</a:t>
            </a:r>
            <a:r>
              <a:rPr lang="ru-RU" sz="1600" dirty="0"/>
              <a:t>».</a:t>
            </a:r>
          </a:p>
          <a:p>
            <a:pPr marL="0" indent="0" algn="just">
              <a:buNone/>
            </a:pPr>
            <a:r>
              <a:rPr lang="ru-RU" sz="1600" dirty="0"/>
              <a:t> Результатом работы за 2019 год Мобильным  технопарком «</a:t>
            </a:r>
            <a:r>
              <a:rPr lang="ru-RU" sz="1600" dirty="0" err="1"/>
              <a:t>Кванториум</a:t>
            </a:r>
            <a:r>
              <a:rPr lang="ru-RU" sz="1600" dirty="0"/>
              <a:t>» охвачены 6 агломераций региона, это  позволяет охватить  сельские поселения Владимирской области, общее число обучающихся составило 1050 детей.</a:t>
            </a:r>
          </a:p>
          <a:p>
            <a:pPr marL="0" indent="0" algn="just">
              <a:buNone/>
            </a:pPr>
            <a:r>
              <a:rPr lang="ru-RU" sz="1600" dirty="0"/>
              <a:t>Для содержания и функционирования Мобильного технопарка «Кванториум» (на оплату труда сотрудников  технопарка ,  повышение квалификации, приобретение дополнительного оборудования, расходных материалов) операционные расходы составили </a:t>
            </a:r>
            <a:r>
              <a:rPr lang="ru-RU" sz="1600" b="1" dirty="0"/>
              <a:t>4 573,00 </a:t>
            </a:r>
            <a:r>
              <a:rPr lang="ru-RU" sz="1600" b="1" dirty="0" err="1"/>
              <a:t>тыс.руб</a:t>
            </a:r>
            <a:r>
              <a:rPr lang="ru-RU" sz="1600" b="1" dirty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Средства </a:t>
            </a:r>
            <a:r>
              <a:rPr lang="ru-RU" sz="1600" dirty="0"/>
              <a:t>на закупку оборудования по Нацпроекту в 2019 году – </a:t>
            </a:r>
            <a:r>
              <a:rPr lang="ru-RU" sz="1600" b="1" dirty="0"/>
              <a:t>16 746,43 </a:t>
            </a:r>
            <a:r>
              <a:rPr lang="ru-RU" sz="1600" b="1" dirty="0" err="1"/>
              <a:t>тыс.руб</a:t>
            </a:r>
            <a:r>
              <a:rPr lang="ru-RU" sz="1600" b="1" dirty="0"/>
              <a:t>. </a:t>
            </a:r>
            <a:endParaRPr lang="ru-RU" sz="1600" b="1" dirty="0" smtClean="0"/>
          </a:p>
          <a:p>
            <a:pPr marL="0" indent="0" algn="just">
              <a:buNone/>
            </a:pPr>
            <a:r>
              <a:rPr lang="ru-RU" sz="1600" dirty="0" smtClean="0"/>
              <a:t>Был </a:t>
            </a:r>
            <a:r>
              <a:rPr lang="ru-RU" sz="1600" dirty="0"/>
              <a:t>закуплен новый автомобиль для Мобильного технопарка «</a:t>
            </a:r>
            <a:r>
              <a:rPr lang="ru-RU" sz="1600" dirty="0" err="1"/>
              <a:t>Кванториум</a:t>
            </a:r>
            <a:r>
              <a:rPr lang="ru-RU" sz="16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5237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smtClean="0"/>
              <a:t>2019 </a:t>
            </a:r>
            <a:r>
              <a:rPr lang="ru-RU" dirty="0"/>
              <a:t>году с началом функционирования </a:t>
            </a:r>
            <a:r>
              <a:rPr lang="ru-RU" dirty="0" smtClean="0"/>
              <a:t>Центра поддержки одаренных детей «Платформа 33» количество </a:t>
            </a:r>
            <a:r>
              <a:rPr lang="ru-RU" dirty="0"/>
              <a:t>прошедших обучение  составило </a:t>
            </a:r>
            <a:r>
              <a:rPr lang="ru-RU" b="1" dirty="0" smtClean="0"/>
              <a:t>403 </a:t>
            </a:r>
            <a:r>
              <a:rPr lang="ru-RU" dirty="0"/>
              <a:t>ребенка.</a:t>
            </a:r>
          </a:p>
          <a:p>
            <a:pPr marL="0" indent="0" algn="just">
              <a:buNone/>
            </a:pPr>
            <a:r>
              <a:rPr lang="ru-RU" dirty="0"/>
              <a:t>Субсидия  на обеспечение деятельности </a:t>
            </a:r>
            <a:r>
              <a:rPr lang="ru-RU" dirty="0" smtClean="0"/>
              <a:t>Центра </a:t>
            </a:r>
            <a:r>
              <a:rPr lang="ru-RU" dirty="0"/>
              <a:t>поддержки одаренных детей </a:t>
            </a:r>
            <a:r>
              <a:rPr lang="ru-RU" dirty="0" smtClean="0"/>
              <a:t> в 2019 </a:t>
            </a:r>
            <a:r>
              <a:rPr lang="ru-RU" dirty="0"/>
              <a:t>году составила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13 </a:t>
            </a:r>
            <a:r>
              <a:rPr lang="ru-RU" b="1" dirty="0"/>
              <a:t>430,0 </a:t>
            </a:r>
            <a:r>
              <a:rPr lang="ru-RU" dirty="0"/>
              <a:t>тыс. руб. </a:t>
            </a:r>
          </a:p>
          <a:p>
            <a:pPr marL="0" indent="0" algn="just">
              <a:buNone/>
            </a:pPr>
            <a:r>
              <a:rPr lang="ru-RU" dirty="0"/>
              <a:t>Данные средства позволили обеспечить учебно-методическими материалами и пособиями, расходными материалами   лаборатории Центра; отремонтировать, оборудовать и ввести в работу общежитие для детей – участников образовательных мероприятий, олимпиад, конкурсов;   организовать повышение квалификации педагогов в   образовательном центре «Сириус» г. Сочи по различным направлениям.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Users\ram\Desktop\logop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28" y="260648"/>
            <a:ext cx="1463675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44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 в </a:t>
            </a:r>
            <a:r>
              <a:rPr lang="ru-RU" b="1" dirty="0">
                <a:solidFill>
                  <a:schemeClr val="tx1"/>
                </a:solidFill>
              </a:rPr>
              <a:t>рамках субсидий на иные цели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- Выплата </a:t>
            </a:r>
            <a:r>
              <a:rPr lang="ru-RU" dirty="0"/>
              <a:t>компенсации расходов на оплату жилых помещений, отопления и освещения педагогическим работникам, работающим в сельской местности, а также указанным лицам в случае их выхода на пенсию в рамках подпрограммы "Развитие дошкольного, общего и дополнительного образования детей" Государственной программы "Развитие образования" на 2014-2020 годы </a:t>
            </a:r>
            <a:r>
              <a:rPr lang="ru-RU" dirty="0" smtClean="0"/>
              <a:t>– </a:t>
            </a:r>
            <a:r>
              <a:rPr lang="ru-RU" b="1" dirty="0" smtClean="0"/>
              <a:t>37,90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- На </a:t>
            </a:r>
            <a:r>
              <a:rPr lang="ru-RU" dirty="0"/>
              <a:t>укрепление материально-технической базы государственных образовательных организаций в рамках ведомственной целевой программы "Безопасность образовательного учреждения на 2017-2019 годы" </a:t>
            </a:r>
            <a:r>
              <a:rPr lang="ru-RU" dirty="0" smtClean="0"/>
              <a:t> - </a:t>
            </a:r>
          </a:p>
          <a:p>
            <a:pPr marL="0" indent="0" algn="just">
              <a:buNone/>
            </a:pPr>
            <a:r>
              <a:rPr lang="ru-RU" b="1" dirty="0" smtClean="0"/>
              <a:t>6 300,00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821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- Мероприятие по повышению </a:t>
            </a:r>
            <a:r>
              <a:rPr lang="ru-RU" dirty="0"/>
              <a:t>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распространение их результатов в сумме </a:t>
            </a:r>
            <a:r>
              <a:rPr lang="ru-RU" b="1" dirty="0" smtClean="0"/>
              <a:t>5 955,90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- Субсидия </a:t>
            </a:r>
            <a:r>
              <a:rPr lang="ru-RU" dirty="0"/>
              <a:t>на проведение независимой оценки качества условий осуществления образовательной деятельности организаций, осуществляющих образовательную </a:t>
            </a:r>
            <a:r>
              <a:rPr lang="ru-RU" dirty="0" smtClean="0"/>
              <a:t>деятельность в размере</a:t>
            </a:r>
            <a:r>
              <a:rPr lang="ru-RU" b="1" dirty="0" smtClean="0"/>
              <a:t> 232,0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-</a:t>
            </a:r>
            <a:r>
              <a:rPr lang="ru-RU" dirty="0"/>
              <a:t>Проведение мероприятий по обеспечению безопасного поведения участников дорожного </a:t>
            </a:r>
            <a:r>
              <a:rPr lang="ru-RU" dirty="0" smtClean="0"/>
              <a:t>движения на сумму </a:t>
            </a:r>
            <a:r>
              <a:rPr lang="ru-RU" b="1" dirty="0" smtClean="0"/>
              <a:t>60,0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71389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- В  2019 </a:t>
            </a:r>
            <a:r>
              <a:rPr lang="ru-RU" dirty="0"/>
              <a:t>году реализовывались мероприятия по государственной программе Владимирской области «Обеспечение безопасности населения и территорий во Владимирской области» (подпрограмма 1 «Обеспечение общественного порядка и профилактики правонарушений во Владимирской области» и подпрограмма 2 «Противодействие злоупотреблению наркотиками и их незаконному обороту</a:t>
            </a:r>
            <a:r>
              <a:rPr lang="ru-RU" dirty="0" smtClean="0"/>
              <a:t>») на общую сумму</a:t>
            </a:r>
            <a:r>
              <a:rPr lang="ru-RU" b="1" dirty="0" smtClean="0"/>
              <a:t> 416,2,0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- </a:t>
            </a:r>
            <a:r>
              <a:rPr lang="ru-RU" dirty="0" smtClean="0"/>
              <a:t>Субсидия </a:t>
            </a:r>
            <a:r>
              <a:rPr lang="ru-RU" dirty="0"/>
              <a:t>на  создание, развитие и обеспечение функционирования информационно-технологической инфраструктуры предоставления государственных и муниципальных услуг в электронной форме и обеспечение межведомственного электронного </a:t>
            </a:r>
            <a:r>
              <a:rPr lang="ru-RU" dirty="0" smtClean="0"/>
              <a:t>взаимодействия </a:t>
            </a:r>
            <a:r>
              <a:rPr lang="ru-RU" dirty="0"/>
              <a:t>в размере  </a:t>
            </a:r>
            <a:r>
              <a:rPr lang="ru-RU" b="1" dirty="0" smtClean="0"/>
              <a:t>37 353,20 тыс</a:t>
            </a:r>
            <a:r>
              <a:rPr lang="ru-RU" b="1" dirty="0"/>
              <a:t>. </a:t>
            </a:r>
            <a:r>
              <a:rPr lang="ru-RU" b="1" dirty="0" smtClean="0"/>
              <a:t>руб.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54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am\Desktop\t4_2817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66" y="4365104"/>
            <a:ext cx="1867074" cy="196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am\Desktop\19578f5f6d7199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36912"/>
            <a:ext cx="1754064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финансового обеспечения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u="sng" dirty="0" smtClean="0"/>
              <a:t>Внебюджетные </a:t>
            </a:r>
            <a:r>
              <a:rPr lang="ru-RU" u="sng" dirty="0"/>
              <a:t>средства </a:t>
            </a:r>
            <a:r>
              <a:rPr lang="ru-RU" dirty="0"/>
              <a:t>в </a:t>
            </a:r>
            <a:r>
              <a:rPr lang="ru-RU" dirty="0" smtClean="0"/>
              <a:t>2019 </a:t>
            </a:r>
            <a:r>
              <a:rPr lang="ru-RU" dirty="0"/>
              <a:t>году составили сумму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31 180,463 </a:t>
            </a:r>
            <a:r>
              <a:rPr lang="ru-RU" b="1" dirty="0" err="1" smtClean="0"/>
              <a:t>тыс.руб</a:t>
            </a:r>
            <a:r>
              <a:rPr lang="ru-RU" dirty="0"/>
              <a:t>., в том числе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Услуги </a:t>
            </a:r>
            <a:r>
              <a:rPr lang="ru-RU" dirty="0"/>
              <a:t>общежития на сумму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                                        5 151,70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dirty="0"/>
              <a:t>                     </a:t>
            </a:r>
            <a:r>
              <a:rPr lang="ru-RU" dirty="0" smtClean="0"/>
              <a:t> Услуги </a:t>
            </a:r>
            <a:r>
              <a:rPr lang="ru-RU" dirty="0"/>
              <a:t>столовой на </a:t>
            </a:r>
            <a:r>
              <a:rPr lang="ru-RU" dirty="0" smtClean="0"/>
              <a:t>сумму </a:t>
            </a:r>
          </a:p>
          <a:p>
            <a:pPr marL="0" indent="0" algn="just">
              <a:buNone/>
            </a:pPr>
            <a:r>
              <a:rPr lang="ru-RU" b="1" dirty="0" smtClean="0"/>
              <a:t>                                                                 7 823,472 тыс. руб.</a:t>
            </a:r>
            <a:endParaRPr lang="ru-RU" b="1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807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m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567" y="1916832"/>
            <a:ext cx="2143125" cy="163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651304" cy="55598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Розничная </a:t>
            </a:r>
            <a:r>
              <a:rPr lang="ru-RU" dirty="0"/>
              <a:t>торговля на сумму </a:t>
            </a:r>
            <a:r>
              <a:rPr lang="ru-RU" b="1" dirty="0" smtClean="0"/>
              <a:t>1 585,327 </a:t>
            </a:r>
            <a:r>
              <a:rPr lang="ru-RU" b="1" dirty="0" err="1" smtClean="0"/>
              <a:t>тыс.руб</a:t>
            </a:r>
            <a:r>
              <a:rPr lang="ru-RU" b="1" dirty="0" smtClean="0"/>
              <a:t>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Образовательные </a:t>
            </a:r>
            <a:r>
              <a:rPr lang="ru-RU" dirty="0"/>
              <a:t>услуги на сумму </a:t>
            </a:r>
            <a:r>
              <a:rPr lang="ru-RU" b="1" dirty="0" smtClean="0"/>
              <a:t>14 986,714 </a:t>
            </a:r>
            <a:r>
              <a:rPr lang="ru-RU" b="1" dirty="0" err="1" smtClean="0"/>
              <a:t>тыс.руб</a:t>
            </a:r>
            <a:r>
              <a:rPr lang="ru-RU" b="1" dirty="0"/>
              <a:t>.</a:t>
            </a:r>
          </a:p>
        </p:txBody>
      </p:sp>
      <p:pic>
        <p:nvPicPr>
          <p:cNvPr id="2051" name="Picture 3" descr="C:\Users\ram\Desktop\школ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09120"/>
            <a:ext cx="281287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692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am\Desktop\2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227" y="4365104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Возмещение </a:t>
            </a:r>
            <a:r>
              <a:rPr lang="ru-RU" dirty="0"/>
              <a:t>коммунальных </a:t>
            </a:r>
            <a:r>
              <a:rPr lang="ru-RU" dirty="0" smtClean="0"/>
              <a:t>услуг на </a:t>
            </a:r>
            <a:r>
              <a:rPr lang="ru-RU" dirty="0"/>
              <a:t>сумму </a:t>
            </a:r>
            <a:r>
              <a:rPr lang="ru-RU" b="1" dirty="0"/>
              <a:t>311,462 </a:t>
            </a:r>
            <a:r>
              <a:rPr lang="ru-RU" b="1" dirty="0" err="1"/>
              <a:t>тыс.руб</a:t>
            </a:r>
            <a:r>
              <a:rPr lang="ru-RU" b="1" dirty="0" smtClean="0"/>
              <a:t>.; </a:t>
            </a:r>
            <a:r>
              <a:rPr lang="ru-RU" dirty="0" smtClean="0"/>
              <a:t>штрафов на сумму </a:t>
            </a:r>
            <a:r>
              <a:rPr lang="ru-RU" b="1" dirty="0" smtClean="0"/>
              <a:t>307,986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Гранты на реализацию научных проектов на сумму </a:t>
            </a:r>
            <a:r>
              <a:rPr lang="ru-RU" b="1" dirty="0"/>
              <a:t>1 </a:t>
            </a:r>
            <a:r>
              <a:rPr lang="ru-RU" b="1" dirty="0" smtClean="0"/>
              <a:t>500,00 </a:t>
            </a:r>
            <a:r>
              <a:rPr lang="ru-RU" b="1" dirty="0" err="1"/>
              <a:t>тыс.руб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Спонсорские средства на сумму </a:t>
            </a:r>
            <a:r>
              <a:rPr lang="ru-RU" b="1" dirty="0" smtClean="0"/>
              <a:t>129,00 </a:t>
            </a:r>
            <a:r>
              <a:rPr lang="ru-RU" b="1" dirty="0" err="1"/>
              <a:t>тыс.руб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281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Основные расходы по финансированию из областного бюджета и </a:t>
            </a:r>
            <a:r>
              <a:rPr lang="ru-RU" sz="2400" b="1" dirty="0" err="1">
                <a:solidFill>
                  <a:schemeClr val="tx1"/>
                </a:solidFill>
              </a:rPr>
              <a:t>внебюджета</a:t>
            </a:r>
            <a:r>
              <a:rPr lang="ru-RU" sz="2400" b="1" dirty="0">
                <a:solidFill>
                  <a:schemeClr val="tx1"/>
                </a:solidFill>
              </a:rPr>
              <a:t> Института в </a:t>
            </a:r>
            <a:r>
              <a:rPr lang="ru-RU" sz="2400" b="1" dirty="0" smtClean="0">
                <a:solidFill>
                  <a:schemeClr val="tx1"/>
                </a:solidFill>
              </a:rPr>
              <a:t>2019 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675975"/>
              </p:ext>
            </p:extLst>
          </p:nvPr>
        </p:nvGraphicFramePr>
        <p:xfrm>
          <a:off x="457200" y="1196975"/>
          <a:ext cx="8229600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(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Заработная 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78 949,267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Начисления  на оплату труда (30,2%)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22 999,983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Возмещение командировочных расходов сотрудникам Института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1 307,944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 связи (оплата Интернета, телефонной связи и почтовые расходы)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4 860,941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Транспортные услуги по перевозке участников мероприятий Института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590,347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Коммунальные расходы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5 735,395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Арендная  плата за пользование имуществом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 работ, услуг по содержанию имущества (оплата услуг по ремонту имущества, оборудования, техническое облуживание техники и систем Института)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31 122,982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93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Основные расходы по финансированию из областного бюджета и </a:t>
            </a:r>
            <a:r>
              <a:rPr lang="ru-RU" sz="2400" b="1" dirty="0" err="1">
                <a:solidFill>
                  <a:schemeClr val="tx1"/>
                </a:solidFill>
              </a:rPr>
              <a:t>внебюджета</a:t>
            </a:r>
            <a:r>
              <a:rPr lang="ru-RU" sz="2400" b="1" dirty="0">
                <a:solidFill>
                  <a:schemeClr val="tx1"/>
                </a:solidFill>
              </a:rPr>
              <a:t> Института в </a:t>
            </a:r>
            <a:r>
              <a:rPr lang="ru-RU" sz="2400" b="1" dirty="0" smtClean="0">
                <a:solidFill>
                  <a:schemeClr val="tx1"/>
                </a:solidFill>
              </a:rPr>
              <a:t>2019 (продолжение)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441082"/>
              </p:ext>
            </p:extLst>
          </p:nvPr>
        </p:nvGraphicFramePr>
        <p:xfrm>
          <a:off x="457200" y="1196975"/>
          <a:ext cx="822960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 прочих работ, услуг (оплата по договорам гражданско-правого характера за оказанные услуги в рамках мероприятий Института, оплата типографических, дизайнерских услуг, приобретение неисключительных (лицензионных) прав программного обеспечения, организационно-технические и консультационные услуги и много другое)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94 029,590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Страхование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190,506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 расходы, в том числе оплата налогов, приобретение призового фонда для награждения участников и победителей мероприятий, приобретение сувенирной, бронированной продукции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1 736,067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основных средств для нужд Института (закупка оборудования, компьютерной техники, мебели)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40 063,009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материальных запасов для нужд Института (закупка канцтоваров, запчастей к оргтехнике, продукты питания, мягкий инвентарь)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21 033,686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финансового обеспечения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 субсидия </a:t>
            </a:r>
            <a:r>
              <a:rPr lang="ru-RU" dirty="0"/>
              <a:t>на финансовое обеспечение </a:t>
            </a:r>
            <a:r>
              <a:rPr lang="ru-RU" u="sng" dirty="0"/>
              <a:t>выполнения государственного задания</a:t>
            </a:r>
            <a:r>
              <a:rPr lang="ru-RU" dirty="0"/>
              <a:t> на оказание государственных услуг (выполнение работ) согласно Соглашению № 53 от </a:t>
            </a:r>
            <a:r>
              <a:rPr lang="ru-RU" dirty="0" smtClean="0"/>
              <a:t>09.01.19 </a:t>
            </a:r>
            <a:r>
              <a:rPr lang="ru-RU" dirty="0"/>
              <a:t>на сумму </a:t>
            </a:r>
            <a:r>
              <a:rPr lang="ru-RU" b="1" dirty="0" smtClean="0"/>
              <a:t>201 460,725 тыс</a:t>
            </a:r>
            <a:r>
              <a:rPr lang="ru-RU" b="1" dirty="0"/>
              <a:t>. 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-субсидия </a:t>
            </a:r>
            <a:r>
              <a:rPr lang="ru-RU" u="sng" dirty="0"/>
              <a:t>на иные цели</a:t>
            </a:r>
            <a:r>
              <a:rPr lang="ru-RU" dirty="0"/>
              <a:t>, не связанные с финансовым обеспечением выполнения государственного задания на оказание государственных услуг (выполнение работ) согласно Соглашению № 54 от </a:t>
            </a:r>
            <a:r>
              <a:rPr lang="ru-RU" dirty="0" smtClean="0"/>
              <a:t>09.01.19 </a:t>
            </a:r>
            <a:r>
              <a:rPr lang="ru-RU" dirty="0"/>
              <a:t>на сумму </a:t>
            </a:r>
            <a:r>
              <a:rPr lang="ru-RU" b="1" dirty="0" smtClean="0"/>
              <a:t>87 346,130 тыс</a:t>
            </a:r>
            <a:r>
              <a:rPr lang="ru-RU" b="1" dirty="0"/>
              <a:t>. </a:t>
            </a:r>
            <a:r>
              <a:rPr lang="ru-RU" dirty="0"/>
              <a:t>руб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Общая сумма составляет </a:t>
            </a:r>
            <a:r>
              <a:rPr lang="ru-RU" dirty="0" smtClean="0"/>
              <a:t>-  </a:t>
            </a:r>
            <a:r>
              <a:rPr lang="ru-RU" b="1" dirty="0" smtClean="0"/>
              <a:t>288 806,855 тыс</a:t>
            </a:r>
            <a:r>
              <a:rPr lang="ru-RU" b="1" dirty="0"/>
              <a:t>. руб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4555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Среднемесячная </a:t>
            </a:r>
            <a:r>
              <a:rPr lang="ru-RU" dirty="0"/>
              <a:t>заработная плата работников Института составила сумму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34 667,15 руб.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Среднемесячная </a:t>
            </a:r>
            <a:r>
              <a:rPr lang="ru-RU" dirty="0"/>
              <a:t>заработная плата педагогических работников Института составила сумму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35 226,50 руб.</a:t>
            </a:r>
          </a:p>
          <a:p>
            <a:pPr marL="0" indent="0" algn="ctr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784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ПЛАНЫ НА 2020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smtClean="0"/>
              <a:t>2020 </a:t>
            </a:r>
            <a:r>
              <a:rPr lang="ru-RU" dirty="0"/>
              <a:t>год запланировано финансирование из бюджета области в </a:t>
            </a:r>
            <a:r>
              <a:rPr lang="ru-RU"/>
              <a:t>сумме </a:t>
            </a:r>
            <a:r>
              <a:rPr lang="ru-RU" b="1"/>
              <a:t> </a:t>
            </a:r>
            <a:r>
              <a:rPr lang="ru-RU" b="1" smtClean="0"/>
              <a:t>414 337,309  </a:t>
            </a:r>
            <a:r>
              <a:rPr lang="ru-RU" b="1" dirty="0" err="1" smtClean="0"/>
              <a:t>тыс.руб</a:t>
            </a:r>
            <a:r>
              <a:rPr lang="ru-RU" b="1" dirty="0"/>
              <a:t>., </a:t>
            </a:r>
            <a:r>
              <a:rPr lang="ru-RU" dirty="0"/>
              <a:t>в том числе:</a:t>
            </a:r>
          </a:p>
          <a:p>
            <a:pPr marL="0" indent="0" algn="just">
              <a:buNone/>
            </a:pPr>
            <a:r>
              <a:rPr lang="ru-RU" dirty="0"/>
              <a:t>-  в рамках выполнения государственного задания в размере </a:t>
            </a:r>
            <a:r>
              <a:rPr lang="ru-RU" b="1" dirty="0" smtClean="0"/>
              <a:t>232 320,909 </a:t>
            </a:r>
            <a:r>
              <a:rPr lang="ru-RU" b="1" dirty="0" err="1" smtClean="0"/>
              <a:t>тыс.руб</a:t>
            </a:r>
            <a:r>
              <a:rPr lang="ru-RU" b="1" dirty="0"/>
              <a:t>. </a:t>
            </a:r>
            <a:r>
              <a:rPr lang="ru-RU" dirty="0" smtClean="0"/>
              <a:t>(запланировано открытие новых Центров – Регионального модельного центра и второго Мобильного технопарка «Кванториум-33»)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средства на иные цели, не связанные с финансовым обеспечением выполнения государственного задания в размере </a:t>
            </a:r>
            <a:r>
              <a:rPr lang="ru-RU" b="1" dirty="0" smtClean="0"/>
              <a:t>182 016,40 </a:t>
            </a:r>
            <a:r>
              <a:rPr lang="ru-RU" b="1" dirty="0" err="1" smtClean="0"/>
              <a:t>тыс.руб</a:t>
            </a:r>
            <a:r>
              <a:rPr lang="ru-RU" dirty="0" smtClean="0"/>
              <a:t>. (в том числе финансирование двух Нацпроектов)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небюджетные </a:t>
            </a:r>
            <a:r>
              <a:rPr lang="ru-RU" dirty="0"/>
              <a:t>средства по плану составляют </a:t>
            </a:r>
            <a:r>
              <a:rPr lang="ru-RU" b="1" dirty="0" smtClean="0"/>
              <a:t>32 000,00 </a:t>
            </a:r>
            <a:r>
              <a:rPr lang="ru-RU" b="1" dirty="0" err="1" smtClean="0"/>
              <a:t>тыс.руб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216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 </a:t>
            </a:r>
            <a:r>
              <a:rPr lang="ru-RU" dirty="0" smtClean="0"/>
              <a:t>2019 </a:t>
            </a:r>
            <a:r>
              <a:rPr lang="ru-RU" dirty="0"/>
              <a:t>года остатки не исполненных средств на общую сумму </a:t>
            </a:r>
            <a:r>
              <a:rPr lang="ru-RU" b="1" dirty="0" smtClean="0"/>
              <a:t>586,555 </a:t>
            </a:r>
            <a:r>
              <a:rPr lang="ru-RU" b="1" dirty="0" err="1" smtClean="0"/>
              <a:t>тыс.руб</a:t>
            </a:r>
            <a:r>
              <a:rPr lang="ru-RU" dirty="0"/>
              <a:t>. направлены </a:t>
            </a:r>
            <a:r>
              <a:rPr lang="ru-RU" dirty="0" smtClean="0"/>
              <a:t>на  2020 год: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на оказание услуг по </a:t>
            </a:r>
            <a:r>
              <a:rPr lang="ru-RU" dirty="0"/>
              <a:t>обеспечению </a:t>
            </a:r>
            <a:r>
              <a:rPr lang="ru-RU" dirty="0" smtClean="0"/>
              <a:t>деятельности и организации подготовки </a:t>
            </a:r>
            <a:r>
              <a:rPr lang="ru-RU" dirty="0"/>
              <a:t>управленческих кадров для организаций народного хозяйства Российской Федерации в рамках подпрограммы "Обеспечение реализации Государственной программы "Развитие образования"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02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2019 </a:t>
            </a:r>
            <a:r>
              <a:rPr lang="ru-RU" dirty="0"/>
              <a:t>году реализована  государственная услуга «Реализация дополнительных профессиональных программ	повышения квалификации» общим объемом </a:t>
            </a:r>
            <a:r>
              <a:rPr lang="ru-RU" b="1" dirty="0"/>
              <a:t>8750 человек </a:t>
            </a:r>
            <a:r>
              <a:rPr lang="ru-RU" dirty="0"/>
              <a:t>(организация и проведение курсов повышения квалификации для педагогов и руководителей образовательных учреждений Владимирской области) и «Реализация дополнительных общеразвивающих </a:t>
            </a:r>
            <a:r>
              <a:rPr lang="ru-RU" dirty="0" smtClean="0"/>
              <a:t>программ» общим объемом </a:t>
            </a:r>
            <a:r>
              <a:rPr lang="ru-RU" b="1" dirty="0" smtClean="0"/>
              <a:t>213 </a:t>
            </a:r>
            <a:r>
              <a:rPr lang="ru-RU" b="1" dirty="0"/>
              <a:t>человек </a:t>
            </a:r>
            <a:r>
              <a:rPr lang="ru-RU" dirty="0"/>
              <a:t>(организация и проведение мероприятий с детьми по направлениям: туристско-краеведческое</a:t>
            </a:r>
            <a:r>
              <a:rPr lang="ru-RU" dirty="0" smtClean="0"/>
              <a:t>, </a:t>
            </a:r>
            <a:r>
              <a:rPr lang="ru-RU" dirty="0"/>
              <a:t>социально-педагогическое).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рамках субсидии на финансовое обеспечение государственного задания на оказание </a:t>
            </a:r>
            <a:r>
              <a:rPr lang="ru-RU" dirty="0" smtClean="0"/>
              <a:t>данных </a:t>
            </a:r>
            <a:r>
              <a:rPr lang="ru-RU" dirty="0"/>
              <a:t>услуг в </a:t>
            </a:r>
            <a:r>
              <a:rPr lang="ru-RU" dirty="0" smtClean="0"/>
              <a:t>2019 </a:t>
            </a:r>
            <a:r>
              <a:rPr lang="ru-RU" dirty="0"/>
              <a:t>году выделено в сумме </a:t>
            </a:r>
            <a:r>
              <a:rPr lang="ru-RU" b="1" dirty="0" smtClean="0"/>
              <a:t>81 804,011 тыс</a:t>
            </a:r>
            <a:r>
              <a:rPr lang="ru-RU" b="1" dirty="0"/>
              <a:t>. </a:t>
            </a:r>
            <a:r>
              <a:rPr lang="ru-RU" b="1" dirty="0" smtClean="0"/>
              <a:t>руб.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0307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На мероприятия </a:t>
            </a:r>
            <a:r>
              <a:rPr lang="ru-RU" dirty="0"/>
              <a:t>по организации дистанционного образования </a:t>
            </a:r>
            <a:r>
              <a:rPr lang="ru-RU" dirty="0" smtClean="0"/>
              <a:t>детей-инвалидов выделена в 2019 году  субсидии  в размере </a:t>
            </a:r>
            <a:r>
              <a:rPr lang="ru-RU" b="1" dirty="0" smtClean="0"/>
              <a:t>1 000,00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Средства  направлены на оказание услуг по организации канала связи и обеспечению доступа к сети Интернет с использованием установленных программно-технических средств регионального центра дистанционного образования детей-инвалидов, оказание услуг по техническому освидетельствованию неисправного оборудования, ремонт  компьютерного оборудование и закупка нового взамен неисправного оборудования.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885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В 2019 </a:t>
            </a:r>
            <a:r>
              <a:rPr lang="ru-RU" dirty="0"/>
              <a:t>году </a:t>
            </a:r>
            <a:r>
              <a:rPr lang="ru-RU" dirty="0" smtClean="0"/>
              <a:t> отражены </a:t>
            </a:r>
            <a:r>
              <a:rPr lang="ru-RU" dirty="0"/>
              <a:t>расходы на  проведение  областных мероприятий на общую сумму </a:t>
            </a:r>
            <a:r>
              <a:rPr lang="ru-RU" b="1" dirty="0" smtClean="0"/>
              <a:t>10 743,00</a:t>
            </a:r>
            <a:r>
              <a:rPr lang="ru-RU" dirty="0" smtClean="0"/>
              <a:t>тыс.руб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В Календарь областных массовых мероприятий в сфере образования, проводимых во Владимирской области  в </a:t>
            </a:r>
            <a:r>
              <a:rPr lang="ru-RU" dirty="0" smtClean="0"/>
              <a:t>2019 </a:t>
            </a:r>
            <a:r>
              <a:rPr lang="ru-RU" dirty="0"/>
              <a:t>году  включены </a:t>
            </a:r>
            <a:r>
              <a:rPr lang="ru-RU" b="1" dirty="0" smtClean="0"/>
              <a:t>84 мероприятий.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422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smtClean="0"/>
              <a:t>2019 </a:t>
            </a:r>
            <a:r>
              <a:rPr lang="ru-RU" dirty="0"/>
              <a:t>году реализовались задачи по созданию федерального и регионального кадрового резерва для работы на высших управленческих должностях и организациях реального сектора экономики страны (в количестве </a:t>
            </a:r>
            <a:r>
              <a:rPr lang="ru-RU" dirty="0" smtClean="0"/>
              <a:t>24 </a:t>
            </a:r>
            <a:r>
              <a:rPr lang="ru-RU" dirty="0"/>
              <a:t>человек) и  созданию единой информационной базы данных обо всех участниках программы с целью обеспечения их максимально эффективного дальнейшего использования.</a:t>
            </a:r>
          </a:p>
          <a:p>
            <a:pPr marL="0" indent="0" algn="just">
              <a:buNone/>
            </a:pPr>
            <a:r>
              <a:rPr lang="ru-RU" dirty="0" smtClean="0"/>
              <a:t>В 2019 </a:t>
            </a:r>
            <a:r>
              <a:rPr lang="ru-RU" dirty="0"/>
              <a:t>году на данные мероприятия направлено  финансирование  в сумме </a:t>
            </a:r>
            <a:r>
              <a:rPr lang="ru-RU" b="1" dirty="0" smtClean="0"/>
              <a:t>2014,800тыс</a:t>
            </a:r>
            <a:r>
              <a:rPr lang="ru-RU" b="1" dirty="0"/>
              <a:t>. руб. </a:t>
            </a:r>
          </a:p>
        </p:txBody>
      </p:sp>
    </p:spTree>
    <p:extLst>
      <p:ext uri="{BB962C8B-B14F-4D97-AF65-F5344CB8AC3E}">
        <p14:creationId xmlns:p14="http://schemas.microsoft.com/office/powerpoint/2010/main" val="328661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Сумма </a:t>
            </a:r>
            <a:r>
              <a:rPr lang="ru-RU" dirty="0"/>
              <a:t>затрат, связанных с организацией и проведением открытого регионального чемпионата "</a:t>
            </a:r>
            <a:r>
              <a:rPr lang="ru-RU" dirty="0" err="1" smtClean="0"/>
              <a:t>Ворлдскиллс</a:t>
            </a:r>
            <a:r>
              <a:rPr lang="ru-RU" dirty="0" smtClean="0"/>
              <a:t> </a:t>
            </a:r>
            <a:r>
              <a:rPr lang="ru-RU" dirty="0"/>
              <a:t>Россия"  в </a:t>
            </a:r>
            <a:r>
              <a:rPr lang="ru-RU" dirty="0" smtClean="0"/>
              <a:t>2019 </a:t>
            </a:r>
            <a:r>
              <a:rPr lang="ru-RU" dirty="0"/>
              <a:t>году составила </a:t>
            </a:r>
            <a:r>
              <a:rPr lang="ru-RU" b="1" dirty="0" smtClean="0"/>
              <a:t>23 500,00</a:t>
            </a:r>
            <a:r>
              <a:rPr lang="ru-RU" dirty="0" smtClean="0"/>
              <a:t>тыс.руб.</a:t>
            </a:r>
          </a:p>
          <a:p>
            <a:pPr marL="0" indent="0" algn="just">
              <a:buNone/>
            </a:pPr>
            <a:r>
              <a:rPr lang="ru-RU" dirty="0"/>
              <a:t>Данные средства были направлены на организацию площадок для проведения соревнований, </a:t>
            </a:r>
            <a:r>
              <a:rPr lang="ru-RU" dirty="0" smtClean="0"/>
              <a:t>приобретение </a:t>
            </a:r>
            <a:r>
              <a:rPr lang="ru-RU" dirty="0"/>
              <a:t>дорогостоящего оборудования и расходных материалов для компетенций, оплату труда экспертов и консультантов по проведению региональных соревнований, оплата расходов по направлению на Всероссийские соревнования победителей Владимирской области.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44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Сумма </a:t>
            </a:r>
            <a:r>
              <a:rPr lang="ru-RU" dirty="0"/>
              <a:t>затрат, связанных с организацией и проведением открытого регионального чемпионата </a:t>
            </a:r>
            <a:r>
              <a:rPr lang="ru-RU" dirty="0" smtClean="0"/>
              <a:t>«</a:t>
            </a:r>
            <a:r>
              <a:rPr lang="ru-RU" dirty="0" err="1" smtClean="0"/>
              <a:t>Абилимпикс</a:t>
            </a:r>
            <a:r>
              <a:rPr lang="ru-RU" dirty="0" smtClean="0"/>
              <a:t>"  </a:t>
            </a:r>
            <a:r>
              <a:rPr lang="ru-RU" dirty="0"/>
              <a:t>в </a:t>
            </a:r>
            <a:r>
              <a:rPr lang="ru-RU" dirty="0" smtClean="0"/>
              <a:t>2019 </a:t>
            </a:r>
            <a:r>
              <a:rPr lang="ru-RU" dirty="0"/>
              <a:t>году составила </a:t>
            </a:r>
            <a:r>
              <a:rPr lang="ru-RU" b="1" dirty="0" smtClean="0"/>
              <a:t>8 158,800</a:t>
            </a:r>
            <a:r>
              <a:rPr lang="ru-RU" dirty="0"/>
              <a:t>тыс.руб.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25-27 </a:t>
            </a:r>
            <a:r>
              <a:rPr lang="ru-RU" dirty="0"/>
              <a:t>сентября 2019 года был проведен III региональный  чемпионат «</a:t>
            </a:r>
            <a:r>
              <a:rPr lang="ru-RU" dirty="0" err="1"/>
              <a:t>Абилимпикс</a:t>
            </a:r>
            <a:r>
              <a:rPr lang="ru-RU" dirty="0"/>
              <a:t>», приняло участие 73 конкурсанта и 62 эксперта.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Данные средства были направлены на организацию площадок для проведения соревнований, </a:t>
            </a:r>
            <a:r>
              <a:rPr lang="ru-RU" dirty="0" smtClean="0"/>
              <a:t>приобретение </a:t>
            </a:r>
            <a:r>
              <a:rPr lang="ru-RU" dirty="0"/>
              <a:t>дорогостоящего оборудования и расходных материалов для компетенций, оплату труда экспертов и консультантов по проведению региональных </a:t>
            </a:r>
            <a:r>
              <a:rPr lang="ru-RU" dirty="0" smtClean="0"/>
              <a:t>соревнований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26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am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692168" cy="171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 рамках выполнения </a:t>
            </a:r>
            <a:r>
              <a:rPr lang="ru-RU" b="1" dirty="0">
                <a:solidFill>
                  <a:schemeClr val="tx1"/>
                </a:solidFill>
              </a:rPr>
              <a:t>государственного </a:t>
            </a:r>
            <a:r>
              <a:rPr lang="ru-RU" b="1" dirty="0" smtClean="0">
                <a:solidFill>
                  <a:schemeClr val="tx1"/>
                </a:solidFill>
              </a:rPr>
              <a:t>задания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/>
              <a:t>В соответствии с  Постановлением администрации области от 11.08.2016 года № 707 «Об утверждении Плана мероприятий (дорожной карты) по созданию Детского </a:t>
            </a:r>
            <a:r>
              <a:rPr lang="ru-RU" sz="2400" dirty="0" smtClean="0"/>
              <a:t>технопарка </a:t>
            </a:r>
            <a:r>
              <a:rPr lang="ru-RU" sz="2400" dirty="0"/>
              <a:t>«Кванториум-33»  с 2016 года на базе ГАОУ ДПО ВО ВИРО открылся и функционирует Детский </a:t>
            </a:r>
            <a:r>
              <a:rPr lang="ru-RU" sz="2400" dirty="0" smtClean="0"/>
              <a:t>технопарк  </a:t>
            </a:r>
            <a:r>
              <a:rPr lang="ru-RU" sz="2400" dirty="0"/>
              <a:t>«</a:t>
            </a:r>
            <a:r>
              <a:rPr lang="ru-RU" sz="2400" dirty="0" err="1" smtClean="0"/>
              <a:t>Кванториум</a:t>
            </a:r>
            <a:r>
              <a:rPr lang="ru-RU" sz="2400" dirty="0" smtClean="0"/>
              <a:t>- </a:t>
            </a:r>
            <a:r>
              <a:rPr lang="ru-RU" sz="2400" dirty="0"/>
              <a:t>33». </a:t>
            </a:r>
          </a:p>
          <a:p>
            <a:pPr marL="0" indent="0" algn="just">
              <a:buNone/>
            </a:pPr>
            <a:r>
              <a:rPr lang="ru-RU" sz="2400" dirty="0"/>
              <a:t>В </a:t>
            </a:r>
            <a:r>
              <a:rPr lang="ru-RU" sz="2400" dirty="0" smtClean="0"/>
              <a:t>2019 году </a:t>
            </a:r>
            <a:r>
              <a:rPr lang="ru-RU" sz="2400" dirty="0"/>
              <a:t>прошли </a:t>
            </a:r>
            <a:r>
              <a:rPr lang="ru-RU" sz="2400" b="1" dirty="0"/>
              <a:t>обучение </a:t>
            </a:r>
            <a:r>
              <a:rPr lang="ru-RU" sz="2400" dirty="0"/>
              <a:t> </a:t>
            </a:r>
            <a:r>
              <a:rPr lang="ru-RU" sz="2400" b="1" dirty="0" smtClean="0"/>
              <a:t>1226 </a:t>
            </a:r>
            <a:r>
              <a:rPr lang="ru-RU" sz="2400" b="1" dirty="0"/>
              <a:t>детей </a:t>
            </a:r>
            <a:r>
              <a:rPr lang="ru-RU" sz="2400" dirty="0"/>
              <a:t>по </a:t>
            </a:r>
            <a:r>
              <a:rPr lang="ru-RU" sz="2400" dirty="0" smtClean="0"/>
              <a:t>дополнительным </a:t>
            </a:r>
            <a:r>
              <a:rPr lang="ru-RU" sz="2400" dirty="0"/>
              <a:t>общеобразовательным </a:t>
            </a:r>
            <a:r>
              <a:rPr lang="ru-RU" sz="2400" dirty="0" smtClean="0"/>
              <a:t>программам.</a:t>
            </a:r>
          </a:p>
          <a:p>
            <a:pPr marL="0" indent="0" algn="just">
              <a:buNone/>
            </a:pPr>
            <a:r>
              <a:rPr lang="ru-RU" sz="2400" dirty="0" smtClean="0"/>
              <a:t>В 2019 году  </a:t>
            </a:r>
            <a:r>
              <a:rPr lang="ru-RU" sz="2400" dirty="0"/>
              <a:t>Субсидия  на создание условий, обеспечивающих доступность дополнительных общеобразовательных программ естественнонаучной и технической направленности для обучающихся   </a:t>
            </a:r>
            <a:r>
              <a:rPr lang="ru-RU" sz="2400" dirty="0" smtClean="0"/>
              <a:t>составила -   </a:t>
            </a:r>
            <a:r>
              <a:rPr lang="ru-RU" sz="2400" b="1" dirty="0" smtClean="0"/>
              <a:t>19 906,00 </a:t>
            </a:r>
            <a:r>
              <a:rPr lang="ru-RU" sz="2400" b="1" dirty="0" err="1" smtClean="0"/>
              <a:t>тыс.руб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5311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1474</Words>
  <Application>Microsoft Office PowerPoint</Application>
  <PresentationFormat>Экран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         Отчет  о расходовании средств ГАОУ ДПО ВО ВИРО  в 2019 году</vt:lpstr>
      <vt:lpstr>Объем финансового обеспечения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Расходы в рамках субсидий на иные цели</vt:lpstr>
      <vt:lpstr>Презентация PowerPoint</vt:lpstr>
      <vt:lpstr>Презентация PowerPoint</vt:lpstr>
      <vt:lpstr>Объем финансового обеспечения</vt:lpstr>
      <vt:lpstr>Презентация PowerPoint</vt:lpstr>
      <vt:lpstr>Презентация PowerPoint</vt:lpstr>
      <vt:lpstr>Основные расходы по финансированию из областного бюджета и внебюджета Института в 2019 </vt:lpstr>
      <vt:lpstr>Основные расходы по финансированию из областного бюджета и внебюджета Института в 2019 (продолжение)</vt:lpstr>
      <vt:lpstr>Презентация PowerPoint</vt:lpstr>
      <vt:lpstr>ПЛАНЫ НА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расходовании средств в 2018 году</dc:title>
  <dc:creator>Рыбакова Анна Михайловна</dc:creator>
  <cp:lastModifiedBy>Мальгина Ольга Владимировна</cp:lastModifiedBy>
  <cp:revision>40</cp:revision>
  <cp:lastPrinted>2020-02-11T10:50:59Z</cp:lastPrinted>
  <dcterms:created xsi:type="dcterms:W3CDTF">2019-01-30T10:21:48Z</dcterms:created>
  <dcterms:modified xsi:type="dcterms:W3CDTF">2020-02-11T11:04:44Z</dcterms:modified>
</cp:coreProperties>
</file>