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90" r:id="rId3"/>
    <p:sldId id="266" r:id="rId4"/>
    <p:sldId id="267" r:id="rId5"/>
    <p:sldId id="265" r:id="rId6"/>
    <p:sldId id="268" r:id="rId7"/>
    <p:sldId id="283" r:id="rId8"/>
    <p:sldId id="284" r:id="rId9"/>
    <p:sldId id="287" r:id="rId10"/>
    <p:sldId id="288" r:id="rId11"/>
    <p:sldId id="289" r:id="rId12"/>
    <p:sldId id="291" r:id="rId13"/>
    <p:sldId id="257" r:id="rId14"/>
    <p:sldId id="258" r:id="rId15"/>
    <p:sldId id="264" r:id="rId16"/>
    <p:sldId id="259" r:id="rId17"/>
    <p:sldId id="260" r:id="rId18"/>
    <p:sldId id="261" r:id="rId19"/>
    <p:sldId id="262" r:id="rId20"/>
    <p:sldId id="263" r:id="rId21"/>
    <p:sldId id="292" r:id="rId22"/>
    <p:sldId id="282" r:id="rId23"/>
    <p:sldId id="295" r:id="rId24"/>
    <p:sldId id="296" r:id="rId25"/>
    <p:sldId id="285" r:id="rId26"/>
    <p:sldId id="302" r:id="rId27"/>
    <p:sldId id="286" r:id="rId28"/>
    <p:sldId id="303" r:id="rId29"/>
    <p:sldId id="304" r:id="rId30"/>
    <p:sldId id="305" r:id="rId31"/>
    <p:sldId id="306" r:id="rId32"/>
    <p:sldId id="307" r:id="rId33"/>
    <p:sldId id="312" r:id="rId34"/>
    <p:sldId id="309" r:id="rId35"/>
    <p:sldId id="310" r:id="rId36"/>
    <p:sldId id="297" r:id="rId37"/>
    <p:sldId id="298" r:id="rId38"/>
    <p:sldId id="299" r:id="rId39"/>
    <p:sldId id="300" r:id="rId40"/>
    <p:sldId id="301" r:id="rId41"/>
    <p:sldId id="311" r:id="rId42"/>
    <p:sldId id="293" r:id="rId43"/>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0E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2" d="100"/>
          <a:sy n="102" d="100"/>
        </p:scale>
        <p:origin x="87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8E113-7914-4EE1-AF70-880FDB6F193C}" type="datetimeFigureOut">
              <a:rPr lang="ru-RU" smtClean="0"/>
              <a:t>14.11.2022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FD26C-9A88-40B3-AACB-617DD1E8C595}" type="slidenum">
              <a:rPr lang="ru-RU" smtClean="0"/>
              <a:t>‹#›</a:t>
            </a:fld>
            <a:endParaRPr lang="ru-RU"/>
          </a:p>
        </p:txBody>
      </p:sp>
    </p:spTree>
    <p:extLst>
      <p:ext uri="{BB962C8B-B14F-4D97-AF65-F5344CB8AC3E}">
        <p14:creationId xmlns:p14="http://schemas.microsoft.com/office/powerpoint/2010/main" val="2731207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0566A500-DE21-4651-8963-6AD6EA63CF48}" type="datetimeFigureOut">
              <a:rPr lang="ru-RU"/>
              <a:pPr>
                <a:defRPr/>
              </a:pPr>
              <a:t>14.11.2022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414FF2B-B1C0-4CD6-A89F-978DD88447FD}"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9696A192-8EE5-44B8-AD1F-9732DB9AB2BC}" type="datetimeFigureOut">
              <a:rPr lang="ru-RU"/>
              <a:pPr>
                <a:defRPr/>
              </a:pPr>
              <a:t>14.11.2022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7ED493A-721F-40CA-9F8E-DB557B39F98F}"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98FF722F-EE48-4F1E-BCE4-154D76D55F9C}" type="datetimeFigureOut">
              <a:rPr lang="ru-RU"/>
              <a:pPr>
                <a:defRPr/>
              </a:pPr>
              <a:t>14.11.2022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11F32E1-5751-46FF-AC47-6AEEBD24141E}"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9B08A664-312F-4E08-815B-498BA2F14DBE}" type="datetimeFigureOut">
              <a:rPr lang="ru-RU"/>
              <a:pPr>
                <a:defRPr/>
              </a:pPr>
              <a:t>14.11.2022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9155E8F-A36B-4840-B22E-2271CD7F5D04}"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F652AF3C-73C3-4730-BCE7-0C40AA13703F}" type="datetimeFigureOut">
              <a:rPr lang="ru-RU"/>
              <a:pPr>
                <a:defRPr/>
              </a:pPr>
              <a:t>14.11.2022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3238479-2066-4738-ADC3-3605171B70C0}"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C658068E-F05E-43A1-9A19-CFB579920ADA}" type="datetimeFigureOut">
              <a:rPr lang="ru-RU"/>
              <a:pPr>
                <a:defRPr/>
              </a:pPr>
              <a:t>14.11.2022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4EAD069-1014-44A8-A4D3-88E019A615C8}"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44EB90AE-D71D-41BF-BCEC-33FC8DB416D1}" type="datetimeFigureOut">
              <a:rPr lang="ru-RU"/>
              <a:pPr>
                <a:defRPr/>
              </a:pPr>
              <a:t>14.11.2022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322C07AA-E696-466C-B3A1-14DFEEB86652}"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CB146017-2F6D-46BA-8125-9EAB8978580C}" type="datetimeFigureOut">
              <a:rPr lang="ru-RU"/>
              <a:pPr>
                <a:defRPr/>
              </a:pPr>
              <a:t>14.11.2022</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05E4344B-309E-47E9-B86D-38E50188FE0F}"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0D6EC6D4-4023-43B3-A231-1537DEC794CC}" type="datetimeFigureOut">
              <a:rPr lang="ru-RU"/>
              <a:pPr>
                <a:defRPr/>
              </a:pPr>
              <a:t>14.11.2022</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A195CA90-1C3C-4515-9C61-AE50EA2AB220}"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D854289B-1941-440C-86A8-057E80249F7C}" type="datetimeFigureOut">
              <a:rPr lang="ru-RU"/>
              <a:pPr>
                <a:defRPr/>
              </a:pPr>
              <a:t>14.11.2022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EBF9347-9510-4142-A8F2-738A1ECFA9A4}"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8817A952-6B1F-4C79-9A13-02FE786E621F}" type="datetimeFigureOut">
              <a:rPr lang="ru-RU"/>
              <a:pPr>
                <a:defRPr/>
              </a:pPr>
              <a:t>14.11.2022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BF7BE75-787F-405D-A288-C9BF383C129F}"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20ED1E3-1AB7-4AB6-9E4F-CBE007E33E9D}" type="datetimeFigureOut">
              <a:rPr lang="ru-RU"/>
              <a:pPr>
                <a:defRPr/>
              </a:pPr>
              <a:t>14.11.2022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E8AC9968-D79A-44A1-BD77-395EDB55F9E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23863" y="519113"/>
            <a:ext cx="11520487" cy="1655762"/>
          </a:xfrm>
        </p:spPr>
        <p:txBody>
          <a:bodyPr rtlCol="0">
            <a:noAutofit/>
          </a:bodyPr>
          <a:lstStyle/>
          <a:p>
            <a:pPr fontAlgn="auto">
              <a:lnSpc>
                <a:spcPct val="170000"/>
              </a:lnSpc>
              <a:spcAft>
                <a:spcPts val="0"/>
              </a:spcAft>
              <a:buFont typeface="Arial" panose="020B0604020202020204" pitchFamily="34" charset="0"/>
              <a:buNone/>
              <a:defRPr/>
            </a:pPr>
            <a:r>
              <a:rPr lang="ru-RU" sz="3600" b="1" dirty="0"/>
              <a:t>РАЗРАБОТКА И ВНЕДРЕНИЕ ПРОГРАММ </a:t>
            </a:r>
          </a:p>
          <a:p>
            <a:pPr fontAlgn="auto">
              <a:lnSpc>
                <a:spcPct val="170000"/>
              </a:lnSpc>
              <a:spcAft>
                <a:spcPts val="0"/>
              </a:spcAft>
              <a:buFont typeface="Arial" panose="020B0604020202020204" pitchFamily="34" charset="0"/>
              <a:buNone/>
              <a:defRPr/>
            </a:pPr>
            <a:r>
              <a:rPr lang="ru-RU" sz="3600" b="1" dirty="0"/>
              <a:t>ПО УКРЕПЛЕНИЮ ПСИХИЧЕСКОГО ЗДОРОВЬЯ, </a:t>
            </a:r>
          </a:p>
          <a:p>
            <a:pPr fontAlgn="auto">
              <a:lnSpc>
                <a:spcPct val="170000"/>
              </a:lnSpc>
              <a:spcAft>
                <a:spcPts val="0"/>
              </a:spcAft>
              <a:buFont typeface="Arial" panose="020B0604020202020204" pitchFamily="34" charset="0"/>
              <a:buNone/>
              <a:defRPr/>
            </a:pPr>
            <a:r>
              <a:rPr lang="ru-RU" sz="3600" b="1" dirty="0"/>
              <a:t>ВКЛЮЧАЯ ПРОФИЛАКТИКУ </a:t>
            </a:r>
          </a:p>
          <a:p>
            <a:pPr fontAlgn="auto">
              <a:lnSpc>
                <a:spcPct val="170000"/>
              </a:lnSpc>
              <a:spcAft>
                <a:spcPts val="0"/>
              </a:spcAft>
              <a:buFont typeface="Arial" panose="020B0604020202020204" pitchFamily="34" charset="0"/>
              <a:buNone/>
              <a:defRPr/>
            </a:pPr>
            <a:r>
              <a:rPr lang="ru-RU" sz="3600" b="1" dirty="0"/>
              <a:t>ЖЕСТОКОГО ОБРАЩЕНИЯ И СУИЦИДОВ, </a:t>
            </a:r>
          </a:p>
          <a:p>
            <a:pPr fontAlgn="auto">
              <a:lnSpc>
                <a:spcPct val="170000"/>
              </a:lnSpc>
              <a:spcAft>
                <a:spcPts val="0"/>
              </a:spcAft>
              <a:buFont typeface="Arial" panose="020B0604020202020204" pitchFamily="34" charset="0"/>
              <a:buNone/>
              <a:defRPr/>
            </a:pPr>
            <a:r>
              <a:rPr lang="ru-RU" sz="3600" b="1" dirty="0"/>
              <a:t>В ТОМ ЧИСЛЕ СРЕДИ НЕСОВЕРШЕННОЛЕТНИХ</a:t>
            </a:r>
          </a:p>
        </p:txBody>
      </p:sp>
      <p:sp>
        <p:nvSpPr>
          <p:cNvPr id="13316" name="TextBox 5"/>
          <p:cNvSpPr txBox="1">
            <a:spLocks noChangeArrowheads="1"/>
          </p:cNvSpPr>
          <p:nvPr/>
        </p:nvSpPr>
        <p:spPr bwMode="auto">
          <a:xfrm>
            <a:off x="150829" y="6338887"/>
            <a:ext cx="11793521" cy="461665"/>
          </a:xfrm>
          <a:prstGeom prst="rect">
            <a:avLst/>
          </a:prstGeom>
          <a:noFill/>
          <a:ln w="9525">
            <a:noFill/>
            <a:miter lim="800000"/>
            <a:headEnd/>
            <a:tailEnd/>
          </a:ln>
        </p:spPr>
        <p:txBody>
          <a:bodyPr wrap="square">
            <a:spAutoFit/>
          </a:bodyPr>
          <a:lstStyle/>
          <a:p>
            <a:r>
              <a:rPr lang="ru-RU" sz="2400" dirty="0">
                <a:latin typeface="Calibri" pitchFamily="34" charset="0"/>
              </a:rPr>
              <a:t>ГБУЗ ОТ ВО «Областной центр общественного здоровья и медицинской профилактики»</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Заголовок 1"/>
          <p:cNvSpPr>
            <a:spLocks noGrp="1"/>
          </p:cNvSpPr>
          <p:nvPr>
            <p:ph type="title"/>
          </p:nvPr>
        </p:nvSpPr>
        <p:spPr>
          <a:xfrm>
            <a:off x="953220" y="318295"/>
            <a:ext cx="4815984" cy="1179512"/>
          </a:xfrm>
        </p:spPr>
        <p:txBody>
          <a:bodyPr/>
          <a:lstStyle/>
          <a:p>
            <a:pPr eaLnBrk="1" hangingPunct="1"/>
            <a:r>
              <a:rPr lang="ru-RU" sz="2800" b="1" dirty="0">
                <a:solidFill>
                  <a:schemeClr val="tx2"/>
                </a:solidFill>
              </a:rPr>
              <a:t>Работа - только часть жизни</a:t>
            </a:r>
          </a:p>
        </p:txBody>
      </p:sp>
      <p:sp>
        <p:nvSpPr>
          <p:cNvPr id="3" name="Объект 2"/>
          <p:cNvSpPr>
            <a:spLocks noGrp="1"/>
          </p:cNvSpPr>
          <p:nvPr>
            <p:ph idx="1"/>
          </p:nvPr>
        </p:nvSpPr>
        <p:spPr>
          <a:xfrm>
            <a:off x="953220" y="1671933"/>
            <a:ext cx="6654211" cy="4525962"/>
          </a:xfrm>
        </p:spPr>
        <p:txBody>
          <a:bodyPr rtlCol="0">
            <a:normAutofit fontScale="70000" lnSpcReduction="20000"/>
          </a:bodyPr>
          <a:lstStyle/>
          <a:p>
            <a:pPr marL="0" indent="0" fontAlgn="auto">
              <a:spcAft>
                <a:spcPts val="0"/>
              </a:spcAft>
              <a:buNone/>
              <a:defRPr/>
            </a:pPr>
            <a:r>
              <a:rPr lang="ru-RU" b="1" dirty="0"/>
              <a:t>4. Умение переключаться</a:t>
            </a:r>
            <a:br>
              <a:rPr lang="ru-RU" dirty="0"/>
            </a:br>
            <a:r>
              <a:rPr lang="ru-RU" dirty="0"/>
              <a:t>Интересы вне работы позволяют снимать напряжение. Желательно, чтобы хобби давало возможность расслабиться, отдохнуть (полезнее, например, живопись, а не автогонки).</a:t>
            </a:r>
          </a:p>
          <a:p>
            <a:pPr marL="0" indent="0" fontAlgn="auto">
              <a:spcAft>
                <a:spcPts val="0"/>
              </a:spcAft>
              <a:buNone/>
              <a:defRPr/>
            </a:pPr>
            <a:br>
              <a:rPr lang="ru-RU" dirty="0"/>
            </a:br>
            <a:r>
              <a:rPr lang="ru-RU" b="1" dirty="0"/>
              <a:t>5. Создание «здорового рабочего окружения»</a:t>
            </a:r>
            <a:br>
              <a:rPr lang="ru-RU" dirty="0"/>
            </a:br>
            <a:r>
              <a:rPr lang="ru-RU" dirty="0"/>
              <a:t>Небольшие физические упражнения полезны для пользователей компьютеров. Несколько глубоких вдохов с медленным выдохом могут противодействовать немедленной стрессовой реакции или панической атаке. Желательно сократить потребление кофеина, способствующего развитию стрессовой реакции.</a:t>
            </a:r>
          </a:p>
          <a:p>
            <a:pPr marL="0" indent="0" fontAlgn="auto">
              <a:spcAft>
                <a:spcPts val="0"/>
              </a:spcAft>
              <a:buNone/>
              <a:defRPr/>
            </a:pPr>
            <a:br>
              <a:rPr lang="ru-RU" dirty="0"/>
            </a:br>
            <a:r>
              <a:rPr lang="ru-RU" b="1" dirty="0"/>
              <a:t>6. Массаж ступней</a:t>
            </a:r>
            <a:br>
              <a:rPr lang="ru-RU" dirty="0"/>
            </a:br>
            <a:r>
              <a:rPr lang="ru-RU" dirty="0"/>
              <a:t>Укрепляет иммунитет, поэтому старайтесь как можно больше ходить босиком - по траве, песку, дома - по ковру, купите </a:t>
            </a:r>
            <a:r>
              <a:rPr lang="ru-RU" dirty="0" err="1"/>
              <a:t>массажер</a:t>
            </a:r>
            <a:r>
              <a:rPr lang="ru-RU" dirty="0"/>
              <a:t> для ног.</a:t>
            </a:r>
          </a:p>
          <a:p>
            <a:pPr fontAlgn="auto">
              <a:spcAft>
                <a:spcPts val="0"/>
              </a:spcAft>
              <a:buFont typeface="Arial" panose="020B0604020202020204" pitchFamily="34" charset="0"/>
              <a:buChar char="•"/>
              <a:defRPr/>
            </a:pPr>
            <a:endParaRPr lang="ru-RU" dirty="0"/>
          </a:p>
        </p:txBody>
      </p:sp>
      <p:pic>
        <p:nvPicPr>
          <p:cNvPr id="24579" name="Picture 2" descr="Подбор цветов в пэчворке. Обсуждение на LiveInternet - Российский Сервис Онлайн-Дневников"/>
          <p:cNvPicPr>
            <a:picLocks noChangeAspect="1" noChangeArrowheads="1"/>
          </p:cNvPicPr>
          <p:nvPr/>
        </p:nvPicPr>
        <p:blipFill>
          <a:blip r:embed="rId2"/>
          <a:srcRect/>
          <a:stretch>
            <a:fillRect/>
          </a:stretch>
        </p:blipFill>
        <p:spPr bwMode="auto">
          <a:xfrm>
            <a:off x="8546675" y="163511"/>
            <a:ext cx="2567528" cy="1954212"/>
          </a:xfrm>
          <a:prstGeom prst="rect">
            <a:avLst/>
          </a:prstGeom>
          <a:noFill/>
          <a:ln w="9525">
            <a:noFill/>
            <a:miter lim="800000"/>
            <a:headEnd/>
            <a:tailEnd/>
          </a:ln>
        </p:spPr>
      </p:pic>
      <p:pic>
        <p:nvPicPr>
          <p:cNvPr id="24580" name="Picture 6" descr="http://im3-tub-ru.yandex.net/i?id=a04429f8ad2f611fc5b96fcad829853d-130-144&amp;n=21"/>
          <p:cNvPicPr>
            <a:picLocks noChangeAspect="1" noChangeArrowheads="1"/>
          </p:cNvPicPr>
          <p:nvPr/>
        </p:nvPicPr>
        <p:blipFill>
          <a:blip r:embed="rId3"/>
          <a:srcRect/>
          <a:stretch>
            <a:fillRect/>
          </a:stretch>
        </p:blipFill>
        <p:spPr bwMode="auto">
          <a:xfrm>
            <a:off x="8546675" y="4822826"/>
            <a:ext cx="2567528" cy="1871663"/>
          </a:xfrm>
          <a:prstGeom prst="rect">
            <a:avLst/>
          </a:prstGeom>
          <a:noFill/>
          <a:ln w="9525">
            <a:noFill/>
            <a:miter lim="800000"/>
            <a:headEnd/>
            <a:tailEnd/>
          </a:ln>
        </p:spPr>
      </p:pic>
      <p:pic>
        <p:nvPicPr>
          <p:cNvPr id="24581" name="Picture 8" descr="Своими руками - Бутылка-точечная роспись2"/>
          <p:cNvPicPr>
            <a:picLocks noChangeAspect="1" noChangeArrowheads="1"/>
          </p:cNvPicPr>
          <p:nvPr/>
        </p:nvPicPr>
        <p:blipFill>
          <a:blip r:embed="rId4"/>
          <a:srcRect/>
          <a:stretch>
            <a:fillRect/>
          </a:stretch>
        </p:blipFill>
        <p:spPr bwMode="auto">
          <a:xfrm>
            <a:off x="8546675" y="2117723"/>
            <a:ext cx="2567528" cy="2806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a:bodyPr>
          <a:lstStyle/>
          <a:p>
            <a:pPr fontAlgn="auto">
              <a:spcAft>
                <a:spcPts val="0"/>
              </a:spcAft>
              <a:defRPr/>
            </a:pPr>
            <a:r>
              <a:rPr lang="ru-RU" b="1" dirty="0">
                <a:solidFill>
                  <a:schemeClr val="tx2">
                    <a:lumMod val="75000"/>
                  </a:schemeClr>
                </a:solidFill>
              </a:rPr>
              <a:t>Лечение клинических проявлений</a:t>
            </a:r>
          </a:p>
        </p:txBody>
      </p:sp>
      <p:sp>
        <p:nvSpPr>
          <p:cNvPr id="3" name="Объект 2"/>
          <p:cNvSpPr>
            <a:spLocks noGrp="1"/>
          </p:cNvSpPr>
          <p:nvPr>
            <p:ph idx="1"/>
          </p:nvPr>
        </p:nvSpPr>
        <p:spPr>
          <a:xfrm>
            <a:off x="604887" y="1690688"/>
            <a:ext cx="7272288" cy="4525963"/>
          </a:xfrm>
        </p:spPr>
        <p:txBody>
          <a:bodyPr rtlCol="0">
            <a:normAutofit/>
          </a:bodyPr>
          <a:lstStyle/>
          <a:p>
            <a:pPr marL="0" indent="0" fontAlgn="auto">
              <a:spcAft>
                <a:spcPts val="0"/>
              </a:spcAft>
              <a:buNone/>
              <a:defRPr/>
            </a:pPr>
            <a:r>
              <a:rPr lang="ru-RU" sz="3600" dirty="0">
                <a:solidFill>
                  <a:schemeClr val="tx1">
                    <a:lumMod val="50000"/>
                    <a:lumOff val="50000"/>
                  </a:schemeClr>
                </a:solidFill>
              </a:rPr>
              <a:t>Традиционный подход к лечению           предусматривает сочетание </a:t>
            </a:r>
          </a:p>
          <a:p>
            <a:pPr marL="0" indent="0" fontAlgn="auto">
              <a:spcAft>
                <a:spcPts val="0"/>
              </a:spcAft>
              <a:buNone/>
              <a:defRPr/>
            </a:pPr>
            <a:endParaRPr lang="ru-RU" sz="800" dirty="0">
              <a:solidFill>
                <a:schemeClr val="tx1">
                  <a:lumMod val="50000"/>
                  <a:lumOff val="50000"/>
                </a:schemeClr>
              </a:solidFill>
            </a:endParaRPr>
          </a:p>
          <a:p>
            <a:pPr fontAlgn="auto">
              <a:spcAft>
                <a:spcPts val="0"/>
              </a:spcAft>
              <a:buFont typeface="Arial" panose="020B0604020202020204" pitchFamily="34" charset="0"/>
              <a:buChar char="•"/>
              <a:defRPr/>
            </a:pPr>
            <a:r>
              <a:rPr lang="ru-RU" sz="2400" dirty="0"/>
              <a:t>немедикаментозных методов - психотерапевтических методик, овладение аутогенными тренировками, медитативными практиками, участие в психологических тренингах.</a:t>
            </a:r>
          </a:p>
          <a:p>
            <a:pPr fontAlgn="auto">
              <a:spcAft>
                <a:spcPts val="0"/>
              </a:spcAft>
              <a:buFont typeface="Arial" panose="020B0604020202020204" pitchFamily="34" charset="0"/>
              <a:buChar char="•"/>
              <a:defRPr/>
            </a:pPr>
            <a:r>
              <a:rPr lang="ru-RU" sz="2400" dirty="0"/>
              <a:t>средства фармакотерапии - успокаивающий сбор, глицин, ново-</a:t>
            </a:r>
            <a:r>
              <a:rPr lang="ru-RU" sz="2400" dirty="0" err="1"/>
              <a:t>пассит</a:t>
            </a:r>
            <a:r>
              <a:rPr lang="ru-RU" sz="2400" dirty="0"/>
              <a:t> ( на начальном этапе развития СЭВ); ноотропные средства.	</a:t>
            </a:r>
          </a:p>
          <a:p>
            <a:pPr fontAlgn="auto">
              <a:spcAft>
                <a:spcPts val="0"/>
              </a:spcAft>
              <a:buFont typeface="Arial" panose="020B0604020202020204" pitchFamily="34" charset="0"/>
              <a:buChar char="•"/>
              <a:defRPr/>
            </a:pPr>
            <a:endParaRPr lang="ru-RU" sz="2400" dirty="0"/>
          </a:p>
        </p:txBody>
      </p:sp>
      <p:pic>
        <p:nvPicPr>
          <p:cNvPr id="26627" name="Picture 2" descr="Расстановки по Берту Хеллингеру. Тренинги"/>
          <p:cNvPicPr>
            <a:picLocks noChangeAspect="1" noChangeArrowheads="1"/>
          </p:cNvPicPr>
          <p:nvPr/>
        </p:nvPicPr>
        <p:blipFill>
          <a:blip r:embed="rId2"/>
          <a:srcRect/>
          <a:stretch>
            <a:fillRect/>
          </a:stretch>
        </p:blipFill>
        <p:spPr bwMode="auto">
          <a:xfrm>
            <a:off x="7729979" y="1453358"/>
            <a:ext cx="4130756" cy="2562293"/>
          </a:xfrm>
          <a:prstGeom prst="rect">
            <a:avLst/>
          </a:prstGeom>
          <a:noFill/>
          <a:ln w="9525">
            <a:noFill/>
            <a:miter lim="800000"/>
            <a:headEnd/>
            <a:tailEnd/>
          </a:ln>
        </p:spPr>
      </p:pic>
      <p:pic>
        <p:nvPicPr>
          <p:cNvPr id="26628" name="Picture 4" descr="Все о беременности - Страница 21"/>
          <p:cNvPicPr>
            <a:picLocks noChangeAspect="1" noChangeArrowheads="1"/>
          </p:cNvPicPr>
          <p:nvPr/>
        </p:nvPicPr>
        <p:blipFill>
          <a:blip r:embed="rId3"/>
          <a:srcRect/>
          <a:stretch>
            <a:fillRect/>
          </a:stretch>
        </p:blipFill>
        <p:spPr bwMode="auto">
          <a:xfrm>
            <a:off x="9352840" y="5219797"/>
            <a:ext cx="1501234" cy="1416258"/>
          </a:xfrm>
          <a:prstGeom prst="rect">
            <a:avLst/>
          </a:prstGeom>
          <a:noFill/>
          <a:ln w="9525">
            <a:noFill/>
            <a:miter lim="800000"/>
            <a:headEnd/>
            <a:tailEnd/>
          </a:ln>
        </p:spPr>
      </p:pic>
      <p:pic>
        <p:nvPicPr>
          <p:cNvPr id="26629" name="Picture 6" descr="Предложения в категории Обезболивающие препараты от компании Ланкорфарм Челябинск."/>
          <p:cNvPicPr>
            <a:picLocks noChangeAspect="1" noChangeArrowheads="1"/>
          </p:cNvPicPr>
          <p:nvPr/>
        </p:nvPicPr>
        <p:blipFill>
          <a:blip r:embed="rId4"/>
          <a:srcRect/>
          <a:stretch>
            <a:fillRect/>
          </a:stretch>
        </p:blipFill>
        <p:spPr bwMode="auto">
          <a:xfrm>
            <a:off x="7996136" y="4647501"/>
            <a:ext cx="1356704" cy="1356704"/>
          </a:xfrm>
          <a:prstGeom prst="rect">
            <a:avLst/>
          </a:prstGeom>
          <a:noFill/>
          <a:ln w="9525">
            <a:noFill/>
            <a:miter lim="800000"/>
            <a:headEnd/>
            <a:tailEnd/>
          </a:ln>
        </p:spPr>
      </p:pic>
      <p:pic>
        <p:nvPicPr>
          <p:cNvPr id="26630" name="Picture 8" descr="Сбор Успокоительный 3 в бюджетных аптеках сети &quot;ИФК Аптеки&quot; в Москве. Продажа и бронирование."/>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a:stretch>
            <a:fillRect/>
          </a:stretch>
        </p:blipFill>
        <p:spPr bwMode="auto">
          <a:xfrm>
            <a:off x="10147080" y="4068333"/>
            <a:ext cx="1734732" cy="17306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2FBAF-27CD-1B7E-1247-6B879B8E269F}"/>
              </a:ext>
            </a:extLst>
          </p:cNvPr>
          <p:cNvSpPr txBox="1"/>
          <p:nvPr/>
        </p:nvSpPr>
        <p:spPr>
          <a:xfrm>
            <a:off x="1115170" y="726867"/>
            <a:ext cx="5421817" cy="523220"/>
          </a:xfrm>
          <a:prstGeom prst="rect">
            <a:avLst/>
          </a:prstGeom>
          <a:noFill/>
        </p:spPr>
        <p:txBody>
          <a:bodyPr wrap="square" rtlCol="0">
            <a:spAutoFit/>
          </a:bodyPr>
          <a:lstStyle/>
          <a:p>
            <a:r>
              <a:rPr lang="ru-RU" sz="2800" b="1" dirty="0">
                <a:solidFill>
                  <a:srgbClr val="FF0000"/>
                </a:solidFill>
              </a:rPr>
              <a:t>Работа с родителями</a:t>
            </a:r>
          </a:p>
        </p:txBody>
      </p:sp>
      <p:pic>
        <p:nvPicPr>
          <p:cNvPr id="1026" name="Picture 2">
            <a:extLst>
              <a:ext uri="{FF2B5EF4-FFF2-40B4-BE49-F238E27FC236}">
                <a16:creationId xmlns:a16="http://schemas.microsoft.com/office/drawing/2014/main" id="{9A4CA00D-3F98-CEA3-9F76-409595A3E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314280"/>
            <a:ext cx="5530392" cy="414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480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
          <p:cNvSpPr txBox="1">
            <a:spLocks noChangeArrowheads="1"/>
          </p:cNvSpPr>
          <p:nvPr/>
        </p:nvSpPr>
        <p:spPr bwMode="auto">
          <a:xfrm>
            <a:off x="612775" y="234950"/>
            <a:ext cx="4006850" cy="523875"/>
          </a:xfrm>
          <a:prstGeom prst="rect">
            <a:avLst/>
          </a:prstGeom>
          <a:noFill/>
          <a:ln w="9525">
            <a:noFill/>
            <a:miter lim="800000"/>
            <a:headEnd/>
            <a:tailEnd/>
          </a:ln>
        </p:spPr>
        <p:txBody>
          <a:bodyPr>
            <a:spAutoFit/>
          </a:bodyPr>
          <a:lstStyle/>
          <a:p>
            <a:r>
              <a:rPr lang="ru-RU" sz="2800" b="1">
                <a:solidFill>
                  <a:srgbClr val="C00000"/>
                </a:solidFill>
                <a:latin typeface="Calibri" pitchFamily="34" charset="0"/>
              </a:rPr>
              <a:t>Данные ВЦИОМ</a:t>
            </a:r>
          </a:p>
        </p:txBody>
      </p:sp>
      <p:sp>
        <p:nvSpPr>
          <p:cNvPr id="14338" name="TextBox 2"/>
          <p:cNvSpPr txBox="1">
            <a:spLocks noChangeArrowheads="1"/>
          </p:cNvSpPr>
          <p:nvPr/>
        </p:nvSpPr>
        <p:spPr bwMode="auto">
          <a:xfrm>
            <a:off x="612775" y="920750"/>
            <a:ext cx="10209213" cy="1143000"/>
          </a:xfrm>
          <a:prstGeom prst="rect">
            <a:avLst/>
          </a:prstGeom>
          <a:noFill/>
          <a:ln w="9525">
            <a:noFill/>
            <a:miter lim="800000"/>
            <a:headEnd/>
            <a:tailEnd/>
          </a:ln>
        </p:spPr>
        <p:txBody>
          <a:bodyPr>
            <a:spAutoFit/>
          </a:bodyPr>
          <a:lstStyle/>
          <a:p>
            <a:pPr>
              <a:lnSpc>
                <a:spcPct val="150000"/>
              </a:lnSpc>
            </a:pPr>
            <a:r>
              <a:rPr lang="ru-RU" sz="2400">
                <a:latin typeface="Calibri" pitchFamily="34" charset="0"/>
              </a:rPr>
              <a:t>Усталость испытывают </a:t>
            </a:r>
            <a:r>
              <a:rPr lang="ru-RU" sz="2400" b="1">
                <a:solidFill>
                  <a:srgbClr val="C00000"/>
                </a:solidFill>
                <a:latin typeface="Calibri" pitchFamily="34" charset="0"/>
              </a:rPr>
              <a:t>88%</a:t>
            </a:r>
            <a:r>
              <a:rPr lang="ru-RU" sz="2400">
                <a:latin typeface="Calibri" pitchFamily="34" charset="0"/>
              </a:rPr>
              <a:t> населения, </a:t>
            </a:r>
          </a:p>
          <a:p>
            <a:pPr>
              <a:lnSpc>
                <a:spcPct val="150000"/>
              </a:lnSpc>
            </a:pPr>
            <a:r>
              <a:rPr lang="ru-RU" sz="2400">
                <a:latin typeface="Calibri" pitchFamily="34" charset="0"/>
              </a:rPr>
              <a:t>из них ежедневно – </a:t>
            </a:r>
            <a:r>
              <a:rPr lang="ru-RU" sz="2400" b="1">
                <a:solidFill>
                  <a:srgbClr val="C00000"/>
                </a:solidFill>
                <a:latin typeface="Calibri" pitchFamily="34" charset="0"/>
              </a:rPr>
              <a:t>31%</a:t>
            </a:r>
          </a:p>
        </p:txBody>
      </p:sp>
      <p:sp>
        <p:nvSpPr>
          <p:cNvPr id="4" name="TextBox 3"/>
          <p:cNvSpPr txBox="1"/>
          <p:nvPr/>
        </p:nvSpPr>
        <p:spPr>
          <a:xfrm>
            <a:off x="612775" y="2379663"/>
            <a:ext cx="10906125" cy="3836987"/>
          </a:xfrm>
          <a:prstGeom prst="rect">
            <a:avLst/>
          </a:prstGeom>
          <a:noFill/>
        </p:spPr>
        <p:txBody>
          <a:bodyPr>
            <a:spAutoFit/>
          </a:bodyPr>
          <a:lstStyle/>
          <a:p>
            <a:r>
              <a:rPr lang="ru-RU" sz="2400" b="1">
                <a:solidFill>
                  <a:srgbClr val="C00000"/>
                </a:solidFill>
                <a:latin typeface="Calibri" pitchFamily="34" charset="0"/>
              </a:rPr>
              <a:t>Основные причины:</a:t>
            </a:r>
          </a:p>
          <a:p>
            <a:endParaRPr lang="ru-RU" sz="1000">
              <a:latin typeface="Calibri" pitchFamily="34" charset="0"/>
            </a:endParaRPr>
          </a:p>
          <a:p>
            <a:pPr>
              <a:buFont typeface="Wingdings" pitchFamily="2" charset="2"/>
              <a:buChar char="v"/>
            </a:pPr>
            <a:r>
              <a:rPr lang="ru-RU" sz="2400">
                <a:latin typeface="Calibri" pitchFamily="34" charset="0"/>
              </a:rPr>
              <a:t>Работа с эмоциональными или /и физическими перегрузками;</a:t>
            </a:r>
          </a:p>
          <a:p>
            <a:pPr>
              <a:buFont typeface="Wingdings" pitchFamily="2" charset="2"/>
              <a:buChar char="v"/>
            </a:pPr>
            <a:endParaRPr lang="ru-RU" sz="1000">
              <a:latin typeface="Calibri" pitchFamily="34" charset="0"/>
            </a:endParaRPr>
          </a:p>
          <a:p>
            <a:pPr>
              <a:buFont typeface="Wingdings" pitchFamily="2" charset="2"/>
              <a:buChar char="v"/>
            </a:pPr>
            <a:r>
              <a:rPr lang="ru-RU" sz="2400">
                <a:latin typeface="Calibri" pitchFamily="34" charset="0"/>
              </a:rPr>
              <a:t>Стрессы (часто испытывают </a:t>
            </a:r>
            <a:r>
              <a:rPr lang="ru-RU" sz="2400" b="1">
                <a:solidFill>
                  <a:srgbClr val="A60E02"/>
                </a:solidFill>
                <a:latin typeface="Calibri" pitchFamily="34" charset="0"/>
              </a:rPr>
              <a:t>26%</a:t>
            </a:r>
            <a:r>
              <a:rPr lang="ru-RU" sz="2400">
                <a:latin typeface="Calibri" pitchFamily="34" charset="0"/>
              </a:rPr>
              <a:t> опрошенных);</a:t>
            </a:r>
          </a:p>
          <a:p>
            <a:pPr>
              <a:buFont typeface="Wingdings" pitchFamily="2" charset="2"/>
              <a:buChar char="v"/>
            </a:pPr>
            <a:endParaRPr lang="ru-RU" sz="1000">
              <a:latin typeface="Calibri" pitchFamily="34" charset="0"/>
            </a:endParaRPr>
          </a:p>
          <a:p>
            <a:pPr>
              <a:buFont typeface="Wingdings" pitchFamily="2" charset="2"/>
              <a:buChar char="v"/>
            </a:pPr>
            <a:r>
              <a:rPr lang="ru-RU" sz="2400">
                <a:latin typeface="Calibri" pitchFamily="34" charset="0"/>
              </a:rPr>
              <a:t>Ситуация на Украине;</a:t>
            </a:r>
          </a:p>
          <a:p>
            <a:pPr>
              <a:buFont typeface="Wingdings" pitchFamily="2" charset="2"/>
              <a:buChar char="v"/>
            </a:pPr>
            <a:endParaRPr lang="ru-RU" sz="1000">
              <a:latin typeface="Calibri" pitchFamily="34" charset="0"/>
            </a:endParaRPr>
          </a:p>
          <a:p>
            <a:pPr>
              <a:buFont typeface="Wingdings" pitchFamily="2" charset="2"/>
              <a:buChar char="v"/>
            </a:pPr>
            <a:r>
              <a:rPr lang="ru-RU" sz="2400">
                <a:latin typeface="Calibri" pitchFamily="34" charset="0"/>
              </a:rPr>
              <a:t>Финансовое положение;</a:t>
            </a:r>
          </a:p>
          <a:p>
            <a:pPr>
              <a:buFont typeface="Wingdings" pitchFamily="2" charset="2"/>
              <a:buChar char="v"/>
            </a:pPr>
            <a:endParaRPr lang="ru-RU" sz="1000">
              <a:latin typeface="Calibri" pitchFamily="34" charset="0"/>
            </a:endParaRPr>
          </a:p>
          <a:p>
            <a:pPr>
              <a:buFont typeface="Wingdings" pitchFamily="2" charset="2"/>
              <a:buChar char="v"/>
            </a:pPr>
            <a:r>
              <a:rPr lang="ru-RU" sz="2400">
                <a:latin typeface="Calibri" pitchFamily="34" charset="0"/>
              </a:rPr>
              <a:t>Состояние здоровья;</a:t>
            </a:r>
          </a:p>
          <a:p>
            <a:pPr>
              <a:buFont typeface="Wingdings" pitchFamily="2" charset="2"/>
              <a:buChar char="v"/>
            </a:pPr>
            <a:endParaRPr lang="ru-RU" sz="1000">
              <a:latin typeface="Calibri" pitchFamily="34" charset="0"/>
            </a:endParaRPr>
          </a:p>
          <a:p>
            <a:pPr>
              <a:buFont typeface="Wingdings" pitchFamily="2" charset="2"/>
              <a:buChar char="v"/>
            </a:pPr>
            <a:r>
              <a:rPr lang="ru-RU" sz="2400">
                <a:latin typeface="Calibri" pitchFamily="34" charset="0"/>
              </a:rPr>
              <a:t>Потеря родных, близких людей.</a:t>
            </a:r>
          </a:p>
          <a:p>
            <a:pPr>
              <a:buFont typeface="Wingdings" pitchFamily="2" charset="2"/>
              <a:buChar char="v"/>
            </a:pPr>
            <a:endParaRPr lang="ru-RU">
              <a:latin typeface="Calibri"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1688" y="574675"/>
            <a:ext cx="11018837" cy="2308225"/>
          </a:xfrm>
          <a:prstGeom prst="rect">
            <a:avLst/>
          </a:prstGeom>
          <a:noFill/>
        </p:spPr>
        <p:txBody>
          <a:bodyPr>
            <a:spAutoFit/>
          </a:bodyPr>
          <a:lstStyle/>
          <a:p>
            <a:pPr fontAlgn="auto">
              <a:spcBef>
                <a:spcPts val="0"/>
              </a:spcBef>
              <a:spcAft>
                <a:spcPts val="0"/>
              </a:spcAft>
              <a:defRPr/>
            </a:pPr>
            <a:r>
              <a:rPr lang="ru-RU" sz="2400" dirty="0">
                <a:latin typeface="+mn-lt"/>
                <a:cs typeface="+mn-cs"/>
              </a:rPr>
              <a:t>Начиная с 2020 года наблюдается рост потребности в консультации у специалистов по сохранению психического здоровья:</a:t>
            </a:r>
          </a:p>
          <a:p>
            <a:pPr marL="285750" indent="-285750" fontAlgn="auto">
              <a:spcBef>
                <a:spcPts val="0"/>
              </a:spcBef>
              <a:spcAft>
                <a:spcPts val="0"/>
              </a:spcAft>
              <a:buFont typeface="Wingdings" panose="05000000000000000000" pitchFamily="2" charset="2"/>
              <a:buChar char="ü"/>
              <a:defRPr/>
            </a:pPr>
            <a:r>
              <a:rPr lang="ru-RU" sz="2400" dirty="0">
                <a:latin typeface="+mn-lt"/>
                <a:cs typeface="+mn-cs"/>
              </a:rPr>
              <a:t>Психолог</a:t>
            </a:r>
          </a:p>
          <a:p>
            <a:pPr marL="285750" indent="-285750" fontAlgn="auto">
              <a:spcBef>
                <a:spcPts val="0"/>
              </a:spcBef>
              <a:spcAft>
                <a:spcPts val="0"/>
              </a:spcAft>
              <a:buFont typeface="Wingdings" panose="05000000000000000000" pitchFamily="2" charset="2"/>
              <a:buChar char="ü"/>
              <a:defRPr/>
            </a:pPr>
            <a:r>
              <a:rPr lang="ru-RU" sz="2400" dirty="0">
                <a:latin typeface="+mn-lt"/>
                <a:cs typeface="+mn-cs"/>
              </a:rPr>
              <a:t>Психоаналитик</a:t>
            </a:r>
          </a:p>
          <a:p>
            <a:pPr marL="285750" indent="-285750" fontAlgn="auto">
              <a:spcBef>
                <a:spcPts val="0"/>
              </a:spcBef>
              <a:spcAft>
                <a:spcPts val="0"/>
              </a:spcAft>
              <a:buFont typeface="Wingdings" panose="05000000000000000000" pitchFamily="2" charset="2"/>
              <a:buChar char="ü"/>
              <a:defRPr/>
            </a:pPr>
            <a:r>
              <a:rPr lang="ru-RU" sz="2400" dirty="0">
                <a:latin typeface="+mn-lt"/>
                <a:cs typeface="+mn-cs"/>
              </a:rPr>
              <a:t>Психотерапевт</a:t>
            </a:r>
          </a:p>
          <a:p>
            <a:pPr fontAlgn="auto">
              <a:spcBef>
                <a:spcPts val="0"/>
              </a:spcBef>
              <a:spcAft>
                <a:spcPts val="0"/>
              </a:spcAft>
              <a:defRPr/>
            </a:pPr>
            <a:r>
              <a:rPr lang="ru-RU" sz="2400" dirty="0">
                <a:latin typeface="+mn-lt"/>
                <a:cs typeface="+mn-cs"/>
              </a:rPr>
              <a:t>Начало роста связано с эпидемической ситуацией по </a:t>
            </a:r>
            <a:r>
              <a:rPr lang="en-US" sz="2400" dirty="0">
                <a:latin typeface="+mn-lt"/>
                <a:cs typeface="+mn-cs"/>
              </a:rPr>
              <a:t>COVID-19</a:t>
            </a:r>
            <a:r>
              <a:rPr lang="ru-RU" sz="2400" dirty="0">
                <a:latin typeface="+mn-lt"/>
                <a:cs typeface="+mn-cs"/>
              </a:rPr>
              <a:t> </a:t>
            </a:r>
          </a:p>
        </p:txBody>
      </p:sp>
      <p:pic>
        <p:nvPicPr>
          <p:cNvPr id="15362" name="Рисунок 2"/>
          <p:cNvPicPr>
            <a:picLocks noChangeAspect="1"/>
          </p:cNvPicPr>
          <p:nvPr/>
        </p:nvPicPr>
        <p:blipFill>
          <a:blip r:embed="rId2"/>
          <a:srcRect/>
          <a:stretch>
            <a:fillRect/>
          </a:stretch>
        </p:blipFill>
        <p:spPr bwMode="auto">
          <a:xfrm>
            <a:off x="6786563" y="3190875"/>
            <a:ext cx="5118100" cy="3429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
          <p:cNvSpPr txBox="1">
            <a:spLocks noChangeArrowheads="1"/>
          </p:cNvSpPr>
          <p:nvPr/>
        </p:nvSpPr>
        <p:spPr bwMode="auto">
          <a:xfrm>
            <a:off x="765175" y="726519"/>
            <a:ext cx="10661650" cy="4930775"/>
          </a:xfrm>
          <a:prstGeom prst="rect">
            <a:avLst/>
          </a:prstGeom>
          <a:noFill/>
          <a:ln w="9525">
            <a:noFill/>
            <a:miter lim="800000"/>
            <a:headEnd/>
            <a:tailEnd/>
          </a:ln>
        </p:spPr>
        <p:txBody>
          <a:bodyPr>
            <a:spAutoFit/>
          </a:bodyPr>
          <a:lstStyle/>
          <a:p>
            <a:r>
              <a:rPr lang="ru-RU" sz="2400" dirty="0">
                <a:latin typeface="Calibri" pitchFamily="34" charset="0"/>
              </a:rPr>
              <a:t>Зачастую люди боятся обращаться к психиатрам, т.е. на лицо стигматизация.</a:t>
            </a:r>
          </a:p>
          <a:p>
            <a:endParaRPr lang="ru-RU" sz="1200" dirty="0">
              <a:latin typeface="Calibri" pitchFamily="34" charset="0"/>
            </a:endParaRPr>
          </a:p>
          <a:p>
            <a:r>
              <a:rPr lang="ru-RU" sz="2400" dirty="0">
                <a:latin typeface="Calibri" pitchFamily="34" charset="0"/>
              </a:rPr>
              <a:t>Тревожность сменяется депрессивностью. Ее испытывает около </a:t>
            </a:r>
            <a:r>
              <a:rPr lang="ru-RU" sz="2400" b="1" dirty="0">
                <a:solidFill>
                  <a:srgbClr val="C00000"/>
                </a:solidFill>
                <a:latin typeface="Calibri" pitchFamily="34" charset="0"/>
              </a:rPr>
              <a:t>25% </a:t>
            </a:r>
            <a:r>
              <a:rPr lang="ru-RU" sz="2400" dirty="0">
                <a:latin typeface="Calibri" pitchFamily="34" charset="0"/>
              </a:rPr>
              <a:t>населения.</a:t>
            </a:r>
          </a:p>
          <a:p>
            <a:endParaRPr lang="ru-RU" sz="1200" dirty="0">
              <a:latin typeface="Calibri" pitchFamily="34" charset="0"/>
            </a:endParaRPr>
          </a:p>
          <a:p>
            <a:r>
              <a:rPr lang="ru-RU" sz="2400" dirty="0">
                <a:latin typeface="Calibri" pitchFamily="34" charset="0"/>
              </a:rPr>
              <a:t>С начала 2022 года, особенно с объявлением мобилизации, количество обращений к психиатрам значительно увеличилось.</a:t>
            </a:r>
          </a:p>
          <a:p>
            <a:endParaRPr lang="ru-RU" sz="1200" dirty="0">
              <a:latin typeface="Calibri" pitchFamily="34" charset="0"/>
            </a:endParaRPr>
          </a:p>
          <a:p>
            <a:r>
              <a:rPr lang="ru-RU" sz="2400" dirty="0">
                <a:latin typeface="Calibri" pitchFamily="34" charset="0"/>
              </a:rPr>
              <a:t>Например, в Москве и Московской области к психиатрам обратилось </a:t>
            </a:r>
            <a:r>
              <a:rPr lang="ru-RU" sz="2400" b="1" dirty="0">
                <a:solidFill>
                  <a:srgbClr val="A60E02"/>
                </a:solidFill>
                <a:latin typeface="Calibri" pitchFamily="34" charset="0"/>
              </a:rPr>
              <a:t>8000 </a:t>
            </a:r>
            <a:r>
              <a:rPr lang="ru-RU" sz="2400" dirty="0">
                <a:latin typeface="Calibri" pitchFamily="34" charset="0"/>
              </a:rPr>
              <a:t>человек.</a:t>
            </a:r>
          </a:p>
          <a:p>
            <a:r>
              <a:rPr lang="ru-RU" sz="2400" dirty="0">
                <a:latin typeface="Calibri" pitchFamily="34" charset="0"/>
              </a:rPr>
              <a:t>При этом  </a:t>
            </a:r>
            <a:r>
              <a:rPr lang="ru-RU" sz="2400" b="1" dirty="0">
                <a:solidFill>
                  <a:srgbClr val="A60E02"/>
                </a:solidFill>
                <a:latin typeface="Calibri" pitchFamily="34" charset="0"/>
              </a:rPr>
              <a:t>90000 </a:t>
            </a:r>
            <a:r>
              <a:rPr lang="ru-RU" sz="2400" dirty="0">
                <a:latin typeface="Calibri" pitchFamily="34" charset="0"/>
              </a:rPr>
              <a:t>человек самостоятельно купили в аптеке антидепрессанты, средний курс которых составляет около 4 месяцев приема.</a:t>
            </a:r>
          </a:p>
          <a:p>
            <a:endParaRPr lang="ru-RU" dirty="0">
              <a:latin typeface="Calibri"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1"/>
          <p:cNvSpPr txBox="1">
            <a:spLocks noChangeArrowheads="1"/>
          </p:cNvSpPr>
          <p:nvPr/>
        </p:nvSpPr>
        <p:spPr bwMode="auto">
          <a:xfrm>
            <a:off x="461963" y="385763"/>
            <a:ext cx="11268075" cy="1201737"/>
          </a:xfrm>
          <a:prstGeom prst="rect">
            <a:avLst/>
          </a:prstGeom>
          <a:noFill/>
          <a:ln w="9525">
            <a:noFill/>
            <a:miter lim="800000"/>
            <a:headEnd/>
            <a:tailEnd/>
          </a:ln>
        </p:spPr>
        <p:txBody>
          <a:bodyPr>
            <a:spAutoFit/>
          </a:bodyPr>
          <a:lstStyle/>
          <a:p>
            <a:r>
              <a:rPr lang="ru-RU" sz="2400">
                <a:latin typeface="Calibri" pitchFamily="34" charset="0"/>
              </a:rPr>
              <a:t>Обращаются к специалистам только </a:t>
            </a:r>
            <a:r>
              <a:rPr lang="ru-RU" sz="2400" b="1">
                <a:solidFill>
                  <a:srgbClr val="C00000"/>
                </a:solidFill>
                <a:latin typeface="Calibri" pitchFamily="34" charset="0"/>
              </a:rPr>
              <a:t>7% </a:t>
            </a:r>
            <a:r>
              <a:rPr lang="ru-RU" sz="2400">
                <a:latin typeface="Calibri" pitchFamily="34" charset="0"/>
              </a:rPr>
              <a:t>опрошенных, остальные пытаются решать проблемы самостоятельно используя как эффективные, так и бесполезные, даже вредные практики. </a:t>
            </a:r>
          </a:p>
        </p:txBody>
      </p:sp>
      <p:sp>
        <p:nvSpPr>
          <p:cNvPr id="17410" name="TextBox 3"/>
          <p:cNvSpPr txBox="1">
            <a:spLocks noChangeArrowheads="1"/>
          </p:cNvSpPr>
          <p:nvPr/>
        </p:nvSpPr>
        <p:spPr bwMode="auto">
          <a:xfrm>
            <a:off x="461963" y="1682750"/>
            <a:ext cx="7937500" cy="523875"/>
          </a:xfrm>
          <a:prstGeom prst="rect">
            <a:avLst/>
          </a:prstGeom>
          <a:noFill/>
          <a:ln w="9525">
            <a:noFill/>
            <a:miter lim="800000"/>
            <a:headEnd/>
            <a:tailEnd/>
          </a:ln>
        </p:spPr>
        <p:txBody>
          <a:bodyPr>
            <a:spAutoFit/>
          </a:bodyPr>
          <a:lstStyle/>
          <a:p>
            <a:r>
              <a:rPr lang="ru-RU" sz="2800" b="1">
                <a:solidFill>
                  <a:srgbClr val="C00000"/>
                </a:solidFill>
                <a:latin typeface="Calibri" pitchFamily="34" charset="0"/>
              </a:rPr>
              <a:t>Полезные и действенные практики:</a:t>
            </a:r>
          </a:p>
        </p:txBody>
      </p:sp>
      <p:sp>
        <p:nvSpPr>
          <p:cNvPr id="17411" name="TextBox 4"/>
          <p:cNvSpPr txBox="1">
            <a:spLocks noChangeArrowheads="1"/>
          </p:cNvSpPr>
          <p:nvPr/>
        </p:nvSpPr>
        <p:spPr bwMode="auto">
          <a:xfrm>
            <a:off x="574675" y="2206625"/>
            <a:ext cx="11268075" cy="4481513"/>
          </a:xfrm>
          <a:prstGeom prst="rect">
            <a:avLst/>
          </a:prstGeom>
          <a:noFill/>
          <a:ln w="9525">
            <a:noFill/>
            <a:miter lim="800000"/>
            <a:headEnd/>
            <a:tailEnd/>
          </a:ln>
        </p:spPr>
        <p:txBody>
          <a:bodyPr>
            <a:spAutoFit/>
          </a:bodyPr>
          <a:lstStyle/>
          <a:p>
            <a:pPr marL="285750" indent="-285750">
              <a:lnSpc>
                <a:spcPct val="150000"/>
              </a:lnSpc>
              <a:buFont typeface="Arial" charset="0"/>
              <a:buChar char="•"/>
            </a:pPr>
            <a:r>
              <a:rPr lang="ru-RU" sz="2000">
                <a:latin typeface="Calibri" pitchFamily="34" charset="0"/>
              </a:rPr>
              <a:t>Общение с близкими и друзьями;</a:t>
            </a:r>
          </a:p>
          <a:p>
            <a:pPr marL="285750" indent="-285750">
              <a:lnSpc>
                <a:spcPct val="150000"/>
              </a:lnSpc>
              <a:buFont typeface="Arial" charset="0"/>
              <a:buChar char="•"/>
            </a:pPr>
            <a:r>
              <a:rPr lang="ru-RU" sz="2000">
                <a:latin typeface="Calibri" pitchFamily="34" charset="0"/>
              </a:rPr>
              <a:t>Занятия спортом;</a:t>
            </a:r>
          </a:p>
          <a:p>
            <a:pPr marL="285750" indent="-285750">
              <a:lnSpc>
                <a:spcPct val="150000"/>
              </a:lnSpc>
              <a:buFont typeface="Arial" charset="0"/>
              <a:buChar char="•"/>
            </a:pPr>
            <a:r>
              <a:rPr lang="ru-RU" sz="2000">
                <a:latin typeface="Calibri" pitchFamily="34" charset="0"/>
              </a:rPr>
              <a:t>Физическая активность (высокая физическая активность отмечается у </a:t>
            </a:r>
            <a:r>
              <a:rPr lang="ru-RU" sz="2000" b="1">
                <a:solidFill>
                  <a:srgbClr val="A60E02"/>
                </a:solidFill>
                <a:latin typeface="Calibri" pitchFamily="34" charset="0"/>
              </a:rPr>
              <a:t>41%</a:t>
            </a:r>
            <a:r>
              <a:rPr lang="ru-RU" sz="2000">
                <a:latin typeface="Calibri" pitchFamily="34" charset="0"/>
              </a:rPr>
              <a:t> людей возрастной категории от 35 до 45 лет, умеренная – у </a:t>
            </a:r>
            <a:r>
              <a:rPr lang="ru-RU" sz="2000" b="1">
                <a:solidFill>
                  <a:srgbClr val="A60E02"/>
                </a:solidFill>
                <a:latin typeface="Calibri" pitchFamily="34" charset="0"/>
              </a:rPr>
              <a:t>45%</a:t>
            </a:r>
            <a:r>
              <a:rPr lang="ru-RU" sz="2000">
                <a:latin typeface="Calibri" pitchFamily="34" charset="0"/>
              </a:rPr>
              <a:t> опрошенных, низкая – у </a:t>
            </a:r>
            <a:r>
              <a:rPr lang="ru-RU" sz="2000" b="1">
                <a:solidFill>
                  <a:srgbClr val="A60E02"/>
                </a:solidFill>
                <a:latin typeface="Calibri" pitchFamily="34" charset="0"/>
              </a:rPr>
              <a:t>13%</a:t>
            </a:r>
            <a:r>
              <a:rPr lang="ru-RU" sz="2000">
                <a:latin typeface="Calibri" pitchFamily="34" charset="0"/>
              </a:rPr>
              <a:t> опрошенных возрастной категории старше 60 лет);</a:t>
            </a:r>
          </a:p>
          <a:p>
            <a:pPr marL="285750" indent="-285750">
              <a:lnSpc>
                <a:spcPct val="150000"/>
              </a:lnSpc>
              <a:buFont typeface="Arial" charset="0"/>
              <a:buChar char="•"/>
            </a:pPr>
            <a:r>
              <a:rPr lang="ru-RU" sz="2000">
                <a:latin typeface="Calibri" pitchFamily="34" charset="0"/>
              </a:rPr>
              <a:t>Просмотр полезных телевизионных передач;</a:t>
            </a:r>
          </a:p>
          <a:p>
            <a:pPr marL="285750" indent="-285750">
              <a:lnSpc>
                <a:spcPct val="150000"/>
              </a:lnSpc>
              <a:buFont typeface="Arial" charset="0"/>
              <a:buChar char="•"/>
            </a:pPr>
            <a:r>
              <a:rPr lang="ru-RU" sz="2000">
                <a:latin typeface="Calibri" pitchFamily="34" charset="0"/>
              </a:rPr>
              <a:t>Просмотр в интернете психологических тренингов;</a:t>
            </a:r>
          </a:p>
          <a:p>
            <a:pPr marL="285750" indent="-285750">
              <a:lnSpc>
                <a:spcPct val="150000"/>
              </a:lnSpc>
              <a:buFont typeface="Arial" charset="0"/>
              <a:buChar char="•"/>
            </a:pPr>
            <a:r>
              <a:rPr lang="ru-RU" sz="2000">
                <a:latin typeface="Calibri" pitchFamily="34" charset="0"/>
              </a:rPr>
              <a:t>Забота о других людях и животных (заботятся о детях – </a:t>
            </a:r>
            <a:r>
              <a:rPr lang="ru-RU" sz="2000" b="1">
                <a:solidFill>
                  <a:srgbClr val="A60E02"/>
                </a:solidFill>
                <a:latin typeface="Calibri" pitchFamily="34" charset="0"/>
              </a:rPr>
              <a:t>35%</a:t>
            </a:r>
            <a:r>
              <a:rPr lang="ru-RU" sz="2000">
                <a:latin typeface="Calibri" pitchFamily="34" charset="0"/>
              </a:rPr>
              <a:t> опрошенных, о родителях – </a:t>
            </a:r>
            <a:r>
              <a:rPr lang="ru-RU" sz="2000" b="1">
                <a:solidFill>
                  <a:srgbClr val="A60E02"/>
                </a:solidFill>
                <a:latin typeface="Calibri" pitchFamily="34" charset="0"/>
              </a:rPr>
              <a:t>22</a:t>
            </a:r>
            <a:r>
              <a:rPr lang="ru-RU" sz="2000">
                <a:solidFill>
                  <a:srgbClr val="A60E02"/>
                </a:solidFill>
                <a:latin typeface="Calibri" pitchFamily="34" charset="0"/>
              </a:rPr>
              <a:t>%,</a:t>
            </a:r>
            <a:r>
              <a:rPr lang="ru-RU" sz="2000">
                <a:latin typeface="Calibri" pitchFamily="34" charset="0"/>
              </a:rPr>
              <a:t> о муже/ жене – </a:t>
            </a:r>
            <a:r>
              <a:rPr lang="ru-RU" sz="2000" b="1">
                <a:solidFill>
                  <a:srgbClr val="A60E02"/>
                </a:solidFill>
                <a:latin typeface="Calibri" pitchFamily="34" charset="0"/>
              </a:rPr>
              <a:t>16%,</a:t>
            </a:r>
            <a:r>
              <a:rPr lang="ru-RU" sz="2000">
                <a:latin typeface="Calibri" pitchFamily="34" charset="0"/>
              </a:rPr>
              <a:t> о животных – </a:t>
            </a:r>
            <a:r>
              <a:rPr lang="ru-RU" sz="2000" b="1">
                <a:solidFill>
                  <a:srgbClr val="A60E02"/>
                </a:solidFill>
                <a:latin typeface="Calibri" pitchFamily="34" charset="0"/>
              </a:rPr>
              <a:t>10%);</a:t>
            </a:r>
          </a:p>
          <a:p>
            <a:pPr marL="285750" indent="-285750">
              <a:buFont typeface="Arial" charset="0"/>
              <a:buChar char="•"/>
            </a:pPr>
            <a:endParaRPr lang="ru-RU">
              <a:latin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1"/>
          <p:cNvSpPr txBox="1">
            <a:spLocks noChangeArrowheads="1"/>
          </p:cNvSpPr>
          <p:nvPr/>
        </p:nvSpPr>
        <p:spPr bwMode="auto">
          <a:xfrm>
            <a:off x="603250" y="1074738"/>
            <a:ext cx="11312525" cy="4298950"/>
          </a:xfrm>
          <a:prstGeom prst="rect">
            <a:avLst/>
          </a:prstGeom>
          <a:noFill/>
          <a:ln w="9525">
            <a:noFill/>
            <a:miter lim="800000"/>
            <a:headEnd/>
            <a:tailEnd/>
          </a:ln>
        </p:spPr>
        <p:txBody>
          <a:bodyPr>
            <a:spAutoFit/>
          </a:bodyPr>
          <a:lstStyle/>
          <a:p>
            <a:pPr marL="285750" indent="-285750">
              <a:lnSpc>
                <a:spcPct val="150000"/>
              </a:lnSpc>
              <a:buFont typeface="Arial" charset="0"/>
              <a:buChar char="•"/>
            </a:pPr>
            <a:r>
              <a:rPr lang="ru-RU" sz="2000">
                <a:latin typeface="Calibri" pitchFamily="34" charset="0"/>
              </a:rPr>
              <a:t>Зависание в социальных сетях, зависимость от гаджетов;</a:t>
            </a:r>
          </a:p>
          <a:p>
            <a:pPr marL="285750" indent="-285750">
              <a:lnSpc>
                <a:spcPct val="150000"/>
              </a:lnSpc>
              <a:buFont typeface="Arial" charset="0"/>
              <a:buChar char="•"/>
            </a:pPr>
            <a:r>
              <a:rPr lang="ru-RU" sz="2000">
                <a:latin typeface="Calibri" pitchFamily="34" charset="0"/>
              </a:rPr>
              <a:t>Курение;</a:t>
            </a:r>
          </a:p>
          <a:p>
            <a:pPr marL="285750" indent="-285750">
              <a:lnSpc>
                <a:spcPct val="150000"/>
              </a:lnSpc>
              <a:buFont typeface="Arial" charset="0"/>
              <a:buChar char="•"/>
            </a:pPr>
            <a:r>
              <a:rPr lang="ru-RU" sz="2000">
                <a:latin typeface="Calibri" pitchFamily="34" charset="0"/>
              </a:rPr>
              <a:t>Злоупотребление алкоголем;</a:t>
            </a:r>
          </a:p>
          <a:p>
            <a:pPr marL="285750" indent="-285750">
              <a:lnSpc>
                <a:spcPct val="150000"/>
              </a:lnSpc>
              <a:buFont typeface="Arial" charset="0"/>
              <a:buChar char="•"/>
            </a:pPr>
            <a:r>
              <a:rPr lang="ru-RU" sz="2000">
                <a:latin typeface="Calibri" pitchFamily="34" charset="0"/>
              </a:rPr>
              <a:t>Пристрастие к азартным играм;</a:t>
            </a:r>
          </a:p>
          <a:p>
            <a:pPr marL="285750" indent="-285750">
              <a:lnSpc>
                <a:spcPct val="150000"/>
              </a:lnSpc>
              <a:buFont typeface="Arial" charset="0"/>
              <a:buChar char="•"/>
            </a:pPr>
            <a:r>
              <a:rPr lang="ru-RU" sz="2000">
                <a:latin typeface="Calibri" pitchFamily="34" charset="0"/>
              </a:rPr>
              <a:t>Неумеренный просмотр телесериалов и бессмысленных телепередач;</a:t>
            </a:r>
          </a:p>
          <a:p>
            <a:pPr marL="285750" indent="-285750">
              <a:lnSpc>
                <a:spcPct val="150000"/>
              </a:lnSpc>
              <a:buFont typeface="Arial" charset="0"/>
              <a:buChar char="•"/>
            </a:pPr>
            <a:r>
              <a:rPr lang="ru-RU" sz="2000">
                <a:latin typeface="Calibri" pitchFamily="34" charset="0"/>
              </a:rPr>
              <a:t>Отсутствие заботы о своем здоровье;</a:t>
            </a:r>
          </a:p>
          <a:p>
            <a:pPr marL="285750" indent="-285750">
              <a:lnSpc>
                <a:spcPct val="150000"/>
              </a:lnSpc>
              <a:buFont typeface="Arial" charset="0"/>
              <a:buChar char="•"/>
            </a:pPr>
            <a:r>
              <a:rPr lang="ru-RU" sz="2000">
                <a:latin typeface="Calibri" pitchFamily="34" charset="0"/>
              </a:rPr>
              <a:t>Самолечение (покупка антидепрессантов выросла на </a:t>
            </a:r>
            <a:r>
              <a:rPr lang="ru-RU" sz="2000" b="1">
                <a:solidFill>
                  <a:srgbClr val="A60E02"/>
                </a:solidFill>
                <a:latin typeface="Calibri" pitchFamily="34" charset="0"/>
              </a:rPr>
              <a:t>42%)</a:t>
            </a:r>
          </a:p>
          <a:p>
            <a:pPr marL="285750" indent="-285750">
              <a:lnSpc>
                <a:spcPct val="150000"/>
              </a:lnSpc>
              <a:buFont typeface="Arial" charset="0"/>
              <a:buChar char="•"/>
            </a:pPr>
            <a:r>
              <a:rPr lang="ru-RU" sz="2000">
                <a:latin typeface="Calibri" pitchFamily="34" charset="0"/>
              </a:rPr>
              <a:t>Отсутствие привычки заботиться о близких ( не заботятся ни о ком </a:t>
            </a:r>
            <a:r>
              <a:rPr lang="ru-RU" sz="2000" b="1">
                <a:solidFill>
                  <a:srgbClr val="A60E02"/>
                </a:solidFill>
                <a:latin typeface="Calibri" pitchFamily="34" charset="0"/>
              </a:rPr>
              <a:t>26%</a:t>
            </a:r>
            <a:r>
              <a:rPr lang="ru-RU" sz="2000">
                <a:latin typeface="Calibri" pitchFamily="34" charset="0"/>
              </a:rPr>
              <a:t> опрошенных);</a:t>
            </a:r>
          </a:p>
          <a:p>
            <a:pPr marL="285750" indent="-285750">
              <a:buFont typeface="Arial" charset="0"/>
              <a:buChar char="•"/>
            </a:pPr>
            <a:endParaRPr lang="ru-RU">
              <a:latin typeface="Calibri" pitchFamily="34" charset="0"/>
            </a:endParaRPr>
          </a:p>
          <a:p>
            <a:pPr marL="285750" indent="-285750">
              <a:buFont typeface="Arial" charset="0"/>
              <a:buChar char="•"/>
            </a:pPr>
            <a:endParaRPr lang="ru-RU">
              <a:latin typeface="Calibri" pitchFamily="34" charset="0"/>
            </a:endParaRPr>
          </a:p>
        </p:txBody>
      </p:sp>
      <p:sp>
        <p:nvSpPr>
          <p:cNvPr id="18434" name="TextBox 2"/>
          <p:cNvSpPr txBox="1">
            <a:spLocks noChangeArrowheads="1"/>
          </p:cNvSpPr>
          <p:nvPr/>
        </p:nvSpPr>
        <p:spPr bwMode="auto">
          <a:xfrm>
            <a:off x="519113" y="420688"/>
            <a:ext cx="7937500" cy="522287"/>
          </a:xfrm>
          <a:prstGeom prst="rect">
            <a:avLst/>
          </a:prstGeom>
          <a:noFill/>
          <a:ln w="9525">
            <a:noFill/>
            <a:miter lim="800000"/>
            <a:headEnd/>
            <a:tailEnd/>
          </a:ln>
        </p:spPr>
        <p:txBody>
          <a:bodyPr>
            <a:spAutoFit/>
          </a:bodyPr>
          <a:lstStyle/>
          <a:p>
            <a:r>
              <a:rPr lang="ru-RU" sz="2800" b="1">
                <a:solidFill>
                  <a:srgbClr val="C00000"/>
                </a:solidFill>
                <a:latin typeface="Calibri" pitchFamily="34" charset="0"/>
              </a:rPr>
              <a:t>Вредные практики:</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1177925" y="471488"/>
            <a:ext cx="1933575" cy="522287"/>
          </a:xfrm>
          <a:prstGeom prst="rect">
            <a:avLst/>
          </a:prstGeom>
          <a:noFill/>
          <a:ln w="9525">
            <a:noFill/>
            <a:miter lim="800000"/>
            <a:headEnd/>
            <a:tailEnd/>
          </a:ln>
        </p:spPr>
        <p:txBody>
          <a:bodyPr>
            <a:spAutoFit/>
          </a:bodyPr>
          <a:lstStyle/>
          <a:p>
            <a:r>
              <a:rPr lang="ru-RU" sz="2800" b="1">
                <a:solidFill>
                  <a:srgbClr val="C00000"/>
                </a:solidFill>
                <a:latin typeface="Calibri" pitchFamily="34" charset="0"/>
              </a:rPr>
              <a:t>Отдых</a:t>
            </a:r>
          </a:p>
        </p:txBody>
      </p:sp>
      <p:sp>
        <p:nvSpPr>
          <p:cNvPr id="19458" name="TextBox 2"/>
          <p:cNvSpPr txBox="1">
            <a:spLocks noChangeArrowheads="1"/>
          </p:cNvSpPr>
          <p:nvPr/>
        </p:nvSpPr>
        <p:spPr bwMode="auto">
          <a:xfrm>
            <a:off x="603250" y="1108075"/>
            <a:ext cx="10831513" cy="2184400"/>
          </a:xfrm>
          <a:prstGeom prst="rect">
            <a:avLst/>
          </a:prstGeom>
          <a:noFill/>
          <a:ln w="9525">
            <a:noFill/>
            <a:miter lim="800000"/>
            <a:headEnd/>
            <a:tailEnd/>
          </a:ln>
        </p:spPr>
        <p:txBody>
          <a:bodyPr>
            <a:spAutoFit/>
          </a:bodyPr>
          <a:lstStyle/>
          <a:p>
            <a:r>
              <a:rPr lang="ru-RU" sz="2400">
                <a:latin typeface="Calibri" pitchFamily="34" charset="0"/>
              </a:rPr>
              <a:t>Помогает восстановиться </a:t>
            </a:r>
            <a:r>
              <a:rPr lang="ru-RU" sz="2400" b="1">
                <a:solidFill>
                  <a:srgbClr val="C00000"/>
                </a:solidFill>
                <a:latin typeface="Calibri" pitchFamily="34" charset="0"/>
              </a:rPr>
              <a:t>56%</a:t>
            </a:r>
            <a:r>
              <a:rPr lang="ru-RU" sz="2400">
                <a:latin typeface="Calibri" pitchFamily="34" charset="0"/>
              </a:rPr>
              <a:t> людей. В основном возрастная категория от 25 до 34 лет и старше 60 лет.</a:t>
            </a:r>
          </a:p>
          <a:p>
            <a:endParaRPr lang="ru-RU" sz="800">
              <a:latin typeface="Calibri" pitchFamily="34" charset="0"/>
            </a:endParaRPr>
          </a:p>
          <a:p>
            <a:r>
              <a:rPr lang="ru-RU" sz="2400">
                <a:latin typeface="Calibri" pitchFamily="34" charset="0"/>
              </a:rPr>
              <a:t>Иногда помогает – </a:t>
            </a:r>
            <a:r>
              <a:rPr lang="ru-RU" sz="2400" b="1">
                <a:solidFill>
                  <a:srgbClr val="C00000"/>
                </a:solidFill>
                <a:latin typeface="Calibri" pitchFamily="34" charset="0"/>
              </a:rPr>
              <a:t>25%. </a:t>
            </a:r>
          </a:p>
          <a:p>
            <a:endParaRPr lang="ru-RU" sz="800">
              <a:latin typeface="Calibri" pitchFamily="34" charset="0"/>
            </a:endParaRPr>
          </a:p>
          <a:p>
            <a:r>
              <a:rPr lang="ru-RU" sz="2400">
                <a:latin typeface="Calibri" pitchFamily="34" charset="0"/>
              </a:rPr>
              <a:t>Не удается восстановить силы, синдром хронической усталости нарастает – </a:t>
            </a:r>
            <a:r>
              <a:rPr lang="ru-RU" sz="2400" b="1">
                <a:solidFill>
                  <a:srgbClr val="C00000"/>
                </a:solidFill>
                <a:latin typeface="Calibri" pitchFamily="34" charset="0"/>
              </a:rPr>
              <a:t>19%</a:t>
            </a:r>
            <a:r>
              <a:rPr lang="ru-RU" sz="2400">
                <a:latin typeface="Calibri" pitchFamily="34" charset="0"/>
              </a:rPr>
              <a:t> опрошенных. </a:t>
            </a:r>
          </a:p>
        </p:txBody>
      </p:sp>
      <p:sp>
        <p:nvSpPr>
          <p:cNvPr id="19459" name="TextBox 3"/>
          <p:cNvSpPr txBox="1">
            <a:spLocks noChangeArrowheads="1"/>
          </p:cNvSpPr>
          <p:nvPr/>
        </p:nvSpPr>
        <p:spPr bwMode="auto">
          <a:xfrm>
            <a:off x="1177925" y="3406775"/>
            <a:ext cx="1933575" cy="522288"/>
          </a:xfrm>
          <a:prstGeom prst="rect">
            <a:avLst/>
          </a:prstGeom>
          <a:noFill/>
          <a:ln w="9525">
            <a:noFill/>
            <a:miter lim="800000"/>
            <a:headEnd/>
            <a:tailEnd/>
          </a:ln>
        </p:spPr>
        <p:txBody>
          <a:bodyPr>
            <a:spAutoFit/>
          </a:bodyPr>
          <a:lstStyle/>
          <a:p>
            <a:r>
              <a:rPr lang="ru-RU" sz="2800" b="1">
                <a:solidFill>
                  <a:srgbClr val="C00000"/>
                </a:solidFill>
                <a:latin typeface="Calibri" pitchFamily="34" charset="0"/>
              </a:rPr>
              <a:t>Питание</a:t>
            </a:r>
          </a:p>
        </p:txBody>
      </p:sp>
      <p:sp>
        <p:nvSpPr>
          <p:cNvPr id="19460" name="TextBox 4"/>
          <p:cNvSpPr txBox="1">
            <a:spLocks noChangeArrowheads="1"/>
          </p:cNvSpPr>
          <p:nvPr/>
        </p:nvSpPr>
        <p:spPr bwMode="auto">
          <a:xfrm>
            <a:off x="603250" y="4156075"/>
            <a:ext cx="10831513" cy="1814513"/>
          </a:xfrm>
          <a:prstGeom prst="rect">
            <a:avLst/>
          </a:prstGeom>
          <a:noFill/>
          <a:ln w="9525">
            <a:noFill/>
            <a:miter lim="800000"/>
            <a:headEnd/>
            <a:tailEnd/>
          </a:ln>
        </p:spPr>
        <p:txBody>
          <a:bodyPr>
            <a:spAutoFit/>
          </a:bodyPr>
          <a:lstStyle/>
          <a:p>
            <a:r>
              <a:rPr lang="ru-RU" sz="2400">
                <a:latin typeface="Calibri" pitchFamily="34" charset="0"/>
              </a:rPr>
              <a:t>Нормальное питание поддерживают около </a:t>
            </a:r>
            <a:r>
              <a:rPr lang="ru-RU" sz="2400" b="1">
                <a:solidFill>
                  <a:srgbClr val="C00000"/>
                </a:solidFill>
                <a:latin typeface="Calibri" pitchFamily="34" charset="0"/>
              </a:rPr>
              <a:t>40%</a:t>
            </a:r>
            <a:r>
              <a:rPr lang="ru-RU" sz="2400">
                <a:latin typeface="Calibri" pitchFamily="34" charset="0"/>
              </a:rPr>
              <a:t> опрошенных.</a:t>
            </a:r>
          </a:p>
          <a:p>
            <a:endParaRPr lang="ru-RU" sz="800">
              <a:latin typeface="Calibri" pitchFamily="34" charset="0"/>
            </a:endParaRPr>
          </a:p>
          <a:p>
            <a:r>
              <a:rPr lang="ru-RU" sz="2400">
                <a:latin typeface="Calibri" pitchFamily="34" charset="0"/>
              </a:rPr>
              <a:t>Чаще удается питаться нормально – </a:t>
            </a:r>
            <a:r>
              <a:rPr lang="ru-RU" sz="2400" b="1">
                <a:solidFill>
                  <a:srgbClr val="C00000"/>
                </a:solidFill>
                <a:latin typeface="Calibri" pitchFamily="34" charset="0"/>
              </a:rPr>
              <a:t>28%. </a:t>
            </a:r>
          </a:p>
          <a:p>
            <a:endParaRPr lang="ru-RU" sz="800">
              <a:latin typeface="Calibri" pitchFamily="34" charset="0"/>
            </a:endParaRPr>
          </a:p>
          <a:p>
            <a:r>
              <a:rPr lang="ru-RU" sz="2400">
                <a:latin typeface="Calibri" pitchFamily="34" charset="0"/>
              </a:rPr>
              <a:t>Не удается – </a:t>
            </a:r>
            <a:r>
              <a:rPr lang="ru-RU" sz="2400" b="1">
                <a:solidFill>
                  <a:srgbClr val="C00000"/>
                </a:solidFill>
                <a:latin typeface="Calibri" pitchFamily="34" charset="0"/>
              </a:rPr>
              <a:t>19%</a:t>
            </a:r>
            <a:r>
              <a:rPr lang="ru-RU" sz="2400">
                <a:latin typeface="Calibri" pitchFamily="34" charset="0"/>
              </a:rPr>
              <a:t> опрошенных. В основном возрастная категория от 18 до 24 лет, чаще студенты.</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p:cNvSpPr txBox="1">
            <a:spLocks noChangeArrowheads="1"/>
          </p:cNvSpPr>
          <p:nvPr/>
        </p:nvSpPr>
        <p:spPr bwMode="auto">
          <a:xfrm>
            <a:off x="1177925" y="471488"/>
            <a:ext cx="6523038" cy="522287"/>
          </a:xfrm>
          <a:prstGeom prst="rect">
            <a:avLst/>
          </a:prstGeom>
          <a:noFill/>
          <a:ln w="9525">
            <a:noFill/>
            <a:miter lim="800000"/>
            <a:headEnd/>
            <a:tailEnd/>
          </a:ln>
        </p:spPr>
        <p:txBody>
          <a:bodyPr>
            <a:spAutoFit/>
          </a:bodyPr>
          <a:lstStyle/>
          <a:p>
            <a:r>
              <a:rPr lang="ru-RU" sz="2800" b="1">
                <a:solidFill>
                  <a:srgbClr val="C00000"/>
                </a:solidFill>
                <a:latin typeface="Calibri" pitchFamily="34" charset="0"/>
              </a:rPr>
              <a:t>Обращение за медицинской помощью</a:t>
            </a:r>
          </a:p>
        </p:txBody>
      </p:sp>
      <p:sp>
        <p:nvSpPr>
          <p:cNvPr id="20482" name="TextBox 2"/>
          <p:cNvSpPr txBox="1">
            <a:spLocks noChangeArrowheads="1"/>
          </p:cNvSpPr>
          <p:nvPr/>
        </p:nvSpPr>
        <p:spPr bwMode="auto">
          <a:xfrm>
            <a:off x="1177925" y="1347788"/>
            <a:ext cx="8645525" cy="3013075"/>
          </a:xfrm>
          <a:prstGeom prst="rect">
            <a:avLst/>
          </a:prstGeom>
          <a:noFill/>
          <a:ln w="9525">
            <a:noFill/>
            <a:miter lim="800000"/>
            <a:headEnd/>
            <a:tailEnd/>
          </a:ln>
        </p:spPr>
        <p:txBody>
          <a:bodyPr>
            <a:spAutoFit/>
          </a:bodyPr>
          <a:lstStyle/>
          <a:p>
            <a:r>
              <a:rPr lang="ru-RU" sz="2400">
                <a:latin typeface="Calibri" pitchFamily="34" charset="0"/>
              </a:rPr>
              <a:t>Обращаются - </a:t>
            </a:r>
            <a:r>
              <a:rPr lang="ru-RU" sz="2400" b="1">
                <a:solidFill>
                  <a:srgbClr val="A60E02"/>
                </a:solidFill>
                <a:latin typeface="Calibri" pitchFamily="34" charset="0"/>
              </a:rPr>
              <a:t>31%,</a:t>
            </a:r>
            <a:r>
              <a:rPr lang="ru-RU" sz="2400">
                <a:latin typeface="Calibri" pitchFamily="34" charset="0"/>
              </a:rPr>
              <a:t> из них </a:t>
            </a:r>
          </a:p>
          <a:p>
            <a:r>
              <a:rPr lang="ru-RU" sz="2400">
                <a:latin typeface="Calibri" pitchFamily="34" charset="0"/>
              </a:rPr>
              <a:t>                           </a:t>
            </a:r>
            <a:r>
              <a:rPr lang="ru-RU" sz="2400"/>
              <a:t>   </a:t>
            </a:r>
            <a:r>
              <a:rPr lang="ru-RU" sz="2400" b="1">
                <a:solidFill>
                  <a:srgbClr val="A60E02"/>
                </a:solidFill>
                <a:latin typeface="Calibri" pitchFamily="34" charset="0"/>
              </a:rPr>
              <a:t>14%</a:t>
            </a:r>
            <a:r>
              <a:rPr lang="ru-RU" sz="2400">
                <a:latin typeface="Calibri" pitchFamily="34" charset="0"/>
              </a:rPr>
              <a:t> - за лечением и профилактикой</a:t>
            </a:r>
          </a:p>
          <a:p>
            <a:r>
              <a:rPr lang="ru-RU" sz="2400">
                <a:latin typeface="Calibri" pitchFamily="34" charset="0"/>
              </a:rPr>
              <a:t>                          </a:t>
            </a:r>
            <a:r>
              <a:rPr lang="ru-RU" sz="2400"/>
              <a:t>   </a:t>
            </a:r>
            <a:r>
              <a:rPr lang="ru-RU" sz="2400">
                <a:latin typeface="Calibri" pitchFamily="34" charset="0"/>
              </a:rPr>
              <a:t> </a:t>
            </a:r>
            <a:r>
              <a:rPr lang="ru-RU" sz="2400" b="1">
                <a:solidFill>
                  <a:srgbClr val="A60E02"/>
                </a:solidFill>
                <a:latin typeface="Calibri" pitchFamily="34" charset="0"/>
              </a:rPr>
              <a:t>17%</a:t>
            </a:r>
            <a:r>
              <a:rPr lang="ru-RU" sz="2400">
                <a:latin typeface="Calibri" pitchFamily="34" charset="0"/>
              </a:rPr>
              <a:t> - только за лечением;</a:t>
            </a:r>
          </a:p>
          <a:p>
            <a:endParaRPr lang="ru-RU" sz="2400">
              <a:latin typeface="Calibri" pitchFamily="34" charset="0"/>
            </a:endParaRPr>
          </a:p>
          <a:p>
            <a:r>
              <a:rPr lang="ru-RU" sz="2400" b="1">
                <a:solidFill>
                  <a:srgbClr val="A60E02"/>
                </a:solidFill>
                <a:latin typeface="Calibri" pitchFamily="34" charset="0"/>
              </a:rPr>
              <a:t>32%</a:t>
            </a:r>
            <a:r>
              <a:rPr lang="ru-RU" sz="2400">
                <a:latin typeface="Calibri" pitchFamily="34" charset="0"/>
              </a:rPr>
              <a:t> - обращаются только в самый последний момент, когда ситуация крайне запущенная;</a:t>
            </a:r>
          </a:p>
          <a:p>
            <a:endParaRPr lang="ru-RU" sz="2400">
              <a:latin typeface="Calibri" pitchFamily="34" charset="0"/>
            </a:endParaRPr>
          </a:p>
          <a:p>
            <a:r>
              <a:rPr lang="ru-RU" sz="2400" b="1">
                <a:solidFill>
                  <a:srgbClr val="A60E02"/>
                </a:solidFill>
                <a:latin typeface="Calibri" pitchFamily="34" charset="0"/>
              </a:rPr>
              <a:t>19%</a:t>
            </a:r>
            <a:r>
              <a:rPr lang="ru-RU" sz="2400">
                <a:latin typeface="Calibri" pitchFamily="34" charset="0"/>
              </a:rPr>
              <a:t> - не обращаются.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89B5550-BB4A-CA15-FA67-1F8342BD1292}"/>
              </a:ext>
            </a:extLst>
          </p:cNvPr>
          <p:cNvPicPr>
            <a:picLocks noChangeAspect="1"/>
          </p:cNvPicPr>
          <p:nvPr/>
        </p:nvPicPr>
        <p:blipFill>
          <a:blip r:embed="rId2"/>
          <a:stretch>
            <a:fillRect/>
          </a:stretch>
        </p:blipFill>
        <p:spPr>
          <a:xfrm>
            <a:off x="536123" y="352008"/>
            <a:ext cx="10040750" cy="1816156"/>
          </a:xfrm>
          <a:prstGeom prst="rect">
            <a:avLst/>
          </a:prstGeom>
        </p:spPr>
      </p:pic>
      <p:pic>
        <p:nvPicPr>
          <p:cNvPr id="3" name="Рисунок 2">
            <a:extLst>
              <a:ext uri="{FF2B5EF4-FFF2-40B4-BE49-F238E27FC236}">
                <a16:creationId xmlns:a16="http://schemas.microsoft.com/office/drawing/2014/main" id="{09CBDA79-B879-C5C9-D0DE-3129FACDB8A4}"/>
              </a:ext>
            </a:extLst>
          </p:cNvPr>
          <p:cNvPicPr>
            <a:picLocks noChangeAspect="1"/>
          </p:cNvPicPr>
          <p:nvPr/>
        </p:nvPicPr>
        <p:blipFill>
          <a:blip r:embed="rId3"/>
          <a:stretch>
            <a:fillRect/>
          </a:stretch>
        </p:blipFill>
        <p:spPr>
          <a:xfrm>
            <a:off x="6664751" y="3132356"/>
            <a:ext cx="5373279" cy="3720933"/>
          </a:xfrm>
          <a:prstGeom prst="rect">
            <a:avLst/>
          </a:prstGeom>
        </p:spPr>
      </p:pic>
    </p:spTree>
    <p:extLst>
      <p:ext uri="{BB962C8B-B14F-4D97-AF65-F5344CB8AC3E}">
        <p14:creationId xmlns:p14="http://schemas.microsoft.com/office/powerpoint/2010/main" val="1498459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p:cNvSpPr txBox="1">
            <a:spLocks noChangeArrowheads="1"/>
          </p:cNvSpPr>
          <p:nvPr/>
        </p:nvSpPr>
        <p:spPr bwMode="auto">
          <a:xfrm>
            <a:off x="395288" y="358775"/>
            <a:ext cx="7362825" cy="522288"/>
          </a:xfrm>
          <a:prstGeom prst="rect">
            <a:avLst/>
          </a:prstGeom>
          <a:noFill/>
          <a:ln w="9525">
            <a:noFill/>
            <a:miter lim="800000"/>
            <a:headEnd/>
            <a:tailEnd/>
          </a:ln>
        </p:spPr>
        <p:txBody>
          <a:bodyPr>
            <a:spAutoFit/>
          </a:bodyPr>
          <a:lstStyle/>
          <a:p>
            <a:r>
              <a:rPr lang="ru-RU" sz="2800" b="1">
                <a:solidFill>
                  <a:srgbClr val="C00000"/>
                </a:solidFill>
                <a:latin typeface="Calibri" pitchFamily="34" charset="0"/>
              </a:rPr>
              <a:t>Пункты временного размещения  (ПВР)</a:t>
            </a:r>
          </a:p>
        </p:txBody>
      </p:sp>
      <p:sp>
        <p:nvSpPr>
          <p:cNvPr id="21506" name="TextBox 2"/>
          <p:cNvSpPr txBox="1">
            <a:spLocks noChangeArrowheads="1"/>
          </p:cNvSpPr>
          <p:nvPr/>
        </p:nvSpPr>
        <p:spPr bwMode="auto">
          <a:xfrm>
            <a:off x="395288" y="1131888"/>
            <a:ext cx="11360150" cy="5816977"/>
          </a:xfrm>
          <a:prstGeom prst="rect">
            <a:avLst/>
          </a:prstGeom>
          <a:noFill/>
          <a:ln w="9525">
            <a:noFill/>
            <a:miter lim="800000"/>
            <a:headEnd/>
            <a:tailEnd/>
          </a:ln>
        </p:spPr>
        <p:txBody>
          <a:bodyPr>
            <a:spAutoFit/>
          </a:bodyPr>
          <a:lstStyle/>
          <a:p>
            <a:r>
              <a:rPr lang="ru-RU" sz="2400" dirty="0">
                <a:latin typeface="Calibri" pitchFamily="34" charset="0"/>
              </a:rPr>
              <a:t>На 25.10.2022 в стране открыто </a:t>
            </a:r>
            <a:r>
              <a:rPr lang="ru-RU" sz="2400" b="1" dirty="0">
                <a:solidFill>
                  <a:srgbClr val="A60E02"/>
                </a:solidFill>
                <a:latin typeface="Calibri" pitchFamily="34" charset="0"/>
              </a:rPr>
              <a:t>673</a:t>
            </a:r>
            <a:r>
              <a:rPr lang="ru-RU" sz="2400" dirty="0">
                <a:latin typeface="Calibri" pitchFamily="34" charset="0"/>
              </a:rPr>
              <a:t> ПВР, в которых размещено около </a:t>
            </a:r>
            <a:r>
              <a:rPr lang="ru-RU" sz="2400" b="1" dirty="0">
                <a:solidFill>
                  <a:srgbClr val="A60E02"/>
                </a:solidFill>
                <a:latin typeface="Calibri" pitchFamily="34" charset="0"/>
              </a:rPr>
              <a:t>95 тысяч</a:t>
            </a:r>
            <a:r>
              <a:rPr lang="ru-RU" sz="2400" dirty="0">
                <a:latin typeface="Calibri" pitchFamily="34" charset="0"/>
              </a:rPr>
              <a:t> </a:t>
            </a:r>
            <a:r>
              <a:rPr lang="ru-RU" sz="2400" b="1" dirty="0">
                <a:solidFill>
                  <a:srgbClr val="A60E02"/>
                </a:solidFill>
                <a:latin typeface="Calibri" pitchFamily="34" charset="0"/>
              </a:rPr>
              <a:t>человек</a:t>
            </a:r>
            <a:r>
              <a:rPr lang="ru-RU" sz="2400" dirty="0">
                <a:latin typeface="Calibri" pitchFamily="34" charset="0"/>
              </a:rPr>
              <a:t>, испытавших ужасы военных действий на территории Украины. Большая часть ПВР – </a:t>
            </a:r>
            <a:r>
              <a:rPr lang="ru-RU" sz="2400" b="1" dirty="0">
                <a:solidFill>
                  <a:srgbClr val="A60E02"/>
                </a:solidFill>
                <a:latin typeface="Calibri" pitchFamily="34" charset="0"/>
              </a:rPr>
              <a:t>287</a:t>
            </a:r>
            <a:r>
              <a:rPr lang="ru-RU" sz="2400" dirty="0">
                <a:latin typeface="Calibri" pitchFamily="34" charset="0"/>
              </a:rPr>
              <a:t> – находится на территории Центрального федерального округа.</a:t>
            </a:r>
          </a:p>
          <a:p>
            <a:endParaRPr lang="ru-RU" sz="1200" dirty="0">
              <a:latin typeface="Calibri" pitchFamily="34" charset="0"/>
            </a:endParaRPr>
          </a:p>
          <a:p>
            <a:r>
              <a:rPr lang="ru-RU" sz="2400" dirty="0">
                <a:latin typeface="Calibri" pitchFamily="34" charset="0"/>
              </a:rPr>
              <a:t>Размещенные в ПВР люди нуждаются в медицинской и психологической помощи, необходимо участие психиатров как взрослых , так и детских. У всех прибывших </a:t>
            </a:r>
            <a:r>
              <a:rPr lang="ru-RU" sz="2400" dirty="0">
                <a:solidFill>
                  <a:srgbClr val="FF0000"/>
                </a:solidFill>
                <a:latin typeface="Calibri" pitchFamily="34" charset="0"/>
              </a:rPr>
              <a:t>наблюдается посттравматическое стрессовое расстройство</a:t>
            </a:r>
            <a:r>
              <a:rPr lang="ru-RU" sz="2400" dirty="0">
                <a:latin typeface="Calibri" pitchFamily="34" charset="0"/>
              </a:rPr>
              <a:t>, которое может спровоцировать обострение имеющихся заболеваний и развитие новых, в том числе психических расстройств.</a:t>
            </a:r>
          </a:p>
          <a:p>
            <a:r>
              <a:rPr lang="ru-RU" sz="1200" dirty="0">
                <a:latin typeface="Calibri" pitchFamily="34" charset="0"/>
              </a:rPr>
              <a:t> </a:t>
            </a:r>
          </a:p>
          <a:p>
            <a:r>
              <a:rPr lang="ru-RU" sz="2400" dirty="0">
                <a:latin typeface="Calibri" pitchFamily="34" charset="0"/>
              </a:rPr>
              <a:t>Из числа прибывших:</a:t>
            </a:r>
          </a:p>
          <a:p>
            <a:r>
              <a:rPr lang="ru-RU" sz="2400" b="1" dirty="0">
                <a:solidFill>
                  <a:srgbClr val="A60E02"/>
                </a:solidFill>
                <a:latin typeface="Calibri" pitchFamily="34" charset="0"/>
              </a:rPr>
              <a:t>2500 человек</a:t>
            </a:r>
            <a:r>
              <a:rPr lang="ru-RU" sz="2400" dirty="0">
                <a:latin typeface="Calibri" pitchFamily="34" charset="0"/>
              </a:rPr>
              <a:t> инвалиды, получившие этот статус на Украине;</a:t>
            </a:r>
          </a:p>
          <a:p>
            <a:r>
              <a:rPr lang="ru-RU" sz="2400" b="1" dirty="0">
                <a:solidFill>
                  <a:srgbClr val="A60E02"/>
                </a:solidFill>
                <a:latin typeface="Calibri" pitchFamily="34" charset="0"/>
              </a:rPr>
              <a:t>875 человек</a:t>
            </a:r>
            <a:r>
              <a:rPr lang="ru-RU" sz="2400" dirty="0">
                <a:latin typeface="Calibri" pitchFamily="34" charset="0"/>
              </a:rPr>
              <a:t> с признаками, указывающими на необходимость обследования и получения инвалидности;</a:t>
            </a:r>
          </a:p>
          <a:p>
            <a:r>
              <a:rPr lang="ru-RU" sz="2400" b="1" dirty="0">
                <a:solidFill>
                  <a:srgbClr val="A60E02"/>
                </a:solidFill>
                <a:latin typeface="Calibri" pitchFamily="34" charset="0"/>
              </a:rPr>
              <a:t>570 человек</a:t>
            </a:r>
            <a:r>
              <a:rPr lang="ru-RU" sz="2400" dirty="0">
                <a:latin typeface="Calibri" pitchFamily="34" charset="0"/>
              </a:rPr>
              <a:t> обследованы в России и получили инвалидность.</a:t>
            </a:r>
          </a:p>
          <a:p>
            <a:endParaRPr lang="ru-RU" dirty="0">
              <a:latin typeface="Calibri" pitchFamily="34" charset="0"/>
            </a:endParaRPr>
          </a:p>
          <a:p>
            <a:r>
              <a:rPr lang="ru-RU" dirty="0">
                <a:latin typeface="Calibri" pitchFamily="34" charset="0"/>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E15D6A-AF0F-B88C-704C-A06AB8EE3782}"/>
              </a:ext>
            </a:extLst>
          </p:cNvPr>
          <p:cNvSpPr txBox="1"/>
          <p:nvPr/>
        </p:nvSpPr>
        <p:spPr>
          <a:xfrm>
            <a:off x="829558" y="461913"/>
            <a:ext cx="7880809" cy="523220"/>
          </a:xfrm>
          <a:prstGeom prst="rect">
            <a:avLst/>
          </a:prstGeom>
          <a:noFill/>
        </p:spPr>
        <p:txBody>
          <a:bodyPr wrap="square" rtlCol="0">
            <a:spAutoFit/>
          </a:bodyPr>
          <a:lstStyle/>
          <a:p>
            <a:r>
              <a:rPr lang="ru-RU" sz="2800" b="1" dirty="0">
                <a:solidFill>
                  <a:srgbClr val="FF0000"/>
                </a:solidFill>
              </a:rPr>
              <a:t>Работа с несовершеннолетними</a:t>
            </a:r>
          </a:p>
        </p:txBody>
      </p:sp>
      <p:pic>
        <p:nvPicPr>
          <p:cNvPr id="3" name="Рисунок 2">
            <a:extLst>
              <a:ext uri="{FF2B5EF4-FFF2-40B4-BE49-F238E27FC236}">
                <a16:creationId xmlns:a16="http://schemas.microsoft.com/office/drawing/2014/main" id="{1A162194-1B86-E6CF-2038-4F18EBEDA911}"/>
              </a:ext>
            </a:extLst>
          </p:cNvPr>
          <p:cNvPicPr>
            <a:picLocks noChangeAspect="1"/>
          </p:cNvPicPr>
          <p:nvPr/>
        </p:nvPicPr>
        <p:blipFill>
          <a:blip r:embed="rId2"/>
          <a:stretch>
            <a:fillRect/>
          </a:stretch>
        </p:blipFill>
        <p:spPr>
          <a:xfrm>
            <a:off x="6401364" y="3091991"/>
            <a:ext cx="5274846" cy="3520911"/>
          </a:xfrm>
          <a:prstGeom prst="rect">
            <a:avLst/>
          </a:prstGeom>
        </p:spPr>
      </p:pic>
      <p:sp>
        <p:nvSpPr>
          <p:cNvPr id="4" name="TextBox 3">
            <a:extLst>
              <a:ext uri="{FF2B5EF4-FFF2-40B4-BE49-F238E27FC236}">
                <a16:creationId xmlns:a16="http://schemas.microsoft.com/office/drawing/2014/main" id="{9D76DCBB-8278-B23E-E623-F0874EE6602A}"/>
              </a:ext>
            </a:extLst>
          </p:cNvPr>
          <p:cNvSpPr txBox="1"/>
          <p:nvPr/>
        </p:nvSpPr>
        <p:spPr>
          <a:xfrm>
            <a:off x="591204" y="2180919"/>
            <a:ext cx="5580210" cy="4431983"/>
          </a:xfrm>
          <a:prstGeom prst="rect">
            <a:avLst/>
          </a:prstGeom>
          <a:noFill/>
        </p:spPr>
        <p:txBody>
          <a:bodyPr wrap="square" rtlCol="0">
            <a:spAutoFit/>
          </a:bodyPr>
          <a:lstStyle/>
          <a:p>
            <a:pPr marL="285750" indent="-285750">
              <a:buFont typeface="Arial" panose="020B0604020202020204" pitchFamily="34" charset="0"/>
              <a:buChar char="•"/>
            </a:pPr>
            <a:r>
              <a:rPr lang="ru-RU" sz="2400" dirty="0"/>
              <a:t>Девиантное поведение –отклоняющееся от общепринятых, наиболее распространённых и устоявшихся общественных норм</a:t>
            </a:r>
          </a:p>
          <a:p>
            <a:pPr marL="285750" indent="-285750">
              <a:buFont typeface="Arial" panose="020B0604020202020204" pitchFamily="34" charset="0"/>
              <a:buChar char="•"/>
            </a:pPr>
            <a:endParaRPr lang="ru-RU" sz="900" dirty="0"/>
          </a:p>
          <a:p>
            <a:pPr marL="285750" indent="-285750">
              <a:buFont typeface="Arial" panose="020B0604020202020204" pitchFamily="34" charset="0"/>
              <a:buChar char="•"/>
            </a:pPr>
            <a:r>
              <a:rPr lang="ru-RU" sz="2400" dirty="0"/>
              <a:t>Делинквентное – нарушающее правила общественного поведения, пренебрегающее нравственно-этическими нормами</a:t>
            </a:r>
          </a:p>
          <a:p>
            <a:pPr marL="285750" indent="-285750">
              <a:buFont typeface="Arial" panose="020B0604020202020204" pitchFamily="34" charset="0"/>
              <a:buChar char="•"/>
            </a:pPr>
            <a:endParaRPr lang="ru-RU" sz="900" dirty="0"/>
          </a:p>
          <a:p>
            <a:pPr marL="285750" indent="-285750">
              <a:buFont typeface="Arial" panose="020B0604020202020204" pitchFamily="34" charset="0"/>
              <a:buChar char="•"/>
            </a:pPr>
            <a:r>
              <a:rPr lang="ru-RU" sz="2400" dirty="0"/>
              <a:t>Маргинальное -  пограничное к состоянию антиобщественного проявления</a:t>
            </a:r>
          </a:p>
        </p:txBody>
      </p:sp>
    </p:spTree>
    <p:extLst>
      <p:ext uri="{BB962C8B-B14F-4D97-AF65-F5344CB8AC3E}">
        <p14:creationId xmlns:p14="http://schemas.microsoft.com/office/powerpoint/2010/main" val="3069464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b="1" dirty="0"/>
              <a:t>Абрахам </a:t>
            </a:r>
            <a:r>
              <a:rPr lang="ru-RU" b="1" dirty="0" err="1"/>
              <a:t>Маслоу</a:t>
            </a:r>
            <a:r>
              <a:rPr lang="ru-RU" b="1" dirty="0"/>
              <a:t> – известный американский психолог</a:t>
            </a:r>
          </a:p>
        </p:txBody>
      </p:sp>
      <p:sp>
        <p:nvSpPr>
          <p:cNvPr id="4" name="Объект 3"/>
          <p:cNvSpPr>
            <a:spLocks noGrp="1"/>
          </p:cNvSpPr>
          <p:nvPr>
            <p:ph sz="quarter" idx="2"/>
          </p:nvPr>
        </p:nvSpPr>
        <p:spPr>
          <a:xfrm>
            <a:off x="4559986" y="2023934"/>
            <a:ext cx="7214092" cy="4248472"/>
          </a:xfrm>
        </p:spPr>
        <p:txBody>
          <a:bodyPr>
            <a:normAutofit/>
          </a:bodyPr>
          <a:lstStyle/>
          <a:p>
            <a:pPr marL="0" indent="0" algn="just">
              <a:buNone/>
            </a:pPr>
            <a:r>
              <a:rPr lang="ru-RU" dirty="0"/>
              <a:t>«</a:t>
            </a:r>
            <a:r>
              <a:rPr lang="ru-RU" b="1" dirty="0"/>
              <a:t>Безопасность</a:t>
            </a:r>
            <a:r>
              <a:rPr lang="ru-RU" dirty="0"/>
              <a:t> – одна из основных потребностей человека и необходимое условие для реализации потребностей более высокого уровня – в социальных связях, престиже, познании, эстетике, самореализации»</a:t>
            </a:r>
          </a:p>
          <a:p>
            <a:pPr marL="0" indent="0" algn="just">
              <a:buNone/>
            </a:pPr>
            <a:endParaRPr lang="ru-RU" dirty="0"/>
          </a:p>
          <a:p>
            <a:pPr marL="0" indent="0" algn="just">
              <a:buNone/>
            </a:pPr>
            <a:r>
              <a:rPr lang="ru-RU" b="1" dirty="0">
                <a:solidFill>
                  <a:srgbClr val="FF0000"/>
                </a:solidFill>
              </a:rPr>
              <a:t>Отсутствие опасности и сопутствующих ей чувств страха и тревоги – суть понятия безопасности. </a:t>
            </a:r>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16311" y="2023934"/>
            <a:ext cx="3024336"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0823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03512" y="350071"/>
            <a:ext cx="8784976" cy="1296144"/>
          </a:xfrm>
        </p:spPr>
        <p:txBody>
          <a:bodyPr>
            <a:noAutofit/>
          </a:bodyPr>
          <a:lstStyle/>
          <a:p>
            <a:pPr algn="ctr"/>
            <a:r>
              <a:rPr lang="ru-RU" sz="2400" b="1" dirty="0">
                <a:latin typeface="Arial" panose="020B0604020202020204" pitchFamily="34" charset="0"/>
                <a:cs typeface="Arial" panose="020B0604020202020204" pitchFamily="34" charset="0"/>
              </a:rPr>
              <a:t>По мнению разработчика концепции психологической безопасности И.А. Баевой, </a:t>
            </a:r>
            <a:br>
              <a:rPr lang="ru-RU" sz="2400" b="1" dirty="0">
                <a:latin typeface="Arial" panose="020B0604020202020204" pitchFamily="34" charset="0"/>
                <a:cs typeface="Arial" panose="020B0604020202020204" pitchFamily="34" charset="0"/>
              </a:rPr>
            </a:br>
            <a:r>
              <a:rPr lang="ru-RU" sz="2400" b="1" dirty="0">
                <a:latin typeface="Arial" panose="020B0604020202020204" pitchFamily="34" charset="0"/>
                <a:cs typeface="Arial" panose="020B0604020202020204" pitchFamily="34" charset="0"/>
              </a:rPr>
              <a:t>психологическая безопасность имеет 2 составляющие:</a:t>
            </a:r>
          </a:p>
        </p:txBody>
      </p:sp>
      <p:sp>
        <p:nvSpPr>
          <p:cNvPr id="3" name="Объект 2"/>
          <p:cNvSpPr>
            <a:spLocks noGrp="1"/>
          </p:cNvSpPr>
          <p:nvPr>
            <p:ph sz="quarter" idx="1"/>
          </p:nvPr>
        </p:nvSpPr>
        <p:spPr>
          <a:xfrm>
            <a:off x="832840" y="1916352"/>
            <a:ext cx="4672414" cy="4535016"/>
          </a:xfrm>
        </p:spPr>
        <p:txBody>
          <a:bodyPr>
            <a:normAutofit fontScale="92500" lnSpcReduction="10000"/>
          </a:bodyPr>
          <a:lstStyle/>
          <a:p>
            <a:pPr marL="0" indent="0" algn="ctr">
              <a:buNone/>
            </a:pPr>
            <a:r>
              <a:rPr lang="ru-RU" b="1" dirty="0">
                <a:solidFill>
                  <a:srgbClr val="FF0000"/>
                </a:solidFill>
                <a:latin typeface="Arial" panose="020B0604020202020204" pitchFamily="34" charset="0"/>
                <a:cs typeface="Arial" panose="020B0604020202020204" pitchFamily="34" charset="0"/>
              </a:rPr>
              <a:t>Психологическая безопасность среды</a:t>
            </a:r>
          </a:p>
          <a:p>
            <a:pPr marL="0" indent="0" algn="ctr">
              <a:buNone/>
            </a:pPr>
            <a:r>
              <a:rPr lang="ru-RU" dirty="0">
                <a:latin typeface="Arial" panose="020B0604020202020204" pitchFamily="34" charset="0"/>
                <a:cs typeface="Arial" panose="020B0604020202020204" pitchFamily="34" charset="0"/>
              </a:rPr>
              <a:t>(состояние среды, свободное от проявлений насилия (внешней угрозы) во взаимодействии людей, способствующее удовлетворению основных потребностей и обеспечивающее психологическую защищённость её участников)</a:t>
            </a:r>
          </a:p>
        </p:txBody>
      </p:sp>
      <p:sp>
        <p:nvSpPr>
          <p:cNvPr id="4" name="Объект 3"/>
          <p:cNvSpPr>
            <a:spLocks noGrp="1"/>
          </p:cNvSpPr>
          <p:nvPr>
            <p:ph sz="quarter" idx="2"/>
          </p:nvPr>
        </p:nvSpPr>
        <p:spPr>
          <a:xfrm>
            <a:off x="5986021" y="1916352"/>
            <a:ext cx="5373139" cy="4770276"/>
          </a:xfrm>
        </p:spPr>
        <p:txBody>
          <a:bodyPr>
            <a:normAutofit fontScale="92500" lnSpcReduction="10000"/>
          </a:bodyPr>
          <a:lstStyle/>
          <a:p>
            <a:pPr marL="0" indent="0" algn="ctr">
              <a:buNone/>
            </a:pPr>
            <a:r>
              <a:rPr lang="ru-RU" b="1" dirty="0">
                <a:solidFill>
                  <a:srgbClr val="FF0000"/>
                </a:solidFill>
                <a:latin typeface="Arial" panose="020B0604020202020204" pitchFamily="34" charset="0"/>
                <a:cs typeface="Arial" panose="020B0604020202020204" pitchFamily="34" charset="0"/>
              </a:rPr>
              <a:t>Психологическая безопасность личности</a:t>
            </a:r>
          </a:p>
          <a:p>
            <a:pPr marL="0" indent="0" algn="ctr">
              <a:buNone/>
            </a:pPr>
            <a:r>
              <a:rPr lang="ru-RU" dirty="0">
                <a:latin typeface="Arial" panose="020B0604020202020204" pitchFamily="34" charset="0"/>
                <a:cs typeface="Arial" panose="020B0604020202020204" pitchFamily="34" charset="0"/>
              </a:rPr>
              <a:t>(способность самого субъекта сохранять устойчивость в среде с определёнными параметрами, в </a:t>
            </a:r>
            <a:r>
              <a:rPr lang="ru-RU" dirty="0" err="1">
                <a:latin typeface="Arial" panose="020B0604020202020204" pitchFamily="34" charset="0"/>
                <a:cs typeface="Arial" panose="020B0604020202020204" pitchFamily="34" charset="0"/>
              </a:rPr>
              <a:t>т.ч</a:t>
            </a:r>
            <a:r>
              <a:rPr lang="ru-RU" dirty="0">
                <a:latin typeface="Arial" panose="020B0604020202020204" pitchFamily="34" charset="0"/>
                <a:cs typeface="Arial" panose="020B0604020202020204" pitchFamily="34" charset="0"/>
              </a:rPr>
              <a:t>.  с психотравмирующими воздействиями, сопротивляться деструктивным внутренним и внешним воздействиям и отражается  в переживании субъектом своей  защищённости или незащищённости в конкретной жизненной ситуации)</a:t>
            </a:r>
          </a:p>
        </p:txBody>
      </p:sp>
    </p:spTree>
    <p:extLst>
      <p:ext uri="{BB962C8B-B14F-4D97-AF65-F5344CB8AC3E}">
        <p14:creationId xmlns:p14="http://schemas.microsoft.com/office/powerpoint/2010/main" val="2469703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2679" y="274638"/>
            <a:ext cx="10341205" cy="850106"/>
          </a:xfrm>
        </p:spPr>
        <p:txBody>
          <a:bodyPr>
            <a:noAutofit/>
          </a:bodyPr>
          <a:lstStyle/>
          <a:p>
            <a:pPr algn="ctr"/>
            <a:r>
              <a:rPr lang="ru-RU" sz="2600" b="1" dirty="0">
                <a:latin typeface="Arial" panose="020B0604020202020204" pitchFamily="34" charset="0"/>
                <a:cs typeface="Arial" panose="020B0604020202020204" pitchFamily="34" charset="0"/>
              </a:rPr>
              <a:t>Психологическая безопасность среды предполагает отсутствие внешней угрозы, прежде всего, насилия</a:t>
            </a:r>
          </a:p>
        </p:txBody>
      </p:sp>
      <p:sp>
        <p:nvSpPr>
          <p:cNvPr id="3" name="Объект 2"/>
          <p:cNvSpPr>
            <a:spLocks noGrp="1"/>
          </p:cNvSpPr>
          <p:nvPr>
            <p:ph sz="quarter" idx="1"/>
          </p:nvPr>
        </p:nvSpPr>
        <p:spPr>
          <a:xfrm>
            <a:off x="537327" y="1303061"/>
            <a:ext cx="6485642" cy="5400600"/>
          </a:xfrm>
        </p:spPr>
        <p:txBody>
          <a:bodyPr>
            <a:normAutofit fontScale="92500" lnSpcReduction="20000"/>
          </a:bodyPr>
          <a:lstStyle/>
          <a:p>
            <a:pPr marL="0" indent="0">
              <a:lnSpc>
                <a:spcPct val="150000"/>
              </a:lnSpc>
              <a:spcBef>
                <a:spcPts val="0"/>
              </a:spcBef>
              <a:buNone/>
            </a:pPr>
            <a:r>
              <a:rPr lang="ru-RU" sz="2400" b="1" dirty="0">
                <a:latin typeface="Arial" panose="020B0604020202020204" pitchFamily="34" charset="0"/>
                <a:cs typeface="Arial" panose="020B0604020202020204" pitchFamily="34" charset="0"/>
              </a:rPr>
              <a:t>Насилие</a:t>
            </a:r>
            <a:r>
              <a:rPr lang="ru-RU" sz="2400" dirty="0">
                <a:latin typeface="Arial" panose="020B0604020202020204" pitchFamily="34" charset="0"/>
                <a:cs typeface="Arial" panose="020B0604020202020204" pitchFamily="34" charset="0"/>
              </a:rPr>
              <a:t> (по определению ВОЗ) – намеренное использование – реальное или угрожаемое – физической силы или власти против самого себя, другого лица, группы лиц или какого –то сообщества, причиняющее либо с большой долей вероятности способное причинить увечья, психологические травмы, привести к смерти, вызвать трудности в развитии или лишения.</a:t>
            </a:r>
          </a:p>
          <a:p>
            <a:pPr marL="0" indent="0">
              <a:lnSpc>
                <a:spcPct val="150000"/>
              </a:lnSpc>
              <a:spcBef>
                <a:spcPts val="0"/>
              </a:spcBef>
              <a:buNone/>
            </a:pPr>
            <a:r>
              <a:rPr lang="ru-RU" sz="2400" dirty="0">
                <a:latin typeface="Arial" panose="020B0604020202020204" pitchFamily="34" charset="0"/>
                <a:cs typeface="Arial" panose="020B0604020202020204" pitchFamily="34" charset="0"/>
              </a:rPr>
              <a:t> </a:t>
            </a:r>
          </a:p>
          <a:p>
            <a:pPr marL="0" indent="0">
              <a:lnSpc>
                <a:spcPct val="150000"/>
              </a:lnSpc>
              <a:spcBef>
                <a:spcPts val="0"/>
              </a:spcBef>
              <a:buNone/>
            </a:pPr>
            <a:r>
              <a:rPr lang="ru-RU" sz="2400" b="1" dirty="0">
                <a:solidFill>
                  <a:srgbClr val="FF0000"/>
                </a:solidFill>
                <a:latin typeface="Arial" panose="020B0604020202020204" pitchFamily="34" charset="0"/>
                <a:cs typeface="Arial" panose="020B0604020202020204" pitchFamily="34" charset="0"/>
              </a:rPr>
              <a:t>Один из видов насилия – жестокое обращение.</a:t>
            </a:r>
          </a:p>
        </p:txBody>
      </p:sp>
      <p:pic>
        <p:nvPicPr>
          <p:cNvPr id="3074" name="Picture 2"/>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7487014" y="1772024"/>
            <a:ext cx="4167659"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741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7901" y="253043"/>
            <a:ext cx="11019934" cy="1143000"/>
          </a:xfrm>
        </p:spPr>
        <p:txBody>
          <a:bodyPr>
            <a:normAutofit fontScale="90000"/>
          </a:bodyPr>
          <a:lstStyle/>
          <a:p>
            <a:pPr algn="ctr"/>
            <a:r>
              <a:rPr lang="ru-RU" b="1" dirty="0">
                <a:solidFill>
                  <a:schemeClr val="tx1"/>
                </a:solidFill>
                <a:latin typeface="+mn-lt"/>
              </a:rPr>
              <a:t>Основные виды жестокого отношения  к детя</a:t>
            </a:r>
            <a:r>
              <a:rPr lang="ru-RU" b="1" dirty="0">
                <a:latin typeface="+mn-lt"/>
              </a:rPr>
              <a:t>м</a:t>
            </a:r>
          </a:p>
        </p:txBody>
      </p:sp>
      <p:sp>
        <p:nvSpPr>
          <p:cNvPr id="4" name="Объект 3"/>
          <p:cNvSpPr>
            <a:spLocks noGrp="1"/>
          </p:cNvSpPr>
          <p:nvPr>
            <p:ph sz="quarter" idx="2"/>
          </p:nvPr>
        </p:nvSpPr>
        <p:spPr>
          <a:xfrm>
            <a:off x="6021496" y="1396043"/>
            <a:ext cx="5642603" cy="4789512"/>
          </a:xfrm>
        </p:spPr>
        <p:txBody>
          <a:bodyPr>
            <a:normAutofit/>
          </a:bodyPr>
          <a:lstStyle/>
          <a:p>
            <a:pPr marL="0" indent="0">
              <a:buNone/>
            </a:pPr>
            <a:endParaRPr lang="ru-RU" dirty="0"/>
          </a:p>
          <a:p>
            <a:pPr>
              <a:buFontTx/>
              <a:buChar char="-"/>
            </a:pPr>
            <a:r>
              <a:rPr lang="ru-RU" dirty="0">
                <a:latin typeface="Arial" panose="020B0604020202020204" pitchFamily="34" charset="0"/>
                <a:cs typeface="Arial" panose="020B0604020202020204" pitchFamily="34" charset="0"/>
              </a:rPr>
              <a:t>Физическое насилие </a:t>
            </a:r>
          </a:p>
          <a:p>
            <a:pPr>
              <a:buFontTx/>
              <a:buChar char="-"/>
            </a:pPr>
            <a:endParaRPr lang="ru-RU" sz="1100" dirty="0">
              <a:latin typeface="Arial" panose="020B0604020202020204" pitchFamily="34" charset="0"/>
              <a:cs typeface="Arial" panose="020B0604020202020204" pitchFamily="34" charset="0"/>
            </a:endParaRPr>
          </a:p>
          <a:p>
            <a:pPr>
              <a:buFontTx/>
              <a:buChar char="-"/>
            </a:pPr>
            <a:r>
              <a:rPr lang="ru-RU" dirty="0">
                <a:latin typeface="Arial" panose="020B0604020202020204" pitchFamily="34" charset="0"/>
                <a:cs typeface="Arial" panose="020B0604020202020204" pitchFamily="34" charset="0"/>
              </a:rPr>
              <a:t>Сексуальное насилие </a:t>
            </a:r>
          </a:p>
          <a:p>
            <a:pPr>
              <a:buFontTx/>
              <a:buChar char="-"/>
            </a:pPr>
            <a:endParaRPr lang="ru-RU" sz="1100" dirty="0">
              <a:latin typeface="Arial" panose="020B0604020202020204" pitchFamily="34" charset="0"/>
              <a:cs typeface="Arial" panose="020B0604020202020204" pitchFamily="34" charset="0"/>
            </a:endParaRPr>
          </a:p>
          <a:p>
            <a:pPr>
              <a:buFontTx/>
              <a:buChar char="-"/>
            </a:pPr>
            <a:r>
              <a:rPr lang="ru-RU" dirty="0">
                <a:latin typeface="Arial" panose="020B0604020202020204" pitchFamily="34" charset="0"/>
                <a:cs typeface="Arial" panose="020B0604020202020204" pitchFamily="34" charset="0"/>
              </a:rPr>
              <a:t>Психологическое (эмоциональное) насилие</a:t>
            </a:r>
          </a:p>
          <a:p>
            <a:pPr>
              <a:buFontTx/>
              <a:buChar char="-"/>
            </a:pPr>
            <a:endParaRPr lang="ru-RU" sz="1100" dirty="0">
              <a:latin typeface="Arial" panose="020B0604020202020204" pitchFamily="34" charset="0"/>
              <a:cs typeface="Arial" panose="020B0604020202020204" pitchFamily="34" charset="0"/>
            </a:endParaRPr>
          </a:p>
          <a:p>
            <a:pPr>
              <a:buFontTx/>
              <a:buChar char="-"/>
            </a:pPr>
            <a:r>
              <a:rPr lang="ru-RU" dirty="0">
                <a:latin typeface="Arial" panose="020B0604020202020204" pitchFamily="34" charset="0"/>
                <a:cs typeface="Arial" panose="020B0604020202020204" pitchFamily="34" charset="0"/>
              </a:rPr>
              <a:t>Пренебрежение</a:t>
            </a:r>
          </a:p>
          <a:p>
            <a:pPr marL="0" indent="0">
              <a:buNone/>
            </a:pPr>
            <a:r>
              <a:rPr lang="ru-RU" dirty="0">
                <a:latin typeface="Arial" panose="020B0604020202020204" pitchFamily="34" charset="0"/>
                <a:cs typeface="Arial" panose="020B0604020202020204" pitchFamily="34" charset="0"/>
              </a:rPr>
              <a:t>  потребностями ребёнка</a:t>
            </a: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27901" y="1648561"/>
            <a:ext cx="5062194" cy="428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2627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197963" y="188640"/>
            <a:ext cx="11708091" cy="6669360"/>
          </a:xfrm>
        </p:spPr>
        <p:txBody>
          <a:bodyPr>
            <a:noAutofit/>
          </a:bodyPr>
          <a:lstStyle/>
          <a:p>
            <a:pPr marL="0" indent="0" algn="just">
              <a:lnSpc>
                <a:spcPct val="100000"/>
              </a:lnSpc>
              <a:spcBef>
                <a:spcPts val="0"/>
              </a:spcBef>
              <a:buNone/>
            </a:pPr>
            <a:r>
              <a:rPr lang="ru-RU" sz="2300" b="1" dirty="0">
                <a:solidFill>
                  <a:srgbClr val="FF0000"/>
                </a:solidFill>
                <a:latin typeface="Arial" panose="020B0604020202020204" pitchFamily="34" charset="0"/>
                <a:cs typeface="Arial" panose="020B0604020202020204" pitchFamily="34" charset="0"/>
              </a:rPr>
              <a:t>Физическое насилие </a:t>
            </a:r>
            <a:r>
              <a:rPr lang="ru-RU" sz="2300" dirty="0">
                <a:latin typeface="Arial" panose="020B0604020202020204" pitchFamily="34" charset="0"/>
                <a:cs typeface="Arial" panose="020B0604020202020204" pitchFamily="34" charset="0"/>
              </a:rPr>
              <a:t>– причинение ребёнку телесных повреждений, жестоких физических наказаний, попытки утопления и удушения ребёнка, вовлечение в употребление алкоголя и наркотиков, других психоактивных веществ.</a:t>
            </a:r>
          </a:p>
          <a:p>
            <a:pPr marL="0" indent="0" algn="just">
              <a:lnSpc>
                <a:spcPct val="100000"/>
              </a:lnSpc>
              <a:spcBef>
                <a:spcPts val="0"/>
              </a:spcBef>
              <a:buNone/>
            </a:pPr>
            <a:endParaRPr lang="ru-RU" sz="800" dirty="0">
              <a:latin typeface="Arial" panose="020B0604020202020204" pitchFamily="34" charset="0"/>
              <a:cs typeface="Arial" panose="020B0604020202020204" pitchFamily="34" charset="0"/>
            </a:endParaRPr>
          </a:p>
          <a:p>
            <a:pPr marL="0" indent="0" algn="just">
              <a:lnSpc>
                <a:spcPct val="100000"/>
              </a:lnSpc>
              <a:spcBef>
                <a:spcPts val="0"/>
              </a:spcBef>
              <a:buNone/>
            </a:pPr>
            <a:r>
              <a:rPr lang="ru-RU" sz="2300" b="1" dirty="0">
                <a:solidFill>
                  <a:srgbClr val="FF0000"/>
                </a:solidFill>
                <a:latin typeface="Arial" panose="020B0604020202020204" pitchFamily="34" charset="0"/>
                <a:cs typeface="Arial" panose="020B0604020202020204" pitchFamily="34" charset="0"/>
              </a:rPr>
              <a:t>Сексуальное насилие </a:t>
            </a:r>
            <a:r>
              <a:rPr lang="ru-RU" sz="2300" dirty="0">
                <a:latin typeface="Arial" panose="020B0604020202020204" pitchFamily="34" charset="0"/>
                <a:cs typeface="Arial" panose="020B0604020202020204" pitchFamily="34" charset="0"/>
              </a:rPr>
              <a:t> - вовлечение зависимых незрелых детей и подростков в сексуальную активность, которую они не полностью осознают, на которую они не могут дать информированное согласие или которая нарушает социальные (общественные) табу на семейные роли, а так же включает совершаемые без согласия сексуальные контакты или действия сексуального характера, совершаемые без контакта (вуайеризм, сексуальные домогательства), попытки совершения контактов и действий, акты торговли с целью сексуальной эксплуатации, сексуальную эксплуатацию в Интернете.</a:t>
            </a:r>
          </a:p>
          <a:p>
            <a:pPr marL="0" indent="0" algn="just">
              <a:lnSpc>
                <a:spcPct val="100000"/>
              </a:lnSpc>
              <a:spcBef>
                <a:spcPts val="0"/>
              </a:spcBef>
              <a:buNone/>
            </a:pPr>
            <a:endParaRPr lang="ru-RU" sz="800" dirty="0">
              <a:latin typeface="Arial" panose="020B0604020202020204" pitchFamily="34" charset="0"/>
              <a:cs typeface="Arial" panose="020B0604020202020204" pitchFamily="34" charset="0"/>
            </a:endParaRPr>
          </a:p>
          <a:p>
            <a:pPr marL="0" indent="0" algn="just">
              <a:lnSpc>
                <a:spcPct val="100000"/>
              </a:lnSpc>
              <a:spcBef>
                <a:spcPts val="0"/>
              </a:spcBef>
              <a:buNone/>
            </a:pPr>
            <a:r>
              <a:rPr lang="ru-RU" sz="2300" b="1" dirty="0">
                <a:solidFill>
                  <a:srgbClr val="FF0000"/>
                </a:solidFill>
                <a:latin typeface="Arial" panose="020B0604020202020204" pitchFamily="34" charset="0"/>
                <a:cs typeface="Arial" panose="020B0604020202020204" pitchFamily="34" charset="0"/>
              </a:rPr>
              <a:t>Психологическое насилие</a:t>
            </a:r>
            <a:r>
              <a:rPr lang="ru-RU" sz="2300" dirty="0">
                <a:solidFill>
                  <a:srgbClr val="FF0000"/>
                </a:solidFill>
                <a:latin typeface="Arial" panose="020B0604020202020204" pitchFamily="34" charset="0"/>
                <a:cs typeface="Arial" panose="020B0604020202020204" pitchFamily="34" charset="0"/>
              </a:rPr>
              <a:t> </a:t>
            </a:r>
            <a:r>
              <a:rPr lang="ru-RU" sz="2300" dirty="0">
                <a:latin typeface="Arial" panose="020B0604020202020204" pitchFamily="34" charset="0"/>
                <a:cs typeface="Arial" panose="020B0604020202020204" pitchFamily="34" charset="0"/>
              </a:rPr>
              <a:t> - повторяющиеся унижения, оскорбления, издевательства или угрозы, подвергание ребёнка опасностям; в него включаются психологическое давление, принуждение, эмоциональная и вербальная изоляция и другие виды воздействия на эмоциональное состояние.</a:t>
            </a:r>
          </a:p>
          <a:p>
            <a:pPr marL="0" indent="0" algn="just">
              <a:lnSpc>
                <a:spcPct val="100000"/>
              </a:lnSpc>
              <a:spcBef>
                <a:spcPts val="0"/>
              </a:spcBef>
              <a:buNone/>
            </a:pPr>
            <a:endParaRPr lang="ru-RU" sz="800" dirty="0">
              <a:latin typeface="Arial" panose="020B0604020202020204" pitchFamily="34" charset="0"/>
              <a:cs typeface="Arial" panose="020B0604020202020204" pitchFamily="34" charset="0"/>
            </a:endParaRPr>
          </a:p>
          <a:p>
            <a:pPr marL="0" indent="0" algn="just">
              <a:lnSpc>
                <a:spcPct val="100000"/>
              </a:lnSpc>
              <a:spcBef>
                <a:spcPts val="0"/>
              </a:spcBef>
              <a:buNone/>
            </a:pPr>
            <a:r>
              <a:rPr lang="ru-RU" sz="2300" b="1" dirty="0">
                <a:solidFill>
                  <a:srgbClr val="FF0000"/>
                </a:solidFill>
                <a:latin typeface="Arial" panose="020B0604020202020204" pitchFamily="34" charset="0"/>
                <a:cs typeface="Arial" panose="020B0604020202020204" pitchFamily="34" charset="0"/>
              </a:rPr>
              <a:t>Пренебрежение потребностями ребёнка</a:t>
            </a:r>
            <a:r>
              <a:rPr lang="ru-RU" sz="2300" dirty="0">
                <a:latin typeface="Arial" panose="020B0604020202020204" pitchFamily="34" charset="0"/>
                <a:cs typeface="Arial" panose="020B0604020202020204" pitchFamily="34" charset="0"/>
              </a:rPr>
              <a:t> -  лишение его основных условий, обеспечивающих  его права, законные интересы, здоровье.</a:t>
            </a:r>
            <a:endParaRPr lang="ru-RU" sz="23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446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2363" y="274638"/>
            <a:ext cx="9268113" cy="1143000"/>
          </a:xfrm>
        </p:spPr>
        <p:txBody>
          <a:bodyPr>
            <a:normAutofit/>
          </a:bodyPr>
          <a:lstStyle/>
          <a:p>
            <a:pPr algn="ctr"/>
            <a:r>
              <a:rPr lang="ru-RU" sz="2800" b="1" dirty="0">
                <a:solidFill>
                  <a:schemeClr val="tx1"/>
                </a:solidFill>
                <a:latin typeface="Arial" panose="020B0604020202020204" pitchFamily="34" charset="0"/>
                <a:cs typeface="Arial" panose="020B0604020202020204" pitchFamily="34" charset="0"/>
              </a:rPr>
              <a:t>Последствия жестокого обращения с детьми</a:t>
            </a:r>
          </a:p>
        </p:txBody>
      </p:sp>
      <p:sp>
        <p:nvSpPr>
          <p:cNvPr id="3" name="Объект 2"/>
          <p:cNvSpPr>
            <a:spLocks noGrp="1"/>
          </p:cNvSpPr>
          <p:nvPr>
            <p:ph sz="quarter" idx="1"/>
          </p:nvPr>
        </p:nvSpPr>
        <p:spPr>
          <a:xfrm>
            <a:off x="515332" y="1221557"/>
            <a:ext cx="11161336" cy="5257564"/>
          </a:xfrm>
        </p:spPr>
        <p:txBody>
          <a:bodyPr>
            <a:noAutofit/>
          </a:bodyPr>
          <a:lstStyle/>
          <a:p>
            <a:pPr>
              <a:buFont typeface="Arial" panose="020B0604020202020204" pitchFamily="34" charset="0"/>
              <a:buChar char="•"/>
            </a:pPr>
            <a:r>
              <a:rPr lang="ru-RU" sz="2400" dirty="0">
                <a:latin typeface="Arial" panose="020B0604020202020204" pitchFamily="34" charset="0"/>
                <a:cs typeface="Arial" panose="020B0604020202020204" pitchFamily="34" charset="0"/>
              </a:rPr>
              <a:t>Эмоциональная неустойчивость,</a:t>
            </a:r>
          </a:p>
          <a:p>
            <a:pPr>
              <a:buFont typeface="Arial" panose="020B0604020202020204" pitchFamily="34" charset="0"/>
              <a:buChar char="•"/>
            </a:pPr>
            <a:r>
              <a:rPr lang="ru-RU" sz="2400" dirty="0">
                <a:latin typeface="Arial" panose="020B0604020202020204" pitchFamily="34" charset="0"/>
                <a:cs typeface="Arial" panose="020B0604020202020204" pitchFamily="34" charset="0"/>
              </a:rPr>
              <a:t>Трудности концентрации внимания,</a:t>
            </a:r>
          </a:p>
          <a:p>
            <a:pPr>
              <a:buFont typeface="Arial" panose="020B0604020202020204" pitchFamily="34" charset="0"/>
              <a:buChar char="•"/>
            </a:pPr>
            <a:r>
              <a:rPr lang="ru-RU" sz="2400" dirty="0">
                <a:latin typeface="Arial" panose="020B0604020202020204" pitchFamily="34" charset="0"/>
                <a:cs typeface="Arial" panose="020B0604020202020204" pitchFamily="34" charset="0"/>
              </a:rPr>
              <a:t>Потеря интересов,</a:t>
            </a:r>
          </a:p>
          <a:p>
            <a:pPr>
              <a:buFont typeface="Arial" panose="020B0604020202020204" pitchFamily="34" charset="0"/>
              <a:buChar char="•"/>
            </a:pPr>
            <a:r>
              <a:rPr lang="ru-RU" sz="2400" dirty="0">
                <a:latin typeface="Arial" panose="020B0604020202020204" pitchFamily="34" charset="0"/>
                <a:cs typeface="Arial" panose="020B0604020202020204" pitchFamily="34" charset="0"/>
              </a:rPr>
              <a:t>Пониженная самооценка,</a:t>
            </a:r>
          </a:p>
          <a:p>
            <a:pPr>
              <a:buFont typeface="Arial" panose="020B0604020202020204" pitchFamily="34" charset="0"/>
              <a:buChar char="•"/>
            </a:pPr>
            <a:r>
              <a:rPr lang="ru-RU" sz="2400" dirty="0">
                <a:latin typeface="Arial" panose="020B0604020202020204" pitchFamily="34" charset="0"/>
                <a:cs typeface="Arial" panose="020B0604020202020204" pitchFamily="34" charset="0"/>
              </a:rPr>
              <a:t>Неуверенность в себе,</a:t>
            </a:r>
          </a:p>
          <a:p>
            <a:pPr>
              <a:buFont typeface="Arial" panose="020B0604020202020204" pitchFamily="34" charset="0"/>
              <a:buChar char="•"/>
            </a:pPr>
            <a:r>
              <a:rPr lang="ru-RU" sz="2400" dirty="0">
                <a:latin typeface="Arial" panose="020B0604020202020204" pitchFamily="34" charset="0"/>
                <a:cs typeface="Arial" panose="020B0604020202020204" pitchFamily="34" charset="0"/>
              </a:rPr>
              <a:t>Недоверчивость к окружающим, тревоги и депрессии (более характерны для девочек),</a:t>
            </a:r>
          </a:p>
          <a:p>
            <a:pPr>
              <a:buFont typeface="Arial" panose="020B0604020202020204" pitchFamily="34" charset="0"/>
              <a:buChar char="•"/>
            </a:pPr>
            <a:r>
              <a:rPr lang="ru-RU" sz="2400" dirty="0">
                <a:latin typeface="Arial" panose="020B0604020202020204" pitchFamily="34" charset="0"/>
                <a:cs typeface="Arial" panose="020B0604020202020204" pitchFamily="34" charset="0"/>
              </a:rPr>
              <a:t>Неустойчивое, агрессивное, </a:t>
            </a:r>
            <a:r>
              <a:rPr lang="ru-RU" sz="2400" dirty="0" err="1">
                <a:latin typeface="Arial" panose="020B0604020202020204" pitchFamily="34" charset="0"/>
                <a:cs typeface="Arial" panose="020B0604020202020204" pitchFamily="34" charset="0"/>
              </a:rPr>
              <a:t>девиантное</a:t>
            </a:r>
            <a:r>
              <a:rPr lang="ru-RU" sz="2400" dirty="0">
                <a:latin typeface="Arial" panose="020B0604020202020204" pitchFamily="34" charset="0"/>
                <a:cs typeface="Arial" panose="020B0604020202020204" pitchFamily="34" charset="0"/>
              </a:rPr>
              <a:t> поведение (более характерны для мальчиков),</a:t>
            </a:r>
          </a:p>
          <a:p>
            <a:pPr>
              <a:buFont typeface="Arial" panose="020B0604020202020204" pitchFamily="34" charset="0"/>
              <a:buChar char="•"/>
            </a:pPr>
            <a:r>
              <a:rPr lang="ru-RU" sz="2400" dirty="0">
                <a:latin typeface="Arial" panose="020B0604020202020204" pitchFamily="34" charset="0"/>
                <a:cs typeface="Arial" panose="020B0604020202020204" pitchFamily="34" charset="0"/>
              </a:rPr>
              <a:t>Клинически выраженные тревожно – депрессивные расстройства,</a:t>
            </a:r>
          </a:p>
          <a:p>
            <a:pPr>
              <a:buFont typeface="Arial" panose="020B0604020202020204" pitchFamily="34" charset="0"/>
              <a:buChar char="•"/>
            </a:pPr>
            <a:r>
              <a:rPr lang="ru-RU" sz="2400" dirty="0">
                <a:latin typeface="Arial" panose="020B0604020202020204" pitchFamily="34" charset="0"/>
                <a:cs typeface="Arial" panose="020B0604020202020204" pitchFamily="34" charset="0"/>
              </a:rPr>
              <a:t>Посттравматические стрессовые расстройства,</a:t>
            </a:r>
          </a:p>
          <a:p>
            <a:pPr>
              <a:buFont typeface="Arial" panose="020B0604020202020204" pitchFamily="34" charset="0"/>
              <a:buChar char="•"/>
            </a:pPr>
            <a:r>
              <a:rPr lang="ru-RU" sz="2400" dirty="0">
                <a:latin typeface="Arial" panose="020B0604020202020204" pitchFamily="34" charset="0"/>
                <a:cs typeface="Arial" panose="020B0604020202020204" pitchFamily="34" charset="0"/>
              </a:rPr>
              <a:t>Аномальное формирование личности.</a:t>
            </a:r>
          </a:p>
        </p:txBody>
      </p:sp>
    </p:spTree>
    <p:extLst>
      <p:ext uri="{BB962C8B-B14F-4D97-AF65-F5344CB8AC3E}">
        <p14:creationId xmlns:p14="http://schemas.microsoft.com/office/powerpoint/2010/main" val="1110768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6499" y="152636"/>
            <a:ext cx="10173997" cy="1119983"/>
          </a:xfrm>
        </p:spPr>
        <p:txBody>
          <a:bodyPr>
            <a:normAutofit/>
          </a:bodyPr>
          <a:lstStyle/>
          <a:p>
            <a:pPr algn="ctr"/>
            <a:r>
              <a:rPr lang="ru-RU" sz="2800" b="1" dirty="0">
                <a:latin typeface="Arial" panose="020B0604020202020204" pitchFamily="34" charset="0"/>
                <a:cs typeface="Arial" panose="020B0604020202020204" pitchFamily="34" charset="0"/>
              </a:rPr>
              <a:t>Гарантиями психологической безопасности ребёнка служат забота и защита со стороны взрослых </a:t>
            </a:r>
          </a:p>
        </p:txBody>
      </p:sp>
      <p:sp>
        <p:nvSpPr>
          <p:cNvPr id="3" name="Текст 2"/>
          <p:cNvSpPr>
            <a:spLocks noGrp="1"/>
          </p:cNvSpPr>
          <p:nvPr>
            <p:ph type="body" idx="2"/>
          </p:nvPr>
        </p:nvSpPr>
        <p:spPr>
          <a:xfrm>
            <a:off x="4798008" y="2191203"/>
            <a:ext cx="7054627" cy="4610910"/>
          </a:xfrm>
        </p:spPr>
        <p:txBody>
          <a:bodyPr>
            <a:normAutofit/>
          </a:bodyPr>
          <a:lstStyle/>
          <a:p>
            <a:endParaRPr lang="ru-RU" dirty="0"/>
          </a:p>
          <a:p>
            <a:endParaRPr lang="ru-RU" sz="2000" b="1" dirty="0"/>
          </a:p>
          <a:p>
            <a:r>
              <a:rPr lang="ru-RU" sz="2400" b="1" dirty="0">
                <a:solidFill>
                  <a:srgbClr val="FF0000"/>
                </a:solidFill>
                <a:latin typeface="Arial" panose="020B0604020202020204" pitchFamily="34" charset="0"/>
                <a:cs typeface="Arial" panose="020B0604020202020204" pitchFamily="34" charset="0"/>
              </a:rPr>
              <a:t>Забота</a:t>
            </a:r>
            <a:r>
              <a:rPr lang="ru-RU" sz="2400" dirty="0">
                <a:latin typeface="Arial" panose="020B0604020202020204" pitchFamily="34" charset="0"/>
                <a:cs typeface="Arial" panose="020B0604020202020204" pitchFamily="34" charset="0"/>
              </a:rPr>
              <a:t> выражается во внимании к потребностям ребёнка и действиях, направленных  на создание условий для его благополучия.</a:t>
            </a:r>
          </a:p>
        </p:txBody>
      </p:sp>
      <p:sp>
        <p:nvSpPr>
          <p:cNvPr id="4" name="Объект 3"/>
          <p:cNvSpPr>
            <a:spLocks noGrp="1"/>
          </p:cNvSpPr>
          <p:nvPr>
            <p:ph sz="quarter" idx="1"/>
          </p:nvPr>
        </p:nvSpPr>
        <p:spPr>
          <a:xfrm>
            <a:off x="4731090" y="1484784"/>
            <a:ext cx="6730737" cy="5105164"/>
          </a:xfrm>
        </p:spPr>
        <p:txBody>
          <a:bodyPr>
            <a:normAutofit/>
          </a:bodyPr>
          <a:lstStyle/>
          <a:p>
            <a:pPr marL="0" indent="0">
              <a:buNone/>
            </a:pPr>
            <a:r>
              <a:rPr lang="ru-RU" sz="2400" b="1" dirty="0">
                <a:solidFill>
                  <a:srgbClr val="FF0000"/>
                </a:solidFill>
                <a:latin typeface="Arial" panose="020B0604020202020204" pitchFamily="34" charset="0"/>
                <a:cs typeface="Arial" panose="020B0604020202020204" pitchFamily="34" charset="0"/>
              </a:rPr>
              <a:t>Защита </a:t>
            </a:r>
            <a:r>
              <a:rPr lang="ru-RU" sz="2400" dirty="0">
                <a:latin typeface="Arial" panose="020B0604020202020204" pitchFamily="34" charset="0"/>
                <a:cs typeface="Arial" panose="020B0604020202020204" pitchFamily="34" charset="0"/>
              </a:rPr>
              <a:t>ориентирована на предотвращение и отражение внешних угроз и опасностей по отношению к ребёнку.</a:t>
            </a:r>
          </a:p>
          <a:p>
            <a:pPr marL="0" indent="0">
              <a:buNone/>
            </a:pPr>
            <a:endParaRPr lang="ru-RU" sz="2400"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172" y="1484783"/>
            <a:ext cx="3826823" cy="281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F5537099-BD2D-6CB4-5EDA-D6C15791BA5B}"/>
              </a:ext>
            </a:extLst>
          </p:cNvPr>
          <p:cNvSpPr txBox="1"/>
          <p:nvPr/>
        </p:nvSpPr>
        <p:spPr>
          <a:xfrm>
            <a:off x="553372" y="4749204"/>
            <a:ext cx="11085255" cy="1569660"/>
          </a:xfrm>
          <a:prstGeom prst="rect">
            <a:avLst/>
          </a:prstGeom>
          <a:noFill/>
        </p:spPr>
        <p:txBody>
          <a:bodyPr wrap="square">
            <a:spAutoFit/>
          </a:bodyPr>
          <a:lstStyle/>
          <a:p>
            <a:r>
              <a:rPr lang="ru-RU" sz="2400" dirty="0"/>
              <a:t>Защита и забота позволяют достичь психологического благополучия ребёнка, выражающегося в переживании удовлетворённости собой и собственной жизнью, сочетании положительных и отрицательных эмоций, позитивном мышлении.</a:t>
            </a:r>
          </a:p>
        </p:txBody>
      </p:sp>
    </p:spTree>
    <p:extLst>
      <p:ext uri="{BB962C8B-B14F-4D97-AF65-F5344CB8AC3E}">
        <p14:creationId xmlns:p14="http://schemas.microsoft.com/office/powerpoint/2010/main" val="1840651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6498" y="224644"/>
            <a:ext cx="11585543" cy="1404156"/>
          </a:xfrm>
        </p:spPr>
        <p:txBody>
          <a:bodyPr>
            <a:normAutofit fontScale="90000"/>
          </a:bodyPr>
          <a:lstStyle/>
          <a:p>
            <a:pPr algn="ctr"/>
            <a:br>
              <a:rPr lang="ru-RU" b="1" dirty="0">
                <a:latin typeface="Arial" panose="020B0604020202020204" pitchFamily="34" charset="0"/>
                <a:cs typeface="Arial" panose="020B0604020202020204" pitchFamily="34" charset="0"/>
              </a:rPr>
            </a:br>
            <a:r>
              <a:rPr lang="ru-RU" sz="3100" b="1" dirty="0">
                <a:latin typeface="Arial" panose="020B0604020202020204" pitchFamily="34" charset="0"/>
                <a:cs typeface="Arial" panose="020B0604020202020204" pitchFamily="34" charset="0"/>
              </a:rPr>
              <a:t>Школьный </a:t>
            </a:r>
            <a:r>
              <a:rPr lang="ru-RU" sz="3100" b="1" dirty="0" err="1">
                <a:latin typeface="Arial" panose="020B0604020202020204" pitchFamily="34" charset="0"/>
                <a:cs typeface="Arial" panose="020B0604020202020204" pitchFamily="34" charset="0"/>
              </a:rPr>
              <a:t>буллинг</a:t>
            </a:r>
            <a:br>
              <a:rPr lang="ru-RU" sz="3100" b="1" dirty="0">
                <a:latin typeface="Arial" panose="020B0604020202020204" pitchFamily="34" charset="0"/>
                <a:cs typeface="Arial" panose="020B0604020202020204" pitchFamily="34" charset="0"/>
              </a:rPr>
            </a:br>
            <a:r>
              <a:rPr lang="ru-RU" sz="2700" dirty="0" err="1">
                <a:latin typeface="Arial" panose="020B0604020202020204" pitchFamily="34" charset="0"/>
                <a:cs typeface="Arial" panose="020B0604020202020204" pitchFamily="34" charset="0"/>
              </a:rPr>
              <a:t>Буллинг</a:t>
            </a:r>
            <a:r>
              <a:rPr lang="ru-RU" sz="2700" dirty="0">
                <a:latin typeface="Arial" panose="020B0604020202020204" pitchFamily="34" charset="0"/>
                <a:cs typeface="Arial" panose="020B0604020202020204" pitchFamily="34" charset="0"/>
              </a:rPr>
              <a:t> – направленные систематические преследования (издевательства) физически и психически более слабых учеников более сильными.</a:t>
            </a:r>
            <a:br>
              <a:rPr lang="ru-RU" sz="2700" dirty="0">
                <a:latin typeface="+mn-lt"/>
              </a:rPr>
            </a:br>
            <a:endParaRPr lang="ru-RU" sz="2700" dirty="0">
              <a:latin typeface="+mn-lt"/>
            </a:endParaRPr>
          </a:p>
        </p:txBody>
      </p:sp>
      <p:pic>
        <p:nvPicPr>
          <p:cNvPr id="1026"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7260" t="-38" r="4823" b="6738"/>
          <a:stretch/>
        </p:blipFill>
        <p:spPr bwMode="auto">
          <a:xfrm>
            <a:off x="593388" y="1646118"/>
            <a:ext cx="5342512" cy="467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quarter" idx="2"/>
          </p:nvPr>
        </p:nvPicPr>
        <p:blipFill rotWithShape="1">
          <a:blip r:embed="rId3">
            <a:extLst>
              <a:ext uri="{28A0092B-C50C-407E-A947-70E740481C1C}">
                <a14:useLocalDpi xmlns:a14="http://schemas.microsoft.com/office/drawing/2010/main" val="0"/>
              </a:ext>
            </a:extLst>
          </a:blip>
          <a:srcRect t="9530" b="4467"/>
          <a:stretch/>
        </p:blipFill>
        <p:spPr bwMode="auto">
          <a:xfrm>
            <a:off x="6256099" y="1780530"/>
            <a:ext cx="5342513" cy="467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8197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3EAFCE-A3E4-F3AA-A562-D0A72C3AA45A}"/>
              </a:ext>
            </a:extLst>
          </p:cNvPr>
          <p:cNvSpPr txBox="1"/>
          <p:nvPr/>
        </p:nvSpPr>
        <p:spPr>
          <a:xfrm>
            <a:off x="524759" y="433633"/>
            <a:ext cx="11142482" cy="5748497"/>
          </a:xfrm>
          <a:prstGeom prst="rect">
            <a:avLst/>
          </a:prstGeom>
          <a:noFill/>
        </p:spPr>
        <p:txBody>
          <a:bodyPr wrap="square" rtlCol="0">
            <a:spAutoFit/>
          </a:bodyPr>
          <a:lstStyle/>
          <a:p>
            <a:pPr>
              <a:lnSpc>
                <a:spcPct val="150000"/>
              </a:lnSpc>
            </a:pPr>
            <a:r>
              <a:rPr lang="ru-RU" sz="2400" b="1" dirty="0">
                <a:solidFill>
                  <a:srgbClr val="FF0000"/>
                </a:solidFill>
              </a:rPr>
              <a:t>Программы по укреплению психологического здоровья, включая профилактику жестокого обращения и суицидов, в том числе среди несовершеннолетних должны включать 4 раздела:</a:t>
            </a:r>
          </a:p>
          <a:p>
            <a:pPr>
              <a:lnSpc>
                <a:spcPct val="150000"/>
              </a:lnSpc>
            </a:pPr>
            <a:endParaRPr lang="ru-RU" sz="800" b="1" dirty="0">
              <a:solidFill>
                <a:srgbClr val="FF0000"/>
              </a:solidFill>
            </a:endParaRPr>
          </a:p>
          <a:p>
            <a:pPr marL="342900" indent="-342900">
              <a:lnSpc>
                <a:spcPct val="150000"/>
              </a:lnSpc>
              <a:buAutoNum type="arabicPeriod"/>
            </a:pPr>
            <a:r>
              <a:rPr lang="ru-RU" sz="2400" dirty="0"/>
              <a:t>Работа со специалистами (классные руководители, администрация </a:t>
            </a:r>
            <a:r>
              <a:rPr lang="ru-RU" sz="2400" dirty="0" err="1"/>
              <a:t>школы,тьюторы</a:t>
            </a:r>
            <a:r>
              <a:rPr lang="ru-RU" sz="2400" dirty="0"/>
              <a:t> и т.д.);</a:t>
            </a:r>
          </a:p>
          <a:p>
            <a:pPr marL="342900" indent="-342900">
              <a:lnSpc>
                <a:spcPct val="150000"/>
              </a:lnSpc>
              <a:buAutoNum type="arabicPeriod"/>
            </a:pPr>
            <a:r>
              <a:rPr lang="ru-RU" sz="2400" dirty="0"/>
              <a:t>Работа с родителями; </a:t>
            </a:r>
          </a:p>
          <a:p>
            <a:pPr marL="342900" indent="-342900">
              <a:lnSpc>
                <a:spcPct val="150000"/>
              </a:lnSpc>
              <a:buAutoNum type="arabicPeriod"/>
            </a:pPr>
            <a:r>
              <a:rPr lang="ru-RU" sz="2400" dirty="0"/>
              <a:t>Работа с несовершеннолетними;</a:t>
            </a:r>
          </a:p>
          <a:p>
            <a:pPr marL="342900" indent="-342900">
              <a:lnSpc>
                <a:spcPct val="150000"/>
              </a:lnSpc>
              <a:buAutoNum type="arabicPeriod"/>
            </a:pPr>
            <a:r>
              <a:rPr lang="ru-RU" sz="2400" dirty="0"/>
              <a:t>Участие в семинарах, форумах, конференциях и других мероприятиях по обмену опытом и повышению квалификации для педагогов-психологов, социальных педагогов.</a:t>
            </a:r>
          </a:p>
        </p:txBody>
      </p:sp>
    </p:spTree>
    <p:extLst>
      <p:ext uri="{BB962C8B-B14F-4D97-AF65-F5344CB8AC3E}">
        <p14:creationId xmlns:p14="http://schemas.microsoft.com/office/powerpoint/2010/main" val="2603650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026" y="365125"/>
            <a:ext cx="10711774" cy="1325563"/>
          </a:xfrm>
        </p:spPr>
        <p:txBody>
          <a:bodyPr/>
          <a:lstStyle/>
          <a:p>
            <a:r>
              <a:rPr lang="ru-RU" sz="2800" b="1" dirty="0" err="1">
                <a:latin typeface="Arial" panose="020B0604020202020204" pitchFamily="34" charset="0"/>
                <a:cs typeface="Arial" panose="020B0604020202020204" pitchFamily="34" charset="0"/>
              </a:rPr>
              <a:t>Буллеры</a:t>
            </a:r>
            <a:endParaRPr lang="ru-RU" sz="2800" b="1" dirty="0">
              <a:latin typeface="Arial" panose="020B0604020202020204" pitchFamily="34" charset="0"/>
              <a:cs typeface="Arial" panose="020B0604020202020204" pitchFamily="34" charset="0"/>
            </a:endParaRPr>
          </a:p>
        </p:txBody>
      </p:sp>
      <p:sp>
        <p:nvSpPr>
          <p:cNvPr id="4" name="Объект 3"/>
          <p:cNvSpPr>
            <a:spLocks noGrp="1"/>
          </p:cNvSpPr>
          <p:nvPr>
            <p:ph sz="quarter" idx="2"/>
          </p:nvPr>
        </p:nvSpPr>
        <p:spPr>
          <a:xfrm>
            <a:off x="6595354" y="1517514"/>
            <a:ext cx="5291846" cy="5340485"/>
          </a:xfrm>
        </p:spPr>
        <p:txBody>
          <a:bodyPr>
            <a:normAutofit/>
          </a:bodyPr>
          <a:lstStyle/>
          <a:p>
            <a:pPr marL="0" indent="0">
              <a:buNone/>
            </a:pPr>
            <a:r>
              <a:rPr lang="ru-RU" sz="2400" b="1" dirty="0" err="1">
                <a:latin typeface="Arial" panose="020B0604020202020204" pitchFamily="34" charset="0"/>
                <a:cs typeface="Arial" panose="020B0604020202020204" pitchFamily="34" charset="0"/>
              </a:rPr>
              <a:t>Буллеры</a:t>
            </a:r>
            <a:r>
              <a:rPr lang="ru-RU" sz="2400" b="1" dirty="0">
                <a:latin typeface="Arial" panose="020B0604020202020204" pitchFamily="34" charset="0"/>
                <a:cs typeface="Arial" panose="020B0604020202020204" pitchFamily="34" charset="0"/>
              </a:rPr>
              <a:t> </a:t>
            </a:r>
            <a:r>
              <a:rPr lang="ru-RU" sz="2400" dirty="0">
                <a:latin typeface="Arial" panose="020B0604020202020204" pitchFamily="34" charset="0"/>
                <a:cs typeface="Arial" panose="020B0604020202020204" pitchFamily="34" charset="0"/>
              </a:rPr>
              <a:t>(обидчики или насильники) имеют высокий потенциал общей агрессивности, высокую потребность доминирования над другими, недостаток в проявлении эмпатии к жертве (получают удовольствие от состояния ужаса и покорности жертвы), обладают завышенной самооценкой и уверенностью в себе.</a:t>
            </a:r>
          </a:p>
          <a:p>
            <a:pPr marL="0" indent="0">
              <a:buNone/>
            </a:pP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Буллерами</a:t>
            </a:r>
            <a:r>
              <a:rPr lang="ru-RU" sz="2400" dirty="0">
                <a:latin typeface="Arial" panose="020B0604020202020204" pitchFamily="34" charset="0"/>
                <a:cs typeface="Arial" panose="020B0604020202020204" pitchFamily="34" charset="0"/>
              </a:rPr>
              <a:t> могут быть как дети, так и взрослые (в школе – учителя)</a:t>
            </a:r>
            <a:endParaRPr lang="ru-RU" dirty="0">
              <a:latin typeface="Arial" panose="020B0604020202020204" pitchFamily="34" charset="0"/>
              <a:cs typeface="Arial" panose="020B0604020202020204" pitchFamily="34" charset="0"/>
            </a:endParaRPr>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5397230" cy="4212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2401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6358" y="620688"/>
            <a:ext cx="5489641" cy="670086"/>
          </a:xfrm>
        </p:spPr>
        <p:txBody>
          <a:bodyPr>
            <a:normAutofit/>
          </a:bodyPr>
          <a:lstStyle/>
          <a:p>
            <a:r>
              <a:rPr lang="ru-RU" sz="2800" b="1" dirty="0">
                <a:latin typeface="Arial" panose="020B0604020202020204" pitchFamily="34" charset="0"/>
                <a:cs typeface="Arial" panose="020B0604020202020204" pitchFamily="34" charset="0"/>
              </a:rPr>
              <a:t>Жертвы </a:t>
            </a:r>
            <a:r>
              <a:rPr lang="ru-RU" sz="2800" b="1" dirty="0" err="1">
                <a:latin typeface="Arial" panose="020B0604020202020204" pitchFamily="34" charset="0"/>
                <a:cs typeface="Arial" panose="020B0604020202020204" pitchFamily="34" charset="0"/>
              </a:rPr>
              <a:t>буллинга</a:t>
            </a:r>
            <a:endParaRPr lang="ru-RU" sz="2800" b="1" dirty="0">
              <a:latin typeface="Arial" panose="020B0604020202020204" pitchFamily="34" charset="0"/>
              <a:cs typeface="Arial" panose="020B0604020202020204" pitchFamily="34" charset="0"/>
            </a:endParaRPr>
          </a:p>
        </p:txBody>
      </p:sp>
      <p:sp>
        <p:nvSpPr>
          <p:cNvPr id="4" name="Объект 3"/>
          <p:cNvSpPr>
            <a:spLocks noGrp="1"/>
          </p:cNvSpPr>
          <p:nvPr>
            <p:ph sz="quarter" idx="2"/>
          </p:nvPr>
        </p:nvSpPr>
        <p:spPr>
          <a:xfrm>
            <a:off x="6467677" y="1447539"/>
            <a:ext cx="5489641" cy="5099176"/>
          </a:xfrm>
        </p:spPr>
        <p:txBody>
          <a:bodyPr>
            <a:normAutofit/>
          </a:bodyPr>
          <a:lstStyle/>
          <a:p>
            <a:pPr marL="0" indent="0">
              <a:buNone/>
            </a:pPr>
            <a:r>
              <a:rPr lang="ru-RU" sz="2400" b="1" dirty="0">
                <a:latin typeface="Arial" panose="020B0604020202020204" pitchFamily="34" charset="0"/>
                <a:cs typeface="Arial" panose="020B0604020202020204" pitchFamily="34" charset="0"/>
              </a:rPr>
              <a:t>Жертва – </a:t>
            </a:r>
            <a:r>
              <a:rPr lang="ru-RU" sz="2400" dirty="0">
                <a:latin typeface="Arial" panose="020B0604020202020204" pitchFamily="34" charset="0"/>
                <a:cs typeface="Arial" panose="020B0604020202020204" pitchFamily="34" charset="0"/>
              </a:rPr>
              <a:t>любой ребёнок, обладающий повышенной чувствительностью, проявляющий слабость при первых попытках издевательств, имеющий какие –то отличия от сверстников (внешний вид, манера разговора, функциональные недостатки вследствие болезни, отличные от других результаты обучения, отличное от других социальное положение, этнокультурные особенности, инвалидность, умственная отсталость, психические отклонения).</a:t>
            </a:r>
          </a:p>
        </p:txBody>
      </p:sp>
      <p:pic>
        <p:nvPicPr>
          <p:cNvPr id="307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801502" y="1535883"/>
            <a:ext cx="5294497"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8563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1652" y="462699"/>
            <a:ext cx="5030935" cy="562074"/>
          </a:xfrm>
        </p:spPr>
        <p:txBody>
          <a:bodyPr>
            <a:normAutofit/>
          </a:bodyPr>
          <a:lstStyle/>
          <a:p>
            <a:r>
              <a:rPr lang="ru-RU" sz="2800" b="1" dirty="0">
                <a:latin typeface="Arial" panose="020B0604020202020204" pitchFamily="34" charset="0"/>
                <a:cs typeface="Arial" panose="020B0604020202020204" pitchFamily="34" charset="0"/>
              </a:rPr>
              <a:t>Наблюдатели </a:t>
            </a:r>
            <a:r>
              <a:rPr lang="ru-RU" sz="2800" b="1" dirty="0" err="1">
                <a:latin typeface="Arial" panose="020B0604020202020204" pitchFamily="34" charset="0"/>
                <a:cs typeface="Arial" panose="020B0604020202020204" pitchFamily="34" charset="0"/>
              </a:rPr>
              <a:t>буллинга</a:t>
            </a:r>
            <a:endParaRPr lang="ru-RU" sz="2800" b="1" dirty="0">
              <a:latin typeface="Arial" panose="020B0604020202020204" pitchFamily="34" charset="0"/>
              <a:cs typeface="Arial" panose="020B0604020202020204" pitchFamily="34" charset="0"/>
            </a:endParaRPr>
          </a:p>
        </p:txBody>
      </p:sp>
      <p:sp>
        <p:nvSpPr>
          <p:cNvPr id="4" name="Объект 3"/>
          <p:cNvSpPr>
            <a:spLocks noGrp="1"/>
          </p:cNvSpPr>
          <p:nvPr>
            <p:ph sz="quarter" idx="2"/>
          </p:nvPr>
        </p:nvSpPr>
        <p:spPr>
          <a:xfrm>
            <a:off x="5510315" y="483667"/>
            <a:ext cx="6561712" cy="5904656"/>
          </a:xfrm>
        </p:spPr>
        <p:txBody>
          <a:bodyPr>
            <a:noAutofit/>
          </a:bodyPr>
          <a:lstStyle/>
          <a:p>
            <a:pPr marL="0" indent="0">
              <a:lnSpc>
                <a:spcPct val="100000"/>
              </a:lnSpc>
              <a:spcBef>
                <a:spcPts val="0"/>
              </a:spcBef>
              <a:buNone/>
            </a:pPr>
            <a:r>
              <a:rPr lang="ru-RU" sz="2400" b="1" dirty="0">
                <a:latin typeface="Arial" panose="020B0604020202020204" pitchFamily="34" charset="0"/>
                <a:cs typeface="Arial" panose="020B0604020202020204" pitchFamily="34" charset="0"/>
              </a:rPr>
              <a:t>Наблюдатели – </a:t>
            </a:r>
            <a:r>
              <a:rPr lang="ru-RU" sz="2400" dirty="0">
                <a:latin typeface="Arial" panose="020B0604020202020204" pitchFamily="34" charset="0"/>
                <a:cs typeface="Arial" panose="020B0604020202020204" pitchFamily="34" charset="0"/>
              </a:rPr>
              <a:t>основная масса школьников. </a:t>
            </a:r>
          </a:p>
          <a:p>
            <a:pPr marL="0" indent="0">
              <a:lnSpc>
                <a:spcPct val="100000"/>
              </a:lnSpc>
              <a:spcBef>
                <a:spcPts val="0"/>
              </a:spcBef>
              <a:buNone/>
            </a:pPr>
            <a:r>
              <a:rPr lang="ru-RU" sz="2400" dirty="0">
                <a:latin typeface="Arial" panose="020B0604020202020204" pitchFamily="34" charset="0"/>
                <a:cs typeface="Arial" panose="020B0604020202020204" pitchFamily="34" charset="0"/>
              </a:rPr>
              <a:t>Часто испытывают страх и ощущают беспомощность перед </a:t>
            </a:r>
            <a:r>
              <a:rPr lang="ru-RU" sz="2400" dirty="0" err="1">
                <a:latin typeface="Arial" panose="020B0604020202020204" pitchFamily="34" charset="0"/>
                <a:cs typeface="Arial" panose="020B0604020202020204" pitchFamily="34" charset="0"/>
              </a:rPr>
              <a:t>буллером</a:t>
            </a:r>
            <a:r>
              <a:rPr lang="ru-RU" sz="2400" dirty="0">
                <a:latin typeface="Arial" panose="020B0604020202020204" pitchFamily="34" charset="0"/>
                <a:cs typeface="Arial" panose="020B0604020202020204" pitchFamily="34" charset="0"/>
              </a:rPr>
              <a:t>. </a:t>
            </a:r>
          </a:p>
          <a:p>
            <a:pPr marL="0" indent="0">
              <a:lnSpc>
                <a:spcPct val="100000"/>
              </a:lnSpc>
              <a:spcBef>
                <a:spcPts val="0"/>
              </a:spcBef>
              <a:buNone/>
            </a:pPr>
            <a:r>
              <a:rPr lang="ru-RU" sz="2400" dirty="0">
                <a:latin typeface="Arial" panose="020B0604020202020204" pitchFamily="34" charset="0"/>
                <a:cs typeface="Arial" panose="020B0604020202020204" pitchFamily="34" charset="0"/>
              </a:rPr>
              <a:t>Категории наблюдателей:</a:t>
            </a:r>
          </a:p>
          <a:p>
            <a:pPr marL="0" indent="0">
              <a:lnSpc>
                <a:spcPct val="100000"/>
              </a:lnSpc>
              <a:spcBef>
                <a:spcPts val="0"/>
              </a:spcBef>
              <a:buNone/>
            </a:pPr>
            <a:r>
              <a:rPr lang="ru-RU" sz="2400" dirty="0">
                <a:latin typeface="Arial" panose="020B0604020202020204" pitchFamily="34" charset="0"/>
                <a:cs typeface="Arial" panose="020B0604020202020204" pitchFamily="34" charset="0"/>
              </a:rPr>
              <a:t>- явные сторонники,</a:t>
            </a:r>
          </a:p>
          <a:p>
            <a:pPr marL="0" indent="0">
              <a:lnSpc>
                <a:spcPct val="100000"/>
              </a:lnSpc>
              <a:spcBef>
                <a:spcPts val="0"/>
              </a:spcBef>
              <a:buNone/>
            </a:pPr>
            <a:r>
              <a:rPr lang="ru-RU" sz="2400" dirty="0">
                <a:latin typeface="Arial" panose="020B0604020202020204" pitchFamily="34" charset="0"/>
                <a:cs typeface="Arial" panose="020B0604020202020204" pitchFamily="34" charset="0"/>
              </a:rPr>
              <a:t>- пассивные сторонники,</a:t>
            </a:r>
          </a:p>
          <a:p>
            <a:pPr marL="0" indent="0">
              <a:lnSpc>
                <a:spcPct val="100000"/>
              </a:lnSpc>
              <a:spcBef>
                <a:spcPts val="0"/>
              </a:spcBef>
              <a:buNone/>
            </a:pPr>
            <a:r>
              <a:rPr lang="ru-RU" sz="2400" dirty="0">
                <a:latin typeface="Arial" panose="020B0604020202020204" pitchFamily="34" charset="0"/>
                <a:cs typeface="Arial" panose="020B0604020202020204" pitchFamily="34" charset="0"/>
              </a:rPr>
              <a:t>- безразличные наблюдатели,</a:t>
            </a:r>
          </a:p>
          <a:p>
            <a:pPr marL="0" indent="0">
              <a:lnSpc>
                <a:spcPct val="100000"/>
              </a:lnSpc>
              <a:spcBef>
                <a:spcPts val="0"/>
              </a:spcBef>
              <a:buNone/>
            </a:pPr>
            <a:r>
              <a:rPr lang="ru-RU" sz="2400" dirty="0">
                <a:latin typeface="Arial" panose="020B0604020202020204" pitchFamily="34" charset="0"/>
                <a:cs typeface="Arial" panose="020B0604020202020204" pitchFamily="34" charset="0"/>
              </a:rPr>
              <a:t>- потенциальные защитники,</a:t>
            </a:r>
          </a:p>
          <a:p>
            <a:pPr marL="0" indent="0">
              <a:lnSpc>
                <a:spcPct val="100000"/>
              </a:lnSpc>
              <a:spcBef>
                <a:spcPts val="0"/>
              </a:spcBef>
              <a:buNone/>
            </a:pPr>
            <a:r>
              <a:rPr lang="ru-RU" sz="2400" dirty="0">
                <a:latin typeface="Arial" panose="020B0604020202020204" pitchFamily="34" charset="0"/>
                <a:cs typeface="Arial" panose="020B0604020202020204" pitchFamily="34" charset="0"/>
              </a:rPr>
              <a:t>- реальные защитники.</a:t>
            </a:r>
          </a:p>
          <a:p>
            <a:pPr marL="0" indent="0">
              <a:lnSpc>
                <a:spcPct val="100000"/>
              </a:lnSpc>
              <a:spcBef>
                <a:spcPts val="0"/>
              </a:spcBef>
              <a:buNone/>
            </a:pPr>
            <a:r>
              <a:rPr lang="ru-RU" sz="2400" dirty="0">
                <a:latin typeface="Arial" panose="020B0604020202020204" pitchFamily="34" charset="0"/>
                <a:cs typeface="Arial" panose="020B0604020202020204" pitchFamily="34" charset="0"/>
              </a:rPr>
              <a:t>Первые три категории – это дети, которые боятся оказаться на месте жертвы, дорожат отношениями с </a:t>
            </a:r>
            <a:r>
              <a:rPr lang="ru-RU" sz="2400" dirty="0" err="1">
                <a:latin typeface="Arial" panose="020B0604020202020204" pitchFamily="34" charset="0"/>
                <a:cs typeface="Arial" panose="020B0604020202020204" pitchFamily="34" charset="0"/>
              </a:rPr>
              <a:t>буллером</a:t>
            </a:r>
            <a:r>
              <a:rPr lang="ru-RU" sz="2400" dirty="0">
                <a:latin typeface="Arial" panose="020B0604020202020204" pitchFamily="34" charset="0"/>
                <a:cs typeface="Arial" panose="020B0604020202020204" pitchFamily="34" charset="0"/>
              </a:rPr>
              <a:t>, не хотят выделяться из толпы, не склонны сопереживать, имеют повышенный конформизм,  безынициативны, воспринимают унижение как развлечение.</a:t>
            </a:r>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91652" y="1397351"/>
            <a:ext cx="4918663" cy="357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062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210BCE-BAA4-E6D9-2E5E-57F78C17F3A4}"/>
              </a:ext>
            </a:extLst>
          </p:cNvPr>
          <p:cNvSpPr txBox="1">
            <a:spLocks/>
          </p:cNvSpPr>
          <p:nvPr/>
        </p:nvSpPr>
        <p:spPr>
          <a:xfrm>
            <a:off x="591652" y="462699"/>
            <a:ext cx="5030935" cy="562074"/>
          </a:xfrm>
          <a:prstGeom prst="rect">
            <a:avLst/>
          </a:prstGeom>
        </p:spPr>
        <p:txBody>
          <a:bodyPr>
            <a:norm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ru-RU" sz="2800" b="1" dirty="0">
                <a:latin typeface="Arial" panose="020B0604020202020204" pitchFamily="34" charset="0"/>
                <a:cs typeface="Arial" panose="020B0604020202020204" pitchFamily="34" charset="0"/>
              </a:rPr>
              <a:t>Последствия </a:t>
            </a:r>
            <a:r>
              <a:rPr lang="ru-RU" sz="2800" b="1" dirty="0" err="1">
                <a:latin typeface="Arial" panose="020B0604020202020204" pitchFamily="34" charset="0"/>
                <a:cs typeface="Arial" panose="020B0604020202020204" pitchFamily="34" charset="0"/>
              </a:rPr>
              <a:t>буллинга</a:t>
            </a:r>
            <a:endParaRPr lang="ru-RU" sz="28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4B42F6C-7BE2-5475-B791-43C21D6A92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358" y="1137894"/>
            <a:ext cx="1952134" cy="1523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a:extLst>
              <a:ext uri="{FF2B5EF4-FFF2-40B4-BE49-F238E27FC236}">
                <a16:creationId xmlns:a16="http://schemas.microsoft.com/office/drawing/2014/main" id="{D8D57F53-C2A9-BA35-5D4C-D8FF76AD39E0}"/>
              </a:ext>
            </a:extLst>
          </p:cNvPr>
          <p:cNvPicPr>
            <a:picLocks noChangeAspect="1"/>
          </p:cNvPicPr>
          <p:nvPr/>
        </p:nvPicPr>
        <p:blipFill>
          <a:blip r:embed="rId3"/>
          <a:stretch>
            <a:fillRect/>
          </a:stretch>
        </p:blipFill>
        <p:spPr>
          <a:xfrm>
            <a:off x="753358" y="3140815"/>
            <a:ext cx="2020925" cy="1700518"/>
          </a:xfrm>
          <a:prstGeom prst="rect">
            <a:avLst/>
          </a:prstGeom>
        </p:spPr>
      </p:pic>
      <p:pic>
        <p:nvPicPr>
          <p:cNvPr id="5" name="Picture 2">
            <a:extLst>
              <a:ext uri="{FF2B5EF4-FFF2-40B4-BE49-F238E27FC236}">
                <a16:creationId xmlns:a16="http://schemas.microsoft.com/office/drawing/2014/main" id="{12EC5052-55C3-F3E6-2A20-CC334FF979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358" y="5160202"/>
            <a:ext cx="2113840" cy="153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Таблица 6">
            <a:extLst>
              <a:ext uri="{FF2B5EF4-FFF2-40B4-BE49-F238E27FC236}">
                <a16:creationId xmlns:a16="http://schemas.microsoft.com/office/drawing/2014/main" id="{0F319341-B8C0-27EE-8178-433B01E25421}"/>
              </a:ext>
            </a:extLst>
          </p:cNvPr>
          <p:cNvGraphicFramePr>
            <a:graphicFrameLocks noGrp="1"/>
          </p:cNvGraphicFramePr>
          <p:nvPr>
            <p:extLst>
              <p:ext uri="{D42A27DB-BD31-4B8C-83A1-F6EECF244321}">
                <p14:modId xmlns:p14="http://schemas.microsoft.com/office/powerpoint/2010/main" val="1900141016"/>
              </p:ext>
            </p:extLst>
          </p:nvPr>
        </p:nvGraphicFramePr>
        <p:xfrm>
          <a:off x="2941163" y="1137894"/>
          <a:ext cx="8497479" cy="5558046"/>
        </p:xfrm>
        <a:graphic>
          <a:graphicData uri="http://schemas.openxmlformats.org/drawingml/2006/table">
            <a:tbl>
              <a:tblPr firstRow="1" bandRow="1">
                <a:tableStyleId>{21E4AEA4-8DFA-4A89-87EB-49C32662AFE0}</a:tableStyleId>
              </a:tblPr>
              <a:tblGrid>
                <a:gridCol w="2243579">
                  <a:extLst>
                    <a:ext uri="{9D8B030D-6E8A-4147-A177-3AD203B41FA5}">
                      <a16:colId xmlns:a16="http://schemas.microsoft.com/office/drawing/2014/main" val="857146972"/>
                    </a:ext>
                  </a:extLst>
                </a:gridCol>
                <a:gridCol w="6253900">
                  <a:extLst>
                    <a:ext uri="{9D8B030D-6E8A-4147-A177-3AD203B41FA5}">
                      <a16:colId xmlns:a16="http://schemas.microsoft.com/office/drawing/2014/main" val="1851839977"/>
                    </a:ext>
                  </a:extLst>
                </a:gridCol>
              </a:tblGrid>
              <a:tr h="1852682">
                <a:tc>
                  <a:txBody>
                    <a:bodyPr/>
                    <a:lstStyle/>
                    <a:p>
                      <a:r>
                        <a:rPr lang="ru-RU" sz="2400" b="0" dirty="0" err="1">
                          <a:solidFill>
                            <a:schemeClr val="tx1"/>
                          </a:solidFill>
                          <a:latin typeface="Arial" panose="020B0604020202020204" pitchFamily="34" charset="0"/>
                          <a:cs typeface="Arial" panose="020B0604020202020204" pitchFamily="34" charset="0"/>
                        </a:rPr>
                        <a:t>буллер</a:t>
                      </a:r>
                      <a:endParaRPr lang="ru-RU" sz="2400" b="0" dirty="0">
                        <a:solidFill>
                          <a:schemeClr val="tx1"/>
                        </a:solidFill>
                        <a:latin typeface="Arial" panose="020B0604020202020204" pitchFamily="34" charset="0"/>
                        <a:cs typeface="Arial" panose="020B0604020202020204" pitchFamily="34" charset="0"/>
                      </a:endParaRPr>
                    </a:p>
                  </a:txBody>
                  <a:tcPr/>
                </a:tc>
                <a:tc>
                  <a:txBody>
                    <a:bodyPr/>
                    <a:lstStyle/>
                    <a:p>
                      <a:r>
                        <a:rPr lang="ru-RU" sz="2400" b="0" dirty="0">
                          <a:solidFill>
                            <a:schemeClr val="tx1"/>
                          </a:solidFill>
                          <a:latin typeface="Arial" panose="020B0604020202020204" pitchFamily="34" charset="0"/>
                          <a:cs typeface="Arial" panose="020B0604020202020204" pitchFamily="34" charset="0"/>
                        </a:rPr>
                        <a:t>Проблемы с успеваемостью, как правило, низкий образовательный уровень</a:t>
                      </a:r>
                    </a:p>
                  </a:txBody>
                  <a:tcPr/>
                </a:tc>
                <a:extLst>
                  <a:ext uri="{0D108BD9-81ED-4DB2-BD59-A6C34878D82A}">
                    <a16:rowId xmlns:a16="http://schemas.microsoft.com/office/drawing/2014/main" val="668132393"/>
                  </a:ext>
                </a:extLst>
              </a:tr>
              <a:tr h="1852682">
                <a:tc>
                  <a:txBody>
                    <a:bodyPr/>
                    <a:lstStyle/>
                    <a:p>
                      <a:r>
                        <a:rPr lang="ru-RU" sz="2400" b="0" dirty="0">
                          <a:solidFill>
                            <a:schemeClr val="tx1"/>
                          </a:solidFill>
                          <a:latin typeface="Arial" panose="020B0604020202020204" pitchFamily="34" charset="0"/>
                          <a:cs typeface="Arial" panose="020B0604020202020204" pitchFamily="34" charset="0"/>
                        </a:rPr>
                        <a:t>жертва</a:t>
                      </a:r>
                    </a:p>
                  </a:txBody>
                  <a:tcPr/>
                </a:tc>
                <a:tc>
                  <a:txBody>
                    <a:bodyPr/>
                    <a:lstStyle/>
                    <a:p>
                      <a:r>
                        <a:rPr lang="ru-RU" sz="2400" b="0" dirty="0">
                          <a:solidFill>
                            <a:schemeClr val="tx1"/>
                          </a:solidFill>
                          <a:latin typeface="Arial" panose="020B0604020202020204" pitchFamily="34" charset="0"/>
                          <a:cs typeface="Arial" panose="020B0604020202020204" pitchFamily="34" charset="0"/>
                        </a:rPr>
                        <a:t>Высокий уровень тревоги. Эмоциональный стресс. Депрессии. Риск самоубийства. Социальная изоляция. Антисоциальное поведение.</a:t>
                      </a:r>
                    </a:p>
                  </a:txBody>
                  <a:tcPr/>
                </a:tc>
                <a:extLst>
                  <a:ext uri="{0D108BD9-81ED-4DB2-BD59-A6C34878D82A}">
                    <a16:rowId xmlns:a16="http://schemas.microsoft.com/office/drawing/2014/main" val="421996418"/>
                  </a:ext>
                </a:extLst>
              </a:tr>
              <a:tr h="1852682">
                <a:tc>
                  <a:txBody>
                    <a:bodyPr/>
                    <a:lstStyle/>
                    <a:p>
                      <a:r>
                        <a:rPr lang="ru-RU" sz="2400" b="0" dirty="0">
                          <a:solidFill>
                            <a:schemeClr val="tx1"/>
                          </a:solidFill>
                          <a:latin typeface="Arial" panose="020B0604020202020204" pitchFamily="34" charset="0"/>
                          <a:cs typeface="Arial" panose="020B0604020202020204" pitchFamily="34" charset="0"/>
                        </a:rPr>
                        <a:t>наблюдатели</a:t>
                      </a:r>
                    </a:p>
                  </a:txBody>
                  <a:tcPr/>
                </a:tc>
                <a:tc>
                  <a:txBody>
                    <a:bodyPr/>
                    <a:lstStyle/>
                    <a:p>
                      <a:r>
                        <a:rPr lang="ru-RU" sz="2400" b="0" dirty="0">
                          <a:solidFill>
                            <a:schemeClr val="tx1"/>
                          </a:solidFill>
                          <a:latin typeface="Arial" panose="020B0604020202020204" pitchFamily="34" charset="0"/>
                          <a:cs typeface="Arial" panose="020B0604020202020204" pitchFamily="34" charset="0"/>
                        </a:rPr>
                        <a:t>Провоцирует негативные черты. Снятие ответственности. Снижение эмоциональной чувствительности. Страх. Чувство вины. </a:t>
                      </a:r>
                    </a:p>
                  </a:txBody>
                  <a:tcPr/>
                </a:tc>
                <a:extLst>
                  <a:ext uri="{0D108BD9-81ED-4DB2-BD59-A6C34878D82A}">
                    <a16:rowId xmlns:a16="http://schemas.microsoft.com/office/drawing/2014/main" val="14188758"/>
                  </a:ext>
                </a:extLst>
              </a:tr>
            </a:tbl>
          </a:graphicData>
        </a:graphic>
      </p:graphicFrame>
    </p:spTree>
    <p:extLst>
      <p:ext uri="{BB962C8B-B14F-4D97-AF65-F5344CB8AC3E}">
        <p14:creationId xmlns:p14="http://schemas.microsoft.com/office/powerpoint/2010/main" val="1477825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2"/>
          </p:nvPr>
        </p:nvSpPr>
        <p:spPr>
          <a:xfrm>
            <a:off x="817123" y="224644"/>
            <a:ext cx="11066334" cy="5795156"/>
          </a:xfrm>
        </p:spPr>
        <p:txBody>
          <a:bodyPr>
            <a:normAutofit lnSpcReduction="10000"/>
          </a:bodyPr>
          <a:lstStyle/>
          <a:p>
            <a:pPr marL="0" indent="0">
              <a:buNone/>
            </a:pPr>
            <a:r>
              <a:rPr lang="ru-RU" dirty="0"/>
              <a:t>                                                                </a:t>
            </a:r>
            <a:r>
              <a:rPr lang="ru-RU" sz="2400" dirty="0">
                <a:solidFill>
                  <a:srgbClr val="FF0000"/>
                </a:solidFill>
              </a:rPr>
              <a:t>Наиболее активно занимаются </a:t>
            </a:r>
          </a:p>
          <a:p>
            <a:pPr marL="23400" indent="0">
              <a:spcBef>
                <a:spcPts val="0"/>
              </a:spcBef>
              <a:buNone/>
            </a:pPr>
            <a:r>
              <a:rPr lang="ru-RU" sz="2400" dirty="0">
                <a:solidFill>
                  <a:srgbClr val="FF0000"/>
                </a:solidFill>
              </a:rPr>
              <a:t>                                                                            травлей в 6-9 классах</a:t>
            </a:r>
            <a:r>
              <a:rPr lang="ru-RU" sz="2400" dirty="0"/>
              <a:t>. Мальчики</a:t>
            </a:r>
          </a:p>
          <a:p>
            <a:pPr marL="23400" indent="0">
              <a:spcBef>
                <a:spcPts val="0"/>
              </a:spcBef>
              <a:buNone/>
            </a:pPr>
            <a:r>
              <a:rPr lang="ru-RU" sz="2400" dirty="0"/>
              <a:t>                                                                            чаще являются как жертвами, так </a:t>
            </a:r>
          </a:p>
          <a:p>
            <a:pPr marL="23400" indent="0">
              <a:spcBef>
                <a:spcPts val="0"/>
              </a:spcBef>
              <a:buNone/>
            </a:pPr>
            <a:r>
              <a:rPr lang="ru-RU" sz="2400" dirty="0"/>
              <a:t>                                                                            и инициаторами школьной травли.</a:t>
            </a:r>
          </a:p>
          <a:p>
            <a:pPr marL="23400" indent="0">
              <a:spcBef>
                <a:spcPts val="0"/>
              </a:spcBef>
              <a:buNone/>
            </a:pPr>
            <a:r>
              <a:rPr lang="ru-RU" sz="2400" dirty="0"/>
              <a:t>                                                                           Объяснить это можно </a:t>
            </a:r>
            <a:r>
              <a:rPr lang="ru-RU" sz="2400" dirty="0" err="1"/>
              <a:t>преобладани</a:t>
            </a:r>
            <a:endParaRPr lang="ru-RU" sz="2400" dirty="0"/>
          </a:p>
          <a:p>
            <a:pPr marL="23400" indent="0">
              <a:spcBef>
                <a:spcPts val="0"/>
              </a:spcBef>
              <a:buNone/>
            </a:pPr>
            <a:r>
              <a:rPr lang="ru-RU" sz="2400" dirty="0"/>
              <a:t>                                                                            ем  в  этом возрасте у детей </a:t>
            </a:r>
            <a:r>
              <a:rPr lang="ru-RU" sz="2400" dirty="0" err="1"/>
              <a:t>ориен</a:t>
            </a:r>
            <a:r>
              <a:rPr lang="ru-RU" sz="2400" dirty="0"/>
              <a:t>-</a:t>
            </a:r>
          </a:p>
          <a:p>
            <a:pPr marL="23400" indent="0">
              <a:spcBef>
                <a:spcPts val="0"/>
              </a:spcBef>
              <a:buNone/>
            </a:pPr>
            <a:r>
              <a:rPr lang="ru-RU" sz="2400" dirty="0"/>
              <a:t>                                                                            </a:t>
            </a:r>
            <a:r>
              <a:rPr lang="ru-RU" sz="2400" dirty="0" err="1"/>
              <a:t>тации</a:t>
            </a:r>
            <a:r>
              <a:rPr lang="ru-RU" sz="2400" dirty="0"/>
              <a:t> на одобрение их поведения</a:t>
            </a:r>
          </a:p>
          <a:p>
            <a:pPr marL="23400" indent="0">
              <a:spcBef>
                <a:spcPts val="0"/>
              </a:spcBef>
              <a:buNone/>
            </a:pPr>
            <a:r>
              <a:rPr lang="ru-RU" sz="2400" dirty="0"/>
              <a:t>                                                                            со стороны ровесников и снижения</a:t>
            </a:r>
          </a:p>
          <a:p>
            <a:pPr marL="23400" indent="0">
              <a:spcBef>
                <a:spcPts val="0"/>
              </a:spcBef>
              <a:buNone/>
            </a:pPr>
            <a:r>
              <a:rPr lang="ru-RU" sz="2400" dirty="0"/>
              <a:t>                                                                            авторитета взрослых.</a:t>
            </a:r>
          </a:p>
          <a:p>
            <a:pPr marL="0" indent="0">
              <a:spcBef>
                <a:spcPts val="0"/>
              </a:spcBef>
              <a:buNone/>
            </a:pPr>
            <a:endParaRPr lang="ru-RU" sz="2000" dirty="0"/>
          </a:p>
          <a:p>
            <a:pPr marL="0" indent="0" algn="just">
              <a:spcBef>
                <a:spcPts val="0"/>
              </a:spcBef>
              <a:buNone/>
            </a:pPr>
            <a:endParaRPr lang="ru-RU" sz="2000" dirty="0"/>
          </a:p>
          <a:p>
            <a:pPr marL="0" indent="0" algn="just">
              <a:spcBef>
                <a:spcPts val="0"/>
              </a:spcBef>
              <a:buNone/>
            </a:pPr>
            <a:endParaRPr lang="ru-RU" sz="2000" dirty="0"/>
          </a:p>
          <a:p>
            <a:pPr marL="0" indent="0" algn="just">
              <a:spcBef>
                <a:spcPts val="0"/>
              </a:spcBef>
              <a:buNone/>
            </a:pPr>
            <a:r>
              <a:rPr lang="ru-RU" sz="2000" dirty="0"/>
              <a:t>	</a:t>
            </a:r>
            <a:r>
              <a:rPr lang="ru-RU" sz="2400" dirty="0">
                <a:solidFill>
                  <a:srgbClr val="FF0000"/>
                </a:solidFill>
              </a:rPr>
              <a:t>У детей в возрасте 10-12 лет доминирует эмоциональное насилие</a:t>
            </a:r>
            <a:r>
              <a:rPr lang="ru-RU" sz="2400" dirty="0"/>
              <a:t>. </a:t>
            </a:r>
            <a:r>
              <a:rPr lang="ru-RU" sz="2400" dirty="0">
                <a:solidFill>
                  <a:srgbClr val="FF0000"/>
                </a:solidFill>
              </a:rPr>
              <a:t>Физическое насилие наиболее характерно для возрастного периода 14-16 лет (для мальчиков – до 17-18 лет). Дискриминация по половому, этническому и религиозным признакам начинает, как правило, проявляться в возрасте 14-15 лет.</a:t>
            </a:r>
          </a:p>
          <a:p>
            <a:pPr marL="0" indent="0" algn="just">
              <a:spcBef>
                <a:spcPts val="0"/>
              </a:spcBef>
              <a:buNone/>
            </a:pPr>
            <a:r>
              <a:rPr lang="ru-RU" sz="2400" dirty="0">
                <a:solidFill>
                  <a:srgbClr val="FF0000"/>
                </a:solidFill>
              </a:rPr>
              <a:t> </a:t>
            </a:r>
          </a:p>
          <a:p>
            <a:pPr marL="0" indent="0" algn="just">
              <a:spcBef>
                <a:spcPts val="0"/>
              </a:spcBef>
              <a:buNone/>
            </a:pPr>
            <a:r>
              <a:rPr lang="ru-RU" sz="2400" dirty="0"/>
              <a:t>	В этом возрасте подростку нелегко рассказать взрослым о возникших у него проблемах, в </a:t>
            </a:r>
            <a:r>
              <a:rPr lang="ru-RU" sz="2400" dirty="0" err="1"/>
              <a:t>т.ч</a:t>
            </a:r>
            <a:r>
              <a:rPr lang="ru-RU" sz="2400" dirty="0"/>
              <a:t>. из опасения, что это будет расценено как проявление слабости. </a:t>
            </a:r>
          </a:p>
        </p:txBody>
      </p:sp>
      <p:pic>
        <p:nvPicPr>
          <p:cNvPr id="2050"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817123" y="404664"/>
            <a:ext cx="4392488"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344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62336" y="168642"/>
            <a:ext cx="8507288" cy="526070"/>
          </a:xfrm>
        </p:spPr>
        <p:txBody>
          <a:bodyPr>
            <a:noAutofit/>
          </a:bodyPr>
          <a:lstStyle/>
          <a:p>
            <a:pPr algn="ctr"/>
            <a:r>
              <a:rPr lang="ru-RU" sz="2800" b="1" dirty="0">
                <a:latin typeface="Arial" panose="020B0604020202020204" pitchFamily="34" charset="0"/>
                <a:cs typeface="Arial" panose="020B0604020202020204" pitchFamily="34" charset="0"/>
              </a:rPr>
              <a:t>Предотвращение подростковой агрессии</a:t>
            </a:r>
          </a:p>
        </p:txBody>
      </p:sp>
      <p:sp>
        <p:nvSpPr>
          <p:cNvPr id="3" name="Объект 2"/>
          <p:cNvSpPr>
            <a:spLocks noGrp="1"/>
          </p:cNvSpPr>
          <p:nvPr>
            <p:ph sz="quarter" idx="1"/>
          </p:nvPr>
        </p:nvSpPr>
        <p:spPr>
          <a:xfrm>
            <a:off x="324672" y="694712"/>
            <a:ext cx="11542655" cy="2573782"/>
          </a:xfrm>
        </p:spPr>
        <p:txBody>
          <a:bodyPr>
            <a:noAutofit/>
          </a:bodyPr>
          <a:lstStyle/>
          <a:p>
            <a:pPr marL="0" indent="0">
              <a:buNone/>
            </a:pPr>
            <a:r>
              <a:rPr lang="ru-RU" sz="2400" dirty="0">
                <a:latin typeface="Arial" panose="020B0604020202020204" pitchFamily="34" charset="0"/>
                <a:cs typeface="Arial" panose="020B0604020202020204" pitchFamily="34" charset="0"/>
              </a:rPr>
              <a:t>Одной из причин распространения подростковой агрессии эксперты называют «разрушение» системы инспекций по делам несовершеннолетних (ПДН), во многих территориальных отделах полиции исчезли должности инспектора ПДН.</a:t>
            </a:r>
          </a:p>
          <a:p>
            <a:pPr marL="0" indent="0">
              <a:buNone/>
            </a:pPr>
            <a:r>
              <a:rPr lang="ru-RU" sz="2400" dirty="0">
                <a:latin typeface="Arial" panose="020B0604020202020204" pitchFamily="34" charset="0"/>
                <a:cs typeface="Arial" panose="020B0604020202020204" pitchFamily="34" charset="0"/>
              </a:rPr>
              <a:t> Функции этой службы заключались, в основном, в профилактической и разъяснительной работе с трудными подростками. Служба являлась сдерживающим фактором  для подростковой преступности.</a:t>
            </a:r>
          </a:p>
        </p:txBody>
      </p:sp>
      <p:sp>
        <p:nvSpPr>
          <p:cNvPr id="4" name="Объект 3"/>
          <p:cNvSpPr>
            <a:spLocks noGrp="1"/>
          </p:cNvSpPr>
          <p:nvPr>
            <p:ph sz="quarter" idx="2"/>
          </p:nvPr>
        </p:nvSpPr>
        <p:spPr>
          <a:xfrm>
            <a:off x="298256" y="3429000"/>
            <a:ext cx="11235447" cy="2868038"/>
          </a:xfrm>
        </p:spPr>
        <p:txBody>
          <a:bodyPr>
            <a:noAutofit/>
          </a:bodyPr>
          <a:lstStyle/>
          <a:p>
            <a:pPr marL="0" indent="0">
              <a:buNone/>
            </a:pPr>
            <a:r>
              <a:rPr lang="ru-RU" sz="2400" dirty="0">
                <a:latin typeface="Arial" panose="020B0604020202020204" pitchFamily="34" charset="0"/>
                <a:cs typeface="Arial" panose="020B0604020202020204" pitchFamily="34" charset="0"/>
              </a:rPr>
              <a:t>Инспекторы могли ставить на учёт подростков, штрафовать их родителей, в случаях нарушения закона – помещать подростков в образовательные учреждения закрытого типа.</a:t>
            </a:r>
          </a:p>
          <a:p>
            <a:pPr marL="0" indent="0">
              <a:buNone/>
            </a:pPr>
            <a:r>
              <a:rPr lang="ru-RU" sz="2400" dirty="0">
                <a:latin typeface="Arial" panose="020B0604020202020204" pitchFamily="34" charset="0"/>
                <a:cs typeface="Arial" panose="020B0604020202020204" pitchFamily="34" charset="0"/>
              </a:rPr>
              <a:t>Для предотвращения преступлений нужно осуществлять </a:t>
            </a:r>
            <a:r>
              <a:rPr lang="ru-RU" sz="2400" dirty="0">
                <a:solidFill>
                  <a:srgbClr val="FF0000"/>
                </a:solidFill>
                <a:latin typeface="Arial" panose="020B0604020202020204" pitchFamily="34" charset="0"/>
                <a:cs typeface="Arial" panose="020B0604020202020204" pitchFamily="34" charset="0"/>
              </a:rPr>
              <a:t>досмотр личных вещей на предмет обнаружения веществ и предметов, запрещённых к проносу на территорию учебного заведения.</a:t>
            </a:r>
          </a:p>
          <a:p>
            <a:pPr marL="0" indent="0">
              <a:buNone/>
            </a:pPr>
            <a:r>
              <a:rPr lang="ru-RU" sz="2400" dirty="0">
                <a:latin typeface="Arial" panose="020B0604020202020204" pitchFamily="34" charset="0"/>
                <a:cs typeface="Arial" panose="020B0604020202020204" pitchFamily="34" charset="0"/>
              </a:rPr>
              <a:t>Эксперты так же предлагают </a:t>
            </a:r>
            <a:r>
              <a:rPr lang="ru-RU" sz="2400" dirty="0">
                <a:solidFill>
                  <a:srgbClr val="FF0000"/>
                </a:solidFill>
                <a:latin typeface="Arial" panose="020B0604020202020204" pitchFamily="34" charset="0"/>
                <a:cs typeface="Arial" panose="020B0604020202020204" pitchFamily="34" charset="0"/>
              </a:rPr>
              <a:t>проводить психологическое тестирование учащихся и преподавателей для выявления группы риска.</a:t>
            </a:r>
          </a:p>
        </p:txBody>
      </p:sp>
    </p:spTree>
    <p:extLst>
      <p:ext uri="{BB962C8B-B14F-4D97-AF65-F5344CB8AC3E}">
        <p14:creationId xmlns:p14="http://schemas.microsoft.com/office/powerpoint/2010/main" val="167000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8834" y="116632"/>
            <a:ext cx="11206264" cy="936104"/>
          </a:xfrm>
        </p:spPr>
        <p:txBody>
          <a:bodyPr>
            <a:noAutofit/>
          </a:bodyPr>
          <a:lstStyle/>
          <a:p>
            <a:pPr algn="ctr"/>
            <a:br>
              <a:rPr lang="ru-RU" sz="2600" b="1" dirty="0">
                <a:latin typeface="+mn-lt"/>
              </a:rPr>
            </a:br>
            <a:r>
              <a:rPr lang="ru-RU" sz="2800" b="1" dirty="0">
                <a:latin typeface="Arial" panose="020B0604020202020204" pitchFamily="34" charset="0"/>
                <a:cs typeface="Arial" panose="020B0604020202020204" pitchFamily="34" charset="0"/>
              </a:rPr>
              <a:t>Хронология случаев нападений с пострадавшими в российских школах  с 2013г. по 2018г.</a:t>
            </a:r>
            <a:endParaRPr lang="ru-RU" sz="2800" dirty="0">
              <a:latin typeface="Arial" panose="020B0604020202020204" pitchFamily="34" charset="0"/>
              <a:cs typeface="Arial" panose="020B0604020202020204" pitchFamily="34" charset="0"/>
            </a:endParaRPr>
          </a:p>
        </p:txBody>
      </p:sp>
      <p:sp>
        <p:nvSpPr>
          <p:cNvPr id="3" name="Объект 2"/>
          <p:cNvSpPr>
            <a:spLocks noGrp="1"/>
          </p:cNvSpPr>
          <p:nvPr>
            <p:ph sz="quarter" idx="1"/>
          </p:nvPr>
        </p:nvSpPr>
        <p:spPr>
          <a:xfrm>
            <a:off x="729737" y="1412776"/>
            <a:ext cx="11021275" cy="5328592"/>
          </a:xfrm>
        </p:spPr>
        <p:txBody>
          <a:bodyPr>
            <a:normAutofit fontScale="92500"/>
          </a:bodyPr>
          <a:lstStyle/>
          <a:p>
            <a:pPr algn="just">
              <a:buFont typeface="Wingdings" pitchFamily="2" charset="2"/>
              <a:buChar char="q"/>
            </a:pPr>
            <a:endParaRPr lang="ru-RU" sz="2000" dirty="0"/>
          </a:p>
          <a:p>
            <a:pPr algn="just">
              <a:buFont typeface="Wingdings" pitchFamily="2" charset="2"/>
              <a:buChar char="q"/>
            </a:pPr>
            <a:r>
              <a:rPr lang="ru-RU" sz="2400" dirty="0">
                <a:latin typeface="Arial" panose="020B0604020202020204" pitchFamily="34" charset="0"/>
                <a:cs typeface="Arial" panose="020B0604020202020204" pitchFamily="34" charset="0"/>
              </a:rPr>
              <a:t>31.01.2013г. В школе № 129г. </a:t>
            </a:r>
            <a:r>
              <a:rPr lang="ru-RU" sz="2400" dirty="0">
                <a:solidFill>
                  <a:srgbClr val="FF0000"/>
                </a:solidFill>
                <a:latin typeface="Arial" panose="020B0604020202020204" pitchFamily="34" charset="0"/>
                <a:cs typeface="Arial" panose="020B0604020202020204" pitchFamily="34" charset="0"/>
              </a:rPr>
              <a:t>Красноярска </a:t>
            </a:r>
            <a:r>
              <a:rPr lang="ru-RU" sz="2400" dirty="0">
                <a:latin typeface="Arial" panose="020B0604020202020204" pitchFamily="34" charset="0"/>
                <a:cs typeface="Arial" panose="020B0604020202020204" pitchFamily="34" charset="0"/>
              </a:rPr>
              <a:t>в ходе ссоры старшеклассник открыл стрельбу из пневматического пистолета, в результате чего один ученик получил лёгкое ранение груди.</a:t>
            </a:r>
          </a:p>
          <a:p>
            <a:pPr algn="just">
              <a:buFont typeface="Wingdings" pitchFamily="2" charset="2"/>
              <a:buChar char="q"/>
            </a:pPr>
            <a:r>
              <a:rPr lang="ru-RU" sz="2400" dirty="0">
                <a:latin typeface="Arial" panose="020B0604020202020204" pitchFamily="34" charset="0"/>
                <a:cs typeface="Arial" panose="020B0604020202020204" pitchFamily="34" charset="0"/>
              </a:rPr>
              <a:t>23.10.2013г. В </a:t>
            </a:r>
            <a:r>
              <a:rPr lang="ru-RU" sz="2400" dirty="0">
                <a:solidFill>
                  <a:srgbClr val="FF0000"/>
                </a:solidFill>
                <a:latin typeface="Arial" panose="020B0604020202020204" pitchFamily="34" charset="0"/>
                <a:cs typeface="Arial" panose="020B0604020202020204" pitchFamily="34" charset="0"/>
              </a:rPr>
              <a:t>московской</a:t>
            </a:r>
            <a:r>
              <a:rPr lang="ru-RU" sz="2400" dirty="0">
                <a:latin typeface="Arial" panose="020B0604020202020204" pitchFamily="34" charset="0"/>
                <a:cs typeface="Arial" panose="020B0604020202020204" pitchFamily="34" charset="0"/>
              </a:rPr>
              <a:t> школе № 702 один из учащихся выстрелил из травматического пистолета по окнам спортзала, в результате рикошета пули один из учеников получил ранение.</a:t>
            </a:r>
          </a:p>
          <a:p>
            <a:pPr algn="just">
              <a:buFont typeface="Wingdings" pitchFamily="2" charset="2"/>
              <a:buChar char="q"/>
            </a:pPr>
            <a:r>
              <a:rPr lang="ru-RU" sz="2400" dirty="0">
                <a:latin typeface="Arial" panose="020B0604020202020204" pitchFamily="34" charset="0"/>
                <a:cs typeface="Arial" panose="020B0604020202020204" pitchFamily="34" charset="0"/>
              </a:rPr>
              <a:t>29.10.2013г. Во время перемены в гимназии № 4 г. </a:t>
            </a:r>
            <a:r>
              <a:rPr lang="ru-RU" sz="2400" dirty="0">
                <a:solidFill>
                  <a:srgbClr val="FF0000"/>
                </a:solidFill>
                <a:latin typeface="Arial" panose="020B0604020202020204" pitchFamily="34" charset="0"/>
                <a:cs typeface="Arial" panose="020B0604020202020204" pitchFamily="34" charset="0"/>
              </a:rPr>
              <a:t>Великий Новгород </a:t>
            </a:r>
            <a:r>
              <a:rPr lang="ru-RU" sz="2400" dirty="0">
                <a:latin typeface="Arial" panose="020B0604020202020204" pitchFamily="34" charset="0"/>
                <a:cs typeface="Arial" panose="020B0604020202020204" pitchFamily="34" charset="0"/>
              </a:rPr>
              <a:t>из учащихся выстрелил из травматического пистолета в сторону классной доски, в результате рикошета пули одноклассник стрелявшего получил ранение.</a:t>
            </a:r>
          </a:p>
          <a:p>
            <a:pPr algn="just">
              <a:buFont typeface="Wingdings" pitchFamily="2" charset="2"/>
              <a:buChar char="q"/>
            </a:pPr>
            <a:r>
              <a:rPr lang="ru-RU" sz="2400" dirty="0">
                <a:latin typeface="Arial" panose="020B0604020202020204" pitchFamily="34" charset="0"/>
                <a:cs typeface="Arial" panose="020B0604020202020204" pitchFamily="34" charset="0"/>
              </a:rPr>
              <a:t>04.12.2013г. В г. </a:t>
            </a:r>
            <a:r>
              <a:rPr lang="ru-RU" sz="2400" dirty="0">
                <a:solidFill>
                  <a:srgbClr val="FF0000"/>
                </a:solidFill>
                <a:latin typeface="Arial" panose="020B0604020202020204" pitchFamily="34" charset="0"/>
                <a:cs typeface="Arial" panose="020B0604020202020204" pitchFamily="34" charset="0"/>
              </a:rPr>
              <a:t>Томск</a:t>
            </a:r>
            <a:r>
              <a:rPr lang="ru-RU" sz="2400" dirty="0">
                <a:latin typeface="Arial" panose="020B0604020202020204" pitchFamily="34" charset="0"/>
                <a:cs typeface="Arial" panose="020B0604020202020204" pitchFamily="34" charset="0"/>
              </a:rPr>
              <a:t> в частной гимназии «Томь» бывший ученик устроил стрельбу из пневматического пистолета, ранения получили завуч и 2 гимназиста.</a:t>
            </a:r>
          </a:p>
          <a:p>
            <a:pPr algn="just">
              <a:buFont typeface="Wingdings" pitchFamily="2" charset="2"/>
              <a:buChar char="q"/>
            </a:pPr>
            <a:r>
              <a:rPr lang="ru-RU" sz="2400" dirty="0">
                <a:latin typeface="Arial" panose="020B0604020202020204" pitchFamily="34" charset="0"/>
                <a:cs typeface="Arial" panose="020B0604020202020204" pitchFamily="34" charset="0"/>
              </a:rPr>
              <a:t>10.12.2013г. В школе п. Майский (</a:t>
            </a:r>
            <a:r>
              <a:rPr lang="ru-RU" sz="2400" dirty="0">
                <a:solidFill>
                  <a:srgbClr val="FF0000"/>
                </a:solidFill>
                <a:latin typeface="Arial" panose="020B0604020202020204" pitchFamily="34" charset="0"/>
                <a:cs typeface="Arial" panose="020B0604020202020204" pitchFamily="34" charset="0"/>
              </a:rPr>
              <a:t>Вологодская область</a:t>
            </a:r>
            <a:r>
              <a:rPr lang="ru-RU" sz="2400" dirty="0">
                <a:latin typeface="Arial" panose="020B0604020202020204" pitchFamily="34" charset="0"/>
                <a:cs typeface="Arial" panose="020B0604020202020204" pitchFamily="34" charset="0"/>
              </a:rPr>
              <a:t>) мужчина открыл стрельбу из травматического пистолета на почве семейного конфликта.</a:t>
            </a:r>
          </a:p>
          <a:p>
            <a:pPr algn="just">
              <a:buFont typeface="Wingdings" pitchFamily="2" charset="2"/>
              <a:buChar char="q"/>
            </a:pPr>
            <a:endParaRPr lang="ru-RU" sz="2000" dirty="0"/>
          </a:p>
          <a:p>
            <a:pPr>
              <a:buFont typeface="Wingdings" pitchFamily="2" charset="2"/>
              <a:buChar char="q"/>
            </a:pPr>
            <a:endParaRPr lang="ru-RU" sz="2000" dirty="0"/>
          </a:p>
        </p:txBody>
      </p:sp>
    </p:spTree>
    <p:extLst>
      <p:ext uri="{BB962C8B-B14F-4D97-AF65-F5344CB8AC3E}">
        <p14:creationId xmlns:p14="http://schemas.microsoft.com/office/powerpoint/2010/main" val="1414885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554477" y="332656"/>
            <a:ext cx="11050621" cy="6408712"/>
          </a:xfrm>
        </p:spPr>
        <p:txBody>
          <a:bodyPr>
            <a:normAutofit lnSpcReduction="10000"/>
          </a:bodyPr>
          <a:lstStyle/>
          <a:p>
            <a:pPr algn="just">
              <a:buFont typeface="Wingdings" pitchFamily="2" charset="2"/>
              <a:buChar char="q"/>
            </a:pPr>
            <a:endParaRPr lang="ru-RU" sz="2000" dirty="0"/>
          </a:p>
          <a:p>
            <a:pPr algn="just">
              <a:buFont typeface="Wingdings" pitchFamily="2" charset="2"/>
              <a:buChar char="q"/>
            </a:pPr>
            <a:r>
              <a:rPr lang="ru-RU" sz="2400" dirty="0">
                <a:latin typeface="Arial" panose="020B0604020202020204" pitchFamily="34" charset="0"/>
                <a:cs typeface="Arial" panose="020B0604020202020204" pitchFamily="34" charset="0"/>
              </a:rPr>
              <a:t>03.02.2014г. В школу № 263 в </a:t>
            </a:r>
            <a:r>
              <a:rPr lang="ru-RU" sz="2400" dirty="0">
                <a:solidFill>
                  <a:srgbClr val="FF0000"/>
                </a:solidFill>
                <a:latin typeface="Arial" panose="020B0604020202020204" pitchFamily="34" charset="0"/>
                <a:cs typeface="Arial" panose="020B0604020202020204" pitchFamily="34" charset="0"/>
              </a:rPr>
              <a:t>московском</a:t>
            </a:r>
            <a:r>
              <a:rPr lang="ru-RU" sz="2400" dirty="0">
                <a:latin typeface="Arial" panose="020B0604020202020204" pitchFamily="34" charset="0"/>
                <a:cs typeface="Arial" panose="020B0604020202020204" pitchFamily="34" charset="0"/>
              </a:rPr>
              <a:t> районе Отрадное пришёл ученик десятого класса с ружьём. Охранник успел нажать тревожную кнопку, после чего довёл ученика до кабинета биологии, в котором находились ученики 10-го класса. По пути ученик ранил учителя, который позже скончался. Вооружённый старшеклассник открыл стрельбу по приехавшим по вызову полицейским, тяжело ранил одного из них и убил другого.</a:t>
            </a:r>
          </a:p>
          <a:p>
            <a:pPr algn="just">
              <a:buFont typeface="Wingdings" pitchFamily="2" charset="2"/>
              <a:buChar char="q"/>
            </a:pPr>
            <a:r>
              <a:rPr lang="ru-RU" sz="2400" dirty="0">
                <a:latin typeface="Arial" panose="020B0604020202020204" pitchFamily="34" charset="0"/>
                <a:cs typeface="Arial" panose="020B0604020202020204" pitchFamily="34" charset="0"/>
              </a:rPr>
              <a:t>20.03.2015г. В школе № 64г. </a:t>
            </a:r>
            <a:r>
              <a:rPr lang="ru-RU" sz="2400" dirty="0">
                <a:solidFill>
                  <a:srgbClr val="FF0000"/>
                </a:solidFill>
                <a:latin typeface="Arial" panose="020B0604020202020204" pitchFamily="34" charset="0"/>
                <a:cs typeface="Arial" panose="020B0604020202020204" pitchFamily="34" charset="0"/>
              </a:rPr>
              <a:t>Томска</a:t>
            </a:r>
            <a:r>
              <a:rPr lang="ru-RU" sz="2400" dirty="0">
                <a:latin typeface="Arial" panose="020B0604020202020204" pitchFamily="34" charset="0"/>
                <a:cs typeface="Arial" panose="020B0604020202020204" pitchFamily="34" charset="0"/>
              </a:rPr>
              <a:t> девятиклассник открыл огонь из пневматического пистолета, лёгкие травмы получили учащиеся 8-го класса.</a:t>
            </a:r>
          </a:p>
          <a:p>
            <a:pPr algn="just">
              <a:buFont typeface="Wingdings" pitchFamily="2" charset="2"/>
              <a:buChar char="q"/>
            </a:pPr>
            <a:r>
              <a:rPr lang="ru-RU" sz="2400" dirty="0">
                <a:latin typeface="Arial" panose="020B0604020202020204" pitchFamily="34" charset="0"/>
                <a:cs typeface="Arial" panose="020B0604020202020204" pitchFamily="34" charset="0"/>
              </a:rPr>
              <a:t>30.11.2015г. В здании лицея № 62 г. </a:t>
            </a:r>
            <a:r>
              <a:rPr lang="ru-RU" sz="2400" dirty="0">
                <a:solidFill>
                  <a:srgbClr val="FF0000"/>
                </a:solidFill>
                <a:latin typeface="Arial" panose="020B0604020202020204" pitchFamily="34" charset="0"/>
                <a:cs typeface="Arial" panose="020B0604020202020204" pitchFamily="34" charset="0"/>
              </a:rPr>
              <a:t>Саратова</a:t>
            </a:r>
            <a:r>
              <a:rPr lang="ru-RU" sz="2400" dirty="0">
                <a:latin typeface="Arial" panose="020B0604020202020204" pitchFamily="34" charset="0"/>
                <a:cs typeface="Arial" panose="020B0604020202020204" pitchFamily="34" charset="0"/>
              </a:rPr>
              <a:t> во время показательных занятий боевыми единоборствами отец одной из учениц в ходе ссоры с тренером по карате открыл огонь из пистолета. Тренер был убит, ещё двое родителей были ранены.</a:t>
            </a:r>
          </a:p>
          <a:p>
            <a:pPr algn="just">
              <a:buFont typeface="Wingdings" pitchFamily="2" charset="2"/>
              <a:buChar char="q"/>
            </a:pPr>
            <a:r>
              <a:rPr lang="ru-RU" sz="2400" dirty="0">
                <a:latin typeface="Arial" panose="020B0604020202020204" pitchFamily="34" charset="0"/>
                <a:cs typeface="Arial" panose="020B0604020202020204" pitchFamily="34" charset="0"/>
              </a:rPr>
              <a:t>06.04.2016г.  В гимназии им. И.Ш. </a:t>
            </a:r>
            <a:r>
              <a:rPr lang="ru-RU" sz="2400" dirty="0" err="1">
                <a:latin typeface="Arial" panose="020B0604020202020204" pitchFamily="34" charset="0"/>
                <a:cs typeface="Arial" panose="020B0604020202020204" pitchFamily="34" charset="0"/>
              </a:rPr>
              <a:t>Муксинова</a:t>
            </a:r>
            <a:r>
              <a:rPr lang="ru-RU" sz="2400" dirty="0">
                <a:latin typeface="Arial" panose="020B0604020202020204" pitchFamily="34" charset="0"/>
                <a:cs typeface="Arial" panose="020B0604020202020204" pitchFamily="34" charset="0"/>
              </a:rPr>
              <a:t> г. Янаула (</a:t>
            </a:r>
            <a:r>
              <a:rPr lang="ru-RU" sz="2400" dirty="0">
                <a:solidFill>
                  <a:srgbClr val="FF0000"/>
                </a:solidFill>
                <a:latin typeface="Arial" panose="020B0604020202020204" pitchFamily="34" charset="0"/>
                <a:cs typeface="Arial" panose="020B0604020202020204" pitchFamily="34" charset="0"/>
              </a:rPr>
              <a:t>Башкирия</a:t>
            </a:r>
            <a:r>
              <a:rPr lang="ru-RU" sz="2400" dirty="0">
                <a:latin typeface="Arial" panose="020B0604020202020204" pitchFamily="34" charset="0"/>
                <a:cs typeface="Arial" panose="020B0604020202020204" pitchFamily="34" charset="0"/>
              </a:rPr>
              <a:t>) преподаватель ОБЖ по время занятий по стрельбе из пневматической винтовки случайно ранил в плечо 15-ти летнюю ученицу.</a:t>
            </a:r>
          </a:p>
        </p:txBody>
      </p:sp>
    </p:spTree>
    <p:extLst>
      <p:ext uri="{BB962C8B-B14F-4D97-AF65-F5344CB8AC3E}">
        <p14:creationId xmlns:p14="http://schemas.microsoft.com/office/powerpoint/2010/main" val="1938166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583659" y="188640"/>
            <a:ext cx="10924161" cy="6552728"/>
          </a:xfrm>
        </p:spPr>
        <p:txBody>
          <a:bodyPr>
            <a:normAutofit/>
          </a:bodyPr>
          <a:lstStyle/>
          <a:p>
            <a:pPr algn="just">
              <a:buFont typeface="Wingdings" pitchFamily="2" charset="2"/>
              <a:buChar char="q"/>
            </a:pPr>
            <a:r>
              <a:rPr lang="ru-RU" sz="2400" dirty="0">
                <a:latin typeface="Arial" panose="020B0604020202020204" pitchFamily="34" charset="0"/>
                <a:cs typeface="Arial" panose="020B0604020202020204" pitchFamily="34" charset="0"/>
              </a:rPr>
              <a:t>23.09.2016г. В г. Суксун (</a:t>
            </a:r>
            <a:r>
              <a:rPr lang="ru-RU" sz="2400" dirty="0">
                <a:solidFill>
                  <a:srgbClr val="FF0000"/>
                </a:solidFill>
                <a:latin typeface="Arial" panose="020B0604020202020204" pitchFamily="34" charset="0"/>
                <a:cs typeface="Arial" panose="020B0604020202020204" pitchFamily="34" charset="0"/>
              </a:rPr>
              <a:t>Пермский край</a:t>
            </a:r>
            <a:r>
              <a:rPr lang="ru-RU" sz="2400" dirty="0">
                <a:latin typeface="Arial" panose="020B0604020202020204" pitchFamily="34" charset="0"/>
                <a:cs typeface="Arial" panose="020B0604020202020204" pitchFamily="34" charset="0"/>
              </a:rPr>
              <a:t>) 23-летний учитель физкультуры школы № 1 открыл стрельбу из пневматического пистолета по ученикам, ранив одного из них в грудь.</a:t>
            </a:r>
          </a:p>
          <a:p>
            <a:pPr algn="just">
              <a:buFont typeface="Wingdings" pitchFamily="2" charset="2"/>
              <a:buChar char="q"/>
            </a:pPr>
            <a:r>
              <a:rPr lang="ru-RU" sz="2400" dirty="0">
                <a:latin typeface="Arial" panose="020B0604020202020204" pitchFamily="34" charset="0"/>
                <a:cs typeface="Arial" panose="020B0604020202020204" pitchFamily="34" charset="0"/>
              </a:rPr>
              <a:t>11.02.2017г. На уроке в школе № 1 г. </a:t>
            </a:r>
            <a:r>
              <a:rPr lang="ru-RU" sz="2400" dirty="0">
                <a:solidFill>
                  <a:srgbClr val="FF0000"/>
                </a:solidFill>
                <a:latin typeface="Arial" panose="020B0604020202020204" pitchFamily="34" charset="0"/>
                <a:cs typeface="Arial" panose="020B0604020202020204" pitchFamily="34" charset="0"/>
              </a:rPr>
              <a:t>Нижнекамска</a:t>
            </a:r>
            <a:r>
              <a:rPr lang="ru-RU" sz="2400" dirty="0">
                <a:latin typeface="Arial" panose="020B0604020202020204" pitchFamily="34" charset="0"/>
                <a:cs typeface="Arial" panose="020B0604020202020204" pitchFamily="34" charset="0"/>
              </a:rPr>
              <a:t> 14-летний ученик выстрелили из пневматического пистолета  в глаз соседа по парте ребёнок скончался от ранения.</a:t>
            </a:r>
          </a:p>
          <a:p>
            <a:pPr algn="just">
              <a:buFont typeface="Wingdings" pitchFamily="2" charset="2"/>
              <a:buChar char="q"/>
            </a:pPr>
            <a:r>
              <a:rPr lang="ru-RU" sz="2400" dirty="0">
                <a:latin typeface="Arial" panose="020B0604020202020204" pitchFamily="34" charset="0"/>
                <a:cs typeface="Arial" panose="020B0604020202020204" pitchFamily="34" charset="0"/>
              </a:rPr>
              <a:t>12.05.2017г. В г. Усинск (</a:t>
            </a:r>
            <a:r>
              <a:rPr lang="ru-RU" sz="2400" dirty="0">
                <a:solidFill>
                  <a:srgbClr val="FF0000"/>
                </a:solidFill>
                <a:latin typeface="Arial" panose="020B0604020202020204" pitchFamily="34" charset="0"/>
                <a:cs typeface="Arial" panose="020B0604020202020204" pitchFamily="34" charset="0"/>
              </a:rPr>
              <a:t>Республика Коми</a:t>
            </a:r>
            <a:r>
              <a:rPr lang="ru-RU" sz="2400" dirty="0">
                <a:latin typeface="Arial" panose="020B0604020202020204" pitchFamily="34" charset="0"/>
                <a:cs typeface="Arial" panose="020B0604020202020204" pitchFamily="34" charset="0"/>
              </a:rPr>
              <a:t>) во дворе школы № 2 один из учеников 2001 года рождения открыл огонь из пневматического пистолета по другим детям, в результате пострадал один ребёнок.</a:t>
            </a:r>
          </a:p>
          <a:p>
            <a:pPr algn="just">
              <a:buFont typeface="Wingdings" pitchFamily="2" charset="2"/>
              <a:buChar char="q"/>
            </a:pPr>
            <a:r>
              <a:rPr lang="ru-RU" sz="2400" dirty="0">
                <a:latin typeface="Arial" panose="020B0604020202020204" pitchFamily="34" charset="0"/>
                <a:cs typeface="Arial" panose="020B0604020202020204" pitchFamily="34" charset="0"/>
              </a:rPr>
              <a:t>05.09.2017г. В г. Ивантеевка (</a:t>
            </a:r>
            <a:r>
              <a:rPr lang="ru-RU" sz="2400" dirty="0">
                <a:solidFill>
                  <a:srgbClr val="FF0000"/>
                </a:solidFill>
                <a:latin typeface="Arial" panose="020B0604020202020204" pitchFamily="34" charset="0"/>
                <a:cs typeface="Arial" panose="020B0604020202020204" pitchFamily="34" charset="0"/>
              </a:rPr>
              <a:t>Московская область</a:t>
            </a:r>
            <a:r>
              <a:rPr lang="ru-RU" sz="2400" dirty="0">
                <a:latin typeface="Arial" panose="020B0604020202020204" pitchFamily="34" charset="0"/>
                <a:cs typeface="Arial" panose="020B0604020202020204" pitchFamily="34" charset="0"/>
              </a:rPr>
              <a:t>) в школе № 1 15-летний старшеклассник открыл стрельбу в классе и напал на учительницу с кухонным топориком, в результате учительница получила ранения головы. В ходе возникшей паники трое учащихся выпрыгнули из окна (у одного – перелом, у двоих – ушибы).</a:t>
            </a:r>
          </a:p>
          <a:p>
            <a:pPr algn="just">
              <a:buFont typeface="Wingdings" pitchFamily="2" charset="2"/>
              <a:buChar char="q"/>
            </a:pPr>
            <a:r>
              <a:rPr lang="ru-RU" sz="2400" dirty="0">
                <a:latin typeface="Arial" panose="020B0604020202020204" pitchFamily="34" charset="0"/>
                <a:cs typeface="Arial" panose="020B0604020202020204" pitchFamily="34" charset="0"/>
              </a:rPr>
              <a:t>19.10.2017г. В г. </a:t>
            </a:r>
            <a:r>
              <a:rPr lang="ru-RU" sz="2400" dirty="0">
                <a:solidFill>
                  <a:srgbClr val="FF0000"/>
                </a:solidFill>
                <a:latin typeface="Arial" panose="020B0604020202020204" pitchFamily="34" charset="0"/>
                <a:cs typeface="Arial" panose="020B0604020202020204" pitchFamily="34" charset="0"/>
              </a:rPr>
              <a:t>Сыктывкар</a:t>
            </a:r>
            <a:r>
              <a:rPr lang="ru-RU" sz="2400" dirty="0">
                <a:latin typeface="Arial" panose="020B0604020202020204" pitchFamily="34" charset="0"/>
                <a:cs typeface="Arial" panose="020B0604020202020204" pitchFamily="34" charset="0"/>
              </a:rPr>
              <a:t> (Республика Коми) 13-летний подросток пронёс на занятия в школе № 12 пневматический пистолет, во время игры с оружием произошёл непроизвольный выстрел, в результате другой ученик 2004 года рождения был ранен в область века и скулы. </a:t>
            </a:r>
          </a:p>
        </p:txBody>
      </p:sp>
    </p:spTree>
    <p:extLst>
      <p:ext uri="{BB962C8B-B14F-4D97-AF65-F5344CB8AC3E}">
        <p14:creationId xmlns:p14="http://schemas.microsoft.com/office/powerpoint/2010/main" val="1862180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612843" y="188640"/>
            <a:ext cx="11254901" cy="6588732"/>
          </a:xfrm>
        </p:spPr>
        <p:txBody>
          <a:bodyPr>
            <a:noAutofit/>
          </a:bodyPr>
          <a:lstStyle/>
          <a:p>
            <a:pPr algn="just">
              <a:buFont typeface="Wingdings" pitchFamily="2" charset="2"/>
              <a:buChar char="q"/>
            </a:pPr>
            <a:r>
              <a:rPr lang="ru-RU" sz="2300" dirty="0">
                <a:latin typeface="Arial" panose="020B0604020202020204" pitchFamily="34" charset="0"/>
                <a:cs typeface="Arial" panose="020B0604020202020204" pitchFamily="34" charset="0"/>
              </a:rPr>
              <a:t>25.10.2017г. В туалете школы № 85 Дзержинского района г. </a:t>
            </a:r>
            <a:r>
              <a:rPr lang="ru-RU" sz="2300" dirty="0">
                <a:solidFill>
                  <a:srgbClr val="FF0000"/>
                </a:solidFill>
                <a:latin typeface="Arial" panose="020B0604020202020204" pitchFamily="34" charset="0"/>
                <a:cs typeface="Arial" panose="020B0604020202020204" pitchFamily="34" charset="0"/>
              </a:rPr>
              <a:t>Волгограда</a:t>
            </a:r>
            <a:r>
              <a:rPr lang="ru-RU" sz="2300" dirty="0">
                <a:latin typeface="Arial" panose="020B0604020202020204" pitchFamily="34" charset="0"/>
                <a:cs typeface="Arial" panose="020B0604020202020204" pitchFamily="34" charset="0"/>
              </a:rPr>
              <a:t> было обнаружено тело 14-летнего ученика с ножевым </a:t>
            </a:r>
            <a:r>
              <a:rPr lang="ru-RU" sz="2300" dirty="0" err="1">
                <a:latin typeface="Arial" panose="020B0604020202020204" pitchFamily="34" charset="0"/>
                <a:cs typeface="Arial" panose="020B0604020202020204" pitchFamily="34" charset="0"/>
              </a:rPr>
              <a:t>раненем</a:t>
            </a:r>
            <a:r>
              <a:rPr lang="ru-RU" sz="2300" dirty="0">
                <a:latin typeface="Arial" panose="020B0604020202020204" pitchFamily="34" charset="0"/>
                <a:cs typeface="Arial" panose="020B0604020202020204" pitchFamily="34" charset="0"/>
              </a:rPr>
              <a:t> в области сердца. 15-летний одноклассник был задержан на следующий день, он написал явку с повинной.</a:t>
            </a:r>
          </a:p>
          <a:p>
            <a:pPr algn="just">
              <a:buFont typeface="Wingdings" pitchFamily="2" charset="2"/>
              <a:buChar char="q"/>
            </a:pPr>
            <a:r>
              <a:rPr lang="ru-RU" sz="2300" dirty="0">
                <a:latin typeface="Arial" panose="020B0604020202020204" pitchFamily="34" charset="0"/>
                <a:cs typeface="Arial" panose="020B0604020202020204" pitchFamily="34" charset="0"/>
              </a:rPr>
              <a:t>17.11.2017г. На уроке географии в одной из школ </a:t>
            </a:r>
            <a:r>
              <a:rPr lang="ru-RU" sz="2300" dirty="0" err="1">
                <a:latin typeface="Arial" panose="020B0604020202020204" pitchFamily="34" charset="0"/>
                <a:cs typeface="Arial" panose="020B0604020202020204" pitchFamily="34" charset="0"/>
              </a:rPr>
              <a:t>Приокского</a:t>
            </a:r>
            <a:r>
              <a:rPr lang="ru-RU" sz="2300" dirty="0">
                <a:latin typeface="Arial" panose="020B0604020202020204" pitchFamily="34" charset="0"/>
                <a:cs typeface="Arial" panose="020B0604020202020204" pitchFamily="34" charset="0"/>
              </a:rPr>
              <a:t> района </a:t>
            </a:r>
            <a:r>
              <a:rPr lang="ru-RU" sz="2300" dirty="0">
                <a:solidFill>
                  <a:srgbClr val="FF0000"/>
                </a:solidFill>
                <a:latin typeface="Arial" panose="020B0604020202020204" pitchFamily="34" charset="0"/>
                <a:cs typeface="Arial" panose="020B0604020202020204" pitchFamily="34" charset="0"/>
              </a:rPr>
              <a:t>г. Нижний Новгород</a:t>
            </a:r>
            <a:r>
              <a:rPr lang="ru-RU" sz="2300" dirty="0">
                <a:latin typeface="Arial" panose="020B0604020202020204" pitchFamily="34" charset="0"/>
                <a:cs typeface="Arial" panose="020B0604020202020204" pitchFamily="34" charset="0"/>
              </a:rPr>
              <a:t> ученик поставил на стул одноклассника перочинный нож, направив остриё вверх. Сев на нож, 14-летний школьник получил ранение бедра с сильны кровотечением, впоследствии он был госпитализирован в состоянии средней тяжести.</a:t>
            </a:r>
          </a:p>
          <a:p>
            <a:pPr algn="just">
              <a:buFont typeface="Wingdings" pitchFamily="2" charset="2"/>
              <a:buChar char="q"/>
            </a:pPr>
            <a:r>
              <a:rPr lang="ru-RU" sz="2300" dirty="0">
                <a:latin typeface="Arial" panose="020B0604020202020204" pitchFamily="34" charset="0"/>
                <a:cs typeface="Arial" panose="020B0604020202020204" pitchFamily="34" charset="0"/>
              </a:rPr>
              <a:t>28.11.2017г. В средней школе № 1 г. Высоковска (Клинский район </a:t>
            </a:r>
            <a:r>
              <a:rPr lang="ru-RU" sz="2300" dirty="0">
                <a:solidFill>
                  <a:srgbClr val="FF0000"/>
                </a:solidFill>
                <a:latin typeface="Arial" panose="020B0604020202020204" pitchFamily="34" charset="0"/>
                <a:cs typeface="Arial" panose="020B0604020202020204" pitchFamily="34" charset="0"/>
              </a:rPr>
              <a:t>Московской области</a:t>
            </a:r>
            <a:r>
              <a:rPr lang="ru-RU" sz="2300" dirty="0">
                <a:latin typeface="Arial" panose="020B0604020202020204" pitchFamily="34" charset="0"/>
                <a:cs typeface="Arial" panose="020B0604020202020204" pitchFamily="34" charset="0"/>
              </a:rPr>
              <a:t>) подросток в ходе ссоры со сверстниками достал принесённый с собой нож и ранил им одноклассника в область шеи.</a:t>
            </a:r>
          </a:p>
          <a:p>
            <a:pPr algn="just">
              <a:buFont typeface="Wingdings" pitchFamily="2" charset="2"/>
              <a:buChar char="q"/>
            </a:pPr>
            <a:r>
              <a:rPr lang="ru-RU" sz="2300" dirty="0">
                <a:latin typeface="Arial" panose="020B0604020202020204" pitchFamily="34" charset="0"/>
                <a:cs typeface="Arial" panose="020B0604020202020204" pitchFamily="34" charset="0"/>
              </a:rPr>
              <a:t>18.12.2017г. На спортивной площадке одной из школ </a:t>
            </a:r>
            <a:r>
              <a:rPr lang="ru-RU" sz="2300" dirty="0">
                <a:solidFill>
                  <a:srgbClr val="FF0000"/>
                </a:solidFill>
                <a:latin typeface="Arial" panose="020B0604020202020204" pitchFamily="34" charset="0"/>
                <a:cs typeface="Arial" panose="020B0604020202020204" pitchFamily="34" charset="0"/>
              </a:rPr>
              <a:t>г. Иркутска </a:t>
            </a:r>
            <a:r>
              <a:rPr lang="ru-RU" sz="2300" dirty="0">
                <a:latin typeface="Arial" panose="020B0604020202020204" pitchFamily="34" charset="0"/>
                <a:cs typeface="Arial" panose="020B0604020202020204" pitchFamily="34" charset="0"/>
              </a:rPr>
              <a:t>между несовершеннолетними произошла ссора, в ходе которой один из них ударил оппонента ножом. От полученного ранения 15-летний подросток скончался.</a:t>
            </a:r>
          </a:p>
          <a:p>
            <a:pPr algn="just">
              <a:buFont typeface="Wingdings" pitchFamily="2" charset="2"/>
              <a:buChar char="q"/>
            </a:pPr>
            <a:r>
              <a:rPr lang="ru-RU" sz="2300" dirty="0">
                <a:latin typeface="Arial" panose="020B0604020202020204" pitchFamily="34" charset="0"/>
                <a:cs typeface="Arial" panose="020B0604020202020204" pitchFamily="34" charset="0"/>
              </a:rPr>
              <a:t>22.12.2017г. В г</a:t>
            </a:r>
            <a:r>
              <a:rPr lang="ru-RU" sz="2300" dirty="0">
                <a:solidFill>
                  <a:srgbClr val="FF0000"/>
                </a:solidFill>
                <a:latin typeface="Arial" panose="020B0604020202020204" pitchFamily="34" charset="0"/>
                <a:cs typeface="Arial" panose="020B0604020202020204" pitchFamily="34" charset="0"/>
              </a:rPr>
              <a:t>. Комсомольск-на-Амуре </a:t>
            </a:r>
            <a:r>
              <a:rPr lang="ru-RU" sz="2300" dirty="0">
                <a:latin typeface="Arial" panose="020B0604020202020204" pitchFamily="34" charset="0"/>
                <a:cs typeface="Arial" panose="020B0604020202020204" pitchFamily="34" charset="0"/>
              </a:rPr>
              <a:t>(Хабаровский край) ученик 9-го класса устроил стрельбу на территории школы. Подросток вышел на крыльцо школы и выстрелил по газонам, несколько пуль рикошетом попали в трёх семиклассников, один из которых получил гематомы.</a:t>
            </a:r>
          </a:p>
        </p:txBody>
      </p:sp>
    </p:spTree>
    <p:extLst>
      <p:ext uri="{BB962C8B-B14F-4D97-AF65-F5344CB8AC3E}">
        <p14:creationId xmlns:p14="http://schemas.microsoft.com/office/powerpoint/2010/main" val="2678695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488604-EF1E-AE23-266C-07F86E63FD2F}"/>
              </a:ext>
            </a:extLst>
          </p:cNvPr>
          <p:cNvSpPr txBox="1"/>
          <p:nvPr/>
        </p:nvSpPr>
        <p:spPr>
          <a:xfrm>
            <a:off x="1055802" y="509048"/>
            <a:ext cx="10275216" cy="523220"/>
          </a:xfrm>
          <a:prstGeom prst="rect">
            <a:avLst/>
          </a:prstGeom>
          <a:noFill/>
        </p:spPr>
        <p:txBody>
          <a:bodyPr wrap="square" rtlCol="0">
            <a:spAutoFit/>
          </a:bodyPr>
          <a:lstStyle/>
          <a:p>
            <a:r>
              <a:rPr lang="ru-RU" sz="2800" b="1" dirty="0">
                <a:solidFill>
                  <a:srgbClr val="FF0000"/>
                </a:solidFill>
              </a:rPr>
              <a:t>Работа со специалистами</a:t>
            </a:r>
          </a:p>
        </p:txBody>
      </p:sp>
      <p:sp>
        <p:nvSpPr>
          <p:cNvPr id="4" name="TextBox 3">
            <a:extLst>
              <a:ext uri="{FF2B5EF4-FFF2-40B4-BE49-F238E27FC236}">
                <a16:creationId xmlns:a16="http://schemas.microsoft.com/office/drawing/2014/main" id="{F2332C9D-7F41-2A74-0AF6-3DAB76792534}"/>
              </a:ext>
            </a:extLst>
          </p:cNvPr>
          <p:cNvSpPr txBox="1"/>
          <p:nvPr/>
        </p:nvSpPr>
        <p:spPr>
          <a:xfrm>
            <a:off x="641023" y="1429500"/>
            <a:ext cx="10473179" cy="2239844"/>
          </a:xfrm>
          <a:prstGeom prst="rect">
            <a:avLst/>
          </a:prstGeom>
          <a:noFill/>
        </p:spPr>
        <p:txBody>
          <a:bodyPr wrap="square">
            <a:spAutoFit/>
          </a:bodyPr>
          <a:lstStyle/>
          <a:p>
            <a:pPr marL="342900" indent="-342900">
              <a:lnSpc>
                <a:spcPct val="150000"/>
              </a:lnSpc>
              <a:buFont typeface="Wingdings" panose="05000000000000000000" pitchFamily="2" charset="2"/>
              <a:buChar char="ü"/>
            </a:pPr>
            <a:r>
              <a:rPr lang="ru-RU" sz="2400" dirty="0"/>
              <a:t>Профилактика профессионального выгорания педагогических  работников.</a:t>
            </a:r>
          </a:p>
          <a:p>
            <a:pPr marL="342900" indent="-342900">
              <a:lnSpc>
                <a:spcPct val="150000"/>
              </a:lnSpc>
              <a:buFont typeface="Wingdings" panose="05000000000000000000" pitchFamily="2" charset="2"/>
              <a:buChar char="ü"/>
            </a:pPr>
            <a:r>
              <a:rPr lang="ru-RU" sz="2400" dirty="0"/>
              <a:t>Стабилизация и поддержка морально-психологического климата в образовательных  организациях.</a:t>
            </a:r>
          </a:p>
        </p:txBody>
      </p:sp>
      <p:pic>
        <p:nvPicPr>
          <p:cNvPr id="3" name="Рисунок 2">
            <a:extLst>
              <a:ext uri="{FF2B5EF4-FFF2-40B4-BE49-F238E27FC236}">
                <a16:creationId xmlns:a16="http://schemas.microsoft.com/office/drawing/2014/main" id="{1D1CC5C3-0080-5EBE-472A-75C98268151A}"/>
              </a:ext>
            </a:extLst>
          </p:cNvPr>
          <p:cNvPicPr>
            <a:picLocks noChangeAspect="1"/>
          </p:cNvPicPr>
          <p:nvPr/>
        </p:nvPicPr>
        <p:blipFill>
          <a:blip r:embed="rId2"/>
          <a:stretch>
            <a:fillRect/>
          </a:stretch>
        </p:blipFill>
        <p:spPr>
          <a:xfrm>
            <a:off x="7918022" y="3761295"/>
            <a:ext cx="3849774" cy="2889315"/>
          </a:xfrm>
          <a:prstGeom prst="rect">
            <a:avLst/>
          </a:prstGeom>
        </p:spPr>
      </p:pic>
    </p:spTree>
    <p:extLst>
      <p:ext uri="{BB962C8B-B14F-4D97-AF65-F5344CB8AC3E}">
        <p14:creationId xmlns:p14="http://schemas.microsoft.com/office/powerpoint/2010/main" val="3578589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408561" y="441559"/>
            <a:ext cx="11225719" cy="6552728"/>
          </a:xfrm>
        </p:spPr>
        <p:txBody>
          <a:bodyPr>
            <a:normAutofit/>
          </a:bodyPr>
          <a:lstStyle/>
          <a:p>
            <a:pPr algn="just">
              <a:buFont typeface="Wingdings" pitchFamily="2" charset="2"/>
              <a:buChar char="q"/>
            </a:pPr>
            <a:r>
              <a:rPr lang="ru-RU" sz="2400" dirty="0">
                <a:latin typeface="Arial" panose="020B0604020202020204" pitchFamily="34" charset="0"/>
                <a:cs typeface="Arial" panose="020B0604020202020204" pitchFamily="34" charset="0"/>
              </a:rPr>
              <a:t>15.01.2018г. В школе № 127 Мотовилихинского района </a:t>
            </a:r>
            <a:r>
              <a:rPr lang="ru-RU" sz="2400" dirty="0">
                <a:solidFill>
                  <a:srgbClr val="FF0000"/>
                </a:solidFill>
                <a:latin typeface="Arial" panose="020B0604020202020204" pitchFamily="34" charset="0"/>
                <a:cs typeface="Arial" panose="020B0604020202020204" pitchFamily="34" charset="0"/>
              </a:rPr>
              <a:t>г. Перми </a:t>
            </a:r>
            <a:r>
              <a:rPr lang="ru-RU" sz="2400" dirty="0">
                <a:latin typeface="Arial" panose="020B0604020202020204" pitchFamily="34" charset="0"/>
                <a:cs typeface="Arial" panose="020B0604020202020204" pitchFamily="34" charset="0"/>
              </a:rPr>
              <a:t>учащийся 10-го класса и его знакомый (бывший ученик этой же школы) вошли в одну из аудиторий, где проходил урок для учащихся 4-го класса и умышленно нанесли ножевые ранения девяти ученикам и учительнице.</a:t>
            </a:r>
          </a:p>
          <a:p>
            <a:pPr algn="just">
              <a:buFont typeface="Wingdings" pitchFamily="2" charset="2"/>
              <a:buChar char="q"/>
            </a:pPr>
            <a:r>
              <a:rPr lang="ru-RU" sz="2400" dirty="0">
                <a:latin typeface="Arial" panose="020B0604020202020204" pitchFamily="34" charset="0"/>
                <a:cs typeface="Arial" panose="020B0604020202020204" pitchFamily="34" charset="0"/>
              </a:rPr>
              <a:t>18.01.2018г. В гимназии № 1 </a:t>
            </a:r>
            <a:r>
              <a:rPr lang="ru-RU" sz="2400" dirty="0">
                <a:solidFill>
                  <a:srgbClr val="FF0000"/>
                </a:solidFill>
                <a:latin typeface="Arial" panose="020B0604020202020204" pitchFamily="34" charset="0"/>
                <a:cs typeface="Arial" panose="020B0604020202020204" pitchFamily="34" charset="0"/>
              </a:rPr>
              <a:t>г. Симферополь </a:t>
            </a:r>
            <a:r>
              <a:rPr lang="ru-RU" sz="2400" dirty="0">
                <a:latin typeface="Arial" panose="020B0604020202020204" pitchFamily="34" charset="0"/>
                <a:cs typeface="Arial" panose="020B0604020202020204" pitchFamily="34" charset="0"/>
              </a:rPr>
              <a:t>(Республика Крым) ученик  7-го класса ранил в ногу из пневматического пистолета пятиклассника. После оказания медицинской помощи пострадавший был отпущен домой.</a:t>
            </a:r>
          </a:p>
          <a:p>
            <a:pPr algn="just">
              <a:buFont typeface="Wingdings" pitchFamily="2" charset="2"/>
              <a:buChar char="q"/>
            </a:pPr>
            <a:r>
              <a:rPr lang="ru-RU" sz="2400" dirty="0">
                <a:latin typeface="Arial" panose="020B0604020202020204" pitchFamily="34" charset="0"/>
                <a:cs typeface="Arial" panose="020B0604020202020204" pitchFamily="34" charset="0"/>
              </a:rPr>
              <a:t>19.01.2018г. В микрорайоне Сосновый Бор Октябрьского района столицы Бурятии </a:t>
            </a:r>
            <a:r>
              <a:rPr lang="ru-RU" sz="2400" dirty="0">
                <a:solidFill>
                  <a:srgbClr val="FF0000"/>
                </a:solidFill>
                <a:latin typeface="Arial" panose="020B0604020202020204" pitchFamily="34" charset="0"/>
                <a:cs typeface="Arial" panose="020B0604020202020204" pitchFamily="34" charset="0"/>
              </a:rPr>
              <a:t>Улан – Удэ </a:t>
            </a:r>
            <a:r>
              <a:rPr lang="ru-RU" sz="2400" dirty="0">
                <a:latin typeface="Arial" panose="020B0604020202020204" pitchFamily="34" charset="0"/>
                <a:cs typeface="Arial" panose="020B0604020202020204" pitchFamily="34" charset="0"/>
              </a:rPr>
              <a:t>девятиклассник напал с топором на учеников седьмого класса школы № 5 и поджёг класс при помощи «Коктейля Молотова». Пострадали шесть детей и учительница. Госпитализирован и сам нападавший, который пытался ранить себя ножом после нападения и выпрыгнул из окна.</a:t>
            </a:r>
          </a:p>
          <a:p>
            <a:pPr algn="just">
              <a:buFont typeface="Wingdings" pitchFamily="2" charset="2"/>
              <a:buChar char="q"/>
            </a:pPr>
            <a:r>
              <a:rPr lang="ru-RU" sz="2400" dirty="0">
                <a:latin typeface="Arial" panose="020B0604020202020204" pitchFamily="34" charset="0"/>
                <a:cs typeface="Arial" panose="020B0604020202020204" pitchFamily="34" charset="0"/>
              </a:rPr>
              <a:t>17.10.2018г. Студент </a:t>
            </a:r>
            <a:r>
              <a:rPr lang="ru-RU" sz="2400" dirty="0">
                <a:solidFill>
                  <a:srgbClr val="FF0000"/>
                </a:solidFill>
                <a:latin typeface="Arial" panose="020B0604020202020204" pitchFamily="34" charset="0"/>
                <a:cs typeface="Arial" panose="020B0604020202020204" pitchFamily="34" charset="0"/>
              </a:rPr>
              <a:t>Керченского</a:t>
            </a:r>
            <a:r>
              <a:rPr lang="ru-RU" sz="2400" dirty="0">
                <a:latin typeface="Arial" panose="020B0604020202020204" pitchFamily="34" charset="0"/>
                <a:cs typeface="Arial" panose="020B0604020202020204" pitchFamily="34" charset="0"/>
              </a:rPr>
              <a:t> политехнического колледжа открыл стрельбу и устроил взрыв в учебном заведении, после чего покончил с собой 52 человека получили ранения разной степени тяжести.</a:t>
            </a:r>
          </a:p>
        </p:txBody>
      </p:sp>
    </p:spTree>
    <p:extLst>
      <p:ext uri="{BB962C8B-B14F-4D97-AF65-F5344CB8AC3E}">
        <p14:creationId xmlns:p14="http://schemas.microsoft.com/office/powerpoint/2010/main" val="4128995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AB13D9-D565-381E-73E3-2A3162BCCE4A}"/>
              </a:ext>
            </a:extLst>
          </p:cNvPr>
          <p:cNvSpPr txBox="1"/>
          <p:nvPr/>
        </p:nvSpPr>
        <p:spPr>
          <a:xfrm>
            <a:off x="359923" y="223736"/>
            <a:ext cx="10515600" cy="523220"/>
          </a:xfrm>
          <a:prstGeom prst="rect">
            <a:avLst/>
          </a:prstGeom>
          <a:noFill/>
        </p:spPr>
        <p:txBody>
          <a:bodyPr wrap="square" rtlCol="0">
            <a:spAutoFit/>
          </a:bodyPr>
          <a:lstStyle/>
          <a:p>
            <a:r>
              <a:rPr lang="ru-RU" sz="2800" b="1" dirty="0">
                <a:solidFill>
                  <a:srgbClr val="FF0000"/>
                </a:solidFill>
              </a:rPr>
              <a:t>Главные условия предотвращения агрессивности</a:t>
            </a:r>
          </a:p>
        </p:txBody>
      </p:sp>
      <p:sp>
        <p:nvSpPr>
          <p:cNvPr id="5" name="TextBox 4">
            <a:extLst>
              <a:ext uri="{FF2B5EF4-FFF2-40B4-BE49-F238E27FC236}">
                <a16:creationId xmlns:a16="http://schemas.microsoft.com/office/drawing/2014/main" id="{2EB264B7-913C-4D0B-698F-615E138F26B5}"/>
              </a:ext>
            </a:extLst>
          </p:cNvPr>
          <p:cNvSpPr txBox="1"/>
          <p:nvPr/>
        </p:nvSpPr>
        <p:spPr>
          <a:xfrm>
            <a:off x="522051" y="1021404"/>
            <a:ext cx="7952646" cy="3046988"/>
          </a:xfrm>
          <a:prstGeom prst="rect">
            <a:avLst/>
          </a:prstGeom>
          <a:noFill/>
        </p:spPr>
        <p:txBody>
          <a:bodyPr wrap="square" rtlCol="0">
            <a:spAutoFit/>
          </a:bodyPr>
          <a:lstStyle/>
          <a:p>
            <a:pPr marL="285750" indent="-285750">
              <a:buFont typeface="Wingdings" panose="05000000000000000000" pitchFamily="2" charset="2"/>
              <a:buChar char="ü"/>
            </a:pPr>
            <a:r>
              <a:rPr lang="ru-RU" sz="2400" dirty="0"/>
              <a:t>Создание для ребенка условий жизни, при которых ему будут демонстрироваться образцы миролюбивого отношения между людьми и отсутствовать негативные примеры агрессивного поведения взрослых</a:t>
            </a:r>
          </a:p>
          <a:p>
            <a:pPr marL="285750" indent="-285750">
              <a:buFont typeface="Wingdings" panose="05000000000000000000" pitchFamily="2" charset="2"/>
              <a:buChar char="ü"/>
            </a:pPr>
            <a:r>
              <a:rPr lang="ru-RU" sz="2400" dirty="0"/>
              <a:t>Воспитание ребенка в семье на принципах сотрудничества</a:t>
            </a:r>
          </a:p>
          <a:p>
            <a:pPr marL="285750" indent="-285750">
              <a:buFont typeface="Wingdings" panose="05000000000000000000" pitchFamily="2" charset="2"/>
              <a:buChar char="ü"/>
            </a:pPr>
            <a:r>
              <a:rPr lang="ru-RU" sz="2400" dirty="0"/>
              <a:t>Умение родителей владеть собой.</a:t>
            </a:r>
          </a:p>
        </p:txBody>
      </p:sp>
      <p:pic>
        <p:nvPicPr>
          <p:cNvPr id="6" name="Рисунок 5">
            <a:extLst>
              <a:ext uri="{FF2B5EF4-FFF2-40B4-BE49-F238E27FC236}">
                <a16:creationId xmlns:a16="http://schemas.microsoft.com/office/drawing/2014/main" id="{CED10B81-1FB8-B86E-D5A5-D3000A3A16EB}"/>
              </a:ext>
            </a:extLst>
          </p:cNvPr>
          <p:cNvPicPr>
            <a:picLocks noChangeAspect="1"/>
          </p:cNvPicPr>
          <p:nvPr/>
        </p:nvPicPr>
        <p:blipFill>
          <a:blip r:embed="rId2"/>
          <a:stretch>
            <a:fillRect/>
          </a:stretch>
        </p:blipFill>
        <p:spPr>
          <a:xfrm>
            <a:off x="597465" y="4179866"/>
            <a:ext cx="3116695" cy="2454397"/>
          </a:xfrm>
          <a:prstGeom prst="rect">
            <a:avLst/>
          </a:prstGeom>
        </p:spPr>
      </p:pic>
      <p:pic>
        <p:nvPicPr>
          <p:cNvPr id="7" name="Рисунок 6">
            <a:extLst>
              <a:ext uri="{FF2B5EF4-FFF2-40B4-BE49-F238E27FC236}">
                <a16:creationId xmlns:a16="http://schemas.microsoft.com/office/drawing/2014/main" id="{188CFF9F-66A0-A376-2A82-F5DA60B9969A}"/>
              </a:ext>
            </a:extLst>
          </p:cNvPr>
          <p:cNvPicPr>
            <a:picLocks noChangeAspect="1"/>
          </p:cNvPicPr>
          <p:nvPr/>
        </p:nvPicPr>
        <p:blipFill>
          <a:blip r:embed="rId3"/>
          <a:stretch>
            <a:fillRect/>
          </a:stretch>
        </p:blipFill>
        <p:spPr>
          <a:xfrm>
            <a:off x="7857681" y="4204819"/>
            <a:ext cx="3971925" cy="2429445"/>
          </a:xfrm>
          <a:prstGeom prst="rect">
            <a:avLst/>
          </a:prstGeom>
        </p:spPr>
      </p:pic>
      <p:pic>
        <p:nvPicPr>
          <p:cNvPr id="8" name="Рисунок 7">
            <a:extLst>
              <a:ext uri="{FF2B5EF4-FFF2-40B4-BE49-F238E27FC236}">
                <a16:creationId xmlns:a16="http://schemas.microsoft.com/office/drawing/2014/main" id="{A641A5CD-5DEC-FAF3-1243-92B299A6C50A}"/>
              </a:ext>
            </a:extLst>
          </p:cNvPr>
          <p:cNvPicPr>
            <a:picLocks noChangeAspect="1"/>
          </p:cNvPicPr>
          <p:nvPr/>
        </p:nvPicPr>
        <p:blipFill>
          <a:blip r:embed="rId4"/>
          <a:stretch>
            <a:fillRect/>
          </a:stretch>
        </p:blipFill>
        <p:spPr>
          <a:xfrm>
            <a:off x="8440369" y="1594678"/>
            <a:ext cx="3389237" cy="2541928"/>
          </a:xfrm>
          <a:prstGeom prst="rect">
            <a:avLst/>
          </a:prstGeom>
        </p:spPr>
      </p:pic>
      <p:pic>
        <p:nvPicPr>
          <p:cNvPr id="9" name="Рисунок 8">
            <a:extLst>
              <a:ext uri="{FF2B5EF4-FFF2-40B4-BE49-F238E27FC236}">
                <a16:creationId xmlns:a16="http://schemas.microsoft.com/office/drawing/2014/main" id="{3FC8C5B9-B3E7-DC54-59A1-3929DD8FE242}"/>
              </a:ext>
            </a:extLst>
          </p:cNvPr>
          <p:cNvPicPr>
            <a:picLocks noChangeAspect="1"/>
          </p:cNvPicPr>
          <p:nvPr/>
        </p:nvPicPr>
        <p:blipFill>
          <a:blip r:embed="rId5"/>
          <a:stretch>
            <a:fillRect/>
          </a:stretch>
        </p:blipFill>
        <p:spPr>
          <a:xfrm>
            <a:off x="4062951" y="4180174"/>
            <a:ext cx="3635687" cy="2454089"/>
          </a:xfrm>
          <a:prstGeom prst="rect">
            <a:avLst/>
          </a:prstGeom>
        </p:spPr>
      </p:pic>
    </p:spTree>
    <p:extLst>
      <p:ext uri="{BB962C8B-B14F-4D97-AF65-F5344CB8AC3E}">
        <p14:creationId xmlns:p14="http://schemas.microsoft.com/office/powerpoint/2010/main" val="4592980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0BE052-9122-8832-6C7E-B496F2A7EC32}"/>
              </a:ext>
            </a:extLst>
          </p:cNvPr>
          <p:cNvSpPr txBox="1"/>
          <p:nvPr/>
        </p:nvSpPr>
        <p:spPr>
          <a:xfrm>
            <a:off x="650449" y="1241042"/>
            <a:ext cx="10501460" cy="5262979"/>
          </a:xfrm>
          <a:prstGeom prst="rect">
            <a:avLst/>
          </a:prstGeom>
          <a:noFill/>
        </p:spPr>
        <p:txBody>
          <a:bodyPr wrap="square" rtlCol="0">
            <a:spAutoFit/>
          </a:bodyPr>
          <a:lstStyle/>
          <a:p>
            <a:pPr algn="ctr"/>
            <a:r>
              <a:rPr lang="ru-RU" sz="4800" dirty="0"/>
              <a:t>СПАСИБО ЗА ВНИМАНИЕ!</a:t>
            </a:r>
          </a:p>
          <a:p>
            <a:pPr algn="ctr"/>
            <a:endParaRPr lang="ru-RU" sz="4800" dirty="0"/>
          </a:p>
          <a:p>
            <a:pPr algn="ctr"/>
            <a:endParaRPr lang="ru-RU" sz="4800" dirty="0"/>
          </a:p>
          <a:p>
            <a:pPr algn="ctr"/>
            <a:endParaRPr lang="ru-RU" sz="4800" dirty="0"/>
          </a:p>
          <a:p>
            <a:pPr algn="ctr"/>
            <a:endParaRPr lang="ru-RU" sz="4800" dirty="0"/>
          </a:p>
          <a:p>
            <a:pPr algn="ctr"/>
            <a:r>
              <a:rPr lang="ru-RU" sz="4800" dirty="0"/>
              <a:t>БУДЬТЕ ЗДОРОВЫ И ВНИМАТЕЛЬНЫ ДРУГ К ДРУГУ!</a:t>
            </a:r>
          </a:p>
        </p:txBody>
      </p:sp>
    </p:spTree>
    <p:extLst>
      <p:ext uri="{BB962C8B-B14F-4D97-AF65-F5344CB8AC3E}">
        <p14:creationId xmlns:p14="http://schemas.microsoft.com/office/powerpoint/2010/main" val="2830795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a:extLst>
              <a:ext uri="{FF2B5EF4-FFF2-40B4-BE49-F238E27FC236}">
                <a16:creationId xmlns:a16="http://schemas.microsoft.com/office/drawing/2014/main" id="{C8A1EF04-D39E-F78E-4948-6F97C686FDD2}"/>
              </a:ext>
            </a:extLst>
          </p:cNvPr>
          <p:cNvSpPr txBox="1">
            <a:spLocks/>
          </p:cNvSpPr>
          <p:nvPr/>
        </p:nvSpPr>
        <p:spPr>
          <a:xfrm>
            <a:off x="721152" y="487525"/>
            <a:ext cx="7583864" cy="5291105"/>
          </a:xfrm>
          <a:prstGeom prst="rect">
            <a:avLst/>
          </a:prstGeom>
        </p:spPr>
        <p:txBody>
          <a:bodyPr rtlCol="0">
            <a:normAutofit fontScale="92500" lnSpcReduction="20000"/>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50000"/>
              </a:lnSpc>
              <a:spcBef>
                <a:spcPts val="0"/>
              </a:spcBef>
              <a:spcAft>
                <a:spcPts val="0"/>
              </a:spcAft>
              <a:buFont typeface="Arial" panose="020B0604020202020204" pitchFamily="34" charset="0"/>
              <a:buNone/>
              <a:defRPr/>
            </a:pPr>
            <a:r>
              <a:rPr lang="ru-RU" b="1" dirty="0">
                <a:cs typeface="Times New Roman" panose="02020603050405020304" pitchFamily="18" charset="0"/>
              </a:rPr>
              <a:t>«Синдром эмоционального выгорания» - </a:t>
            </a:r>
            <a:r>
              <a:rPr lang="ru-RU" dirty="0">
                <a:cs typeface="Times New Roman" panose="02020603050405020304" pitchFamily="18" charset="0"/>
              </a:rPr>
              <a:t>это физическое, эмоциональное или мотивационное истощение, характеризующееся нарушением продуктивности в работе и усталостью, бессонницей, повышенной подверженностью соматическим заболеваниям, употреблению алкоголя или других психоактивных веществ и суицидальному поведению.</a:t>
            </a:r>
          </a:p>
          <a:p>
            <a:pPr marL="0" indent="0" algn="r" fontAlgn="auto">
              <a:spcAft>
                <a:spcPts val="0"/>
              </a:spcAft>
              <a:buFont typeface="Arial" panose="020B0604020202020204" pitchFamily="34" charset="0"/>
              <a:buNone/>
              <a:defRPr/>
            </a:pPr>
            <a:endParaRPr lang="ru-RU" b="1" dirty="0">
              <a:solidFill>
                <a:schemeClr val="tx2">
                  <a:lumMod val="75000"/>
                </a:schemeClr>
              </a:solidFill>
              <a:cs typeface="Times New Roman" panose="02020603050405020304" pitchFamily="18" charset="0"/>
            </a:endParaRPr>
          </a:p>
          <a:p>
            <a:pPr marL="0" indent="0" algn="r" fontAlgn="auto">
              <a:spcAft>
                <a:spcPts val="0"/>
              </a:spcAft>
              <a:buFont typeface="Arial" panose="020B0604020202020204" pitchFamily="34" charset="0"/>
              <a:buNone/>
              <a:defRPr/>
            </a:pPr>
            <a:r>
              <a:rPr lang="ru-RU" b="1" dirty="0">
                <a:solidFill>
                  <a:schemeClr val="tx2">
                    <a:lumMod val="75000"/>
                  </a:schemeClr>
                </a:solidFill>
                <a:cs typeface="Times New Roman" panose="02020603050405020304" pitchFamily="18" charset="0"/>
              </a:rPr>
              <a:t>определение ВОЗ                                                          </a:t>
            </a:r>
          </a:p>
          <a:p>
            <a:pPr marL="0" indent="0" fontAlgn="auto">
              <a:spcAft>
                <a:spcPts val="0"/>
              </a:spcAft>
              <a:buFont typeface="Arial" panose="020B0604020202020204" pitchFamily="34" charset="0"/>
              <a:buNone/>
              <a:defRPr/>
            </a:pPr>
            <a:endParaRPr lang="ru-RU" dirty="0">
              <a:solidFill>
                <a:schemeClr val="tx1">
                  <a:lumMod val="75000"/>
                  <a:lumOff val="25000"/>
                </a:schemeClr>
              </a:solidFill>
              <a:cs typeface="Times New Roman" panose="02020603050405020304" pitchFamily="18" charset="0"/>
            </a:endParaRPr>
          </a:p>
          <a:p>
            <a:pPr marL="0" indent="0" fontAlgn="auto">
              <a:spcAft>
                <a:spcPts val="0"/>
              </a:spcAft>
              <a:buFont typeface="Arial" panose="020B0604020202020204" pitchFamily="34" charset="0"/>
              <a:buNone/>
              <a:defRPr/>
            </a:pPr>
            <a:endParaRPr lang="ru-RU" dirty="0">
              <a:solidFill>
                <a:schemeClr val="tx1">
                  <a:lumMod val="75000"/>
                  <a:lumOff val="25000"/>
                </a:schemeClr>
              </a:solidFill>
              <a:cs typeface="Times New Roman" panose="02020603050405020304" pitchFamily="18" charset="0"/>
            </a:endParaRPr>
          </a:p>
          <a:p>
            <a:pPr marL="0" indent="0" fontAlgn="auto">
              <a:spcAft>
                <a:spcPts val="0"/>
              </a:spcAft>
              <a:buFont typeface="Arial" panose="020B0604020202020204" pitchFamily="34" charset="0"/>
              <a:buNone/>
              <a:defRPr/>
            </a:pPr>
            <a:endParaRPr lang="ru-RU" dirty="0">
              <a:solidFill>
                <a:schemeClr val="tx1">
                  <a:lumMod val="75000"/>
                  <a:lumOff val="25000"/>
                </a:schemeClr>
              </a:solidFill>
              <a:cs typeface="Times New Roman" panose="02020603050405020304" pitchFamily="18" charset="0"/>
            </a:endParaRPr>
          </a:p>
          <a:p>
            <a:pPr marL="0" indent="0" fontAlgn="auto">
              <a:spcAft>
                <a:spcPts val="0"/>
              </a:spcAft>
              <a:buFont typeface="Arial" panose="020B0604020202020204" pitchFamily="34" charset="0"/>
              <a:buNone/>
              <a:defRPr/>
            </a:pPr>
            <a:endParaRPr lang="ru-RU" dirty="0">
              <a:solidFill>
                <a:schemeClr val="tx1">
                  <a:lumMod val="75000"/>
                  <a:lumOff val="25000"/>
                </a:schemeClr>
              </a:solidFill>
              <a:cs typeface="Times New Roman" panose="02020603050405020304" pitchFamily="18" charset="0"/>
            </a:endParaRPr>
          </a:p>
        </p:txBody>
      </p:sp>
      <p:pic>
        <p:nvPicPr>
          <p:cNvPr id="5" name="Рисунок 4">
            <a:extLst>
              <a:ext uri="{FF2B5EF4-FFF2-40B4-BE49-F238E27FC236}">
                <a16:creationId xmlns:a16="http://schemas.microsoft.com/office/drawing/2014/main" id="{56C83FB6-2911-06D4-34F1-61CE371C8F55}"/>
              </a:ext>
            </a:extLst>
          </p:cNvPr>
          <p:cNvPicPr>
            <a:picLocks noChangeAspect="1"/>
          </p:cNvPicPr>
          <p:nvPr/>
        </p:nvPicPr>
        <p:blipFill>
          <a:blip r:embed="rId2"/>
          <a:stretch>
            <a:fillRect/>
          </a:stretch>
        </p:blipFill>
        <p:spPr>
          <a:xfrm>
            <a:off x="8625527" y="333375"/>
            <a:ext cx="3109274" cy="33516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911" y="327417"/>
            <a:ext cx="11246177" cy="1325563"/>
          </a:xfrm>
        </p:spPr>
        <p:txBody>
          <a:bodyPr rtlCol="0">
            <a:normAutofit/>
          </a:bodyPr>
          <a:lstStyle/>
          <a:p>
            <a:pPr fontAlgn="auto">
              <a:spcAft>
                <a:spcPts val="0"/>
              </a:spcAft>
              <a:defRPr/>
            </a:pPr>
            <a:r>
              <a:rPr lang="ru-RU" sz="3200" b="1" dirty="0">
                <a:solidFill>
                  <a:schemeClr val="tx2">
                    <a:lumMod val="75000"/>
                  </a:schemeClr>
                </a:solidFill>
              </a:rPr>
              <a:t>По статистике, "синдром выгорания" хотя бы раз в жизни бывает у 25% людей</a:t>
            </a:r>
          </a:p>
        </p:txBody>
      </p:sp>
      <p:sp>
        <p:nvSpPr>
          <p:cNvPr id="3" name="Объект 2"/>
          <p:cNvSpPr>
            <a:spLocks noGrp="1"/>
          </p:cNvSpPr>
          <p:nvPr>
            <p:ph idx="1"/>
          </p:nvPr>
        </p:nvSpPr>
        <p:spPr>
          <a:xfrm>
            <a:off x="538956" y="1533394"/>
            <a:ext cx="11348243" cy="4351338"/>
          </a:xfrm>
        </p:spPr>
        <p:txBody>
          <a:bodyPr rtlCol="0">
            <a:normAutofit/>
          </a:bodyPr>
          <a:lstStyle/>
          <a:p>
            <a:pPr algn="just" fontAlgn="auto">
              <a:spcAft>
                <a:spcPts val="0"/>
              </a:spcAft>
              <a:buFont typeface="Arial" panose="020B0604020202020204" pitchFamily="34" charset="0"/>
              <a:buChar char="•"/>
              <a:defRPr/>
            </a:pPr>
            <a:r>
              <a:rPr lang="ru-RU" sz="2400" dirty="0"/>
              <a:t>Он угрожает тем, кто непосредственно сталкивается с чужой болью, страданиями, чья работа предполагает большую ответственность за других людей.</a:t>
            </a:r>
          </a:p>
          <a:p>
            <a:pPr algn="just" fontAlgn="auto">
              <a:spcAft>
                <a:spcPts val="0"/>
              </a:spcAft>
              <a:buFont typeface="Arial" panose="020B0604020202020204" pitchFamily="34" charset="0"/>
              <a:buChar char="•"/>
              <a:defRPr/>
            </a:pPr>
            <a:r>
              <a:rPr lang="ru-RU" sz="2400" dirty="0"/>
              <a:t>Среди профессий, в которых СЭВ встречается наиболее часто (от 30 до 90% работающих), следует отметить врачей, учителей, психологов, социальных работников, спасателей, работников правоохранительных органов. </a:t>
            </a:r>
          </a:p>
        </p:txBody>
      </p:sp>
      <p:pic>
        <p:nvPicPr>
          <p:cNvPr id="18435" name="Рисунок 4" descr="http://www.cartoondollemporium.com/forum/pics/cdeblog/female_doc_tired.jpg"/>
          <p:cNvPicPr>
            <a:picLocks noChangeAspect="1" noChangeArrowheads="1"/>
          </p:cNvPicPr>
          <p:nvPr/>
        </p:nvPicPr>
        <p:blipFill>
          <a:blip r:embed="rId2"/>
          <a:srcRect/>
          <a:stretch>
            <a:fillRect/>
          </a:stretch>
        </p:blipFill>
        <p:spPr bwMode="auto">
          <a:xfrm>
            <a:off x="835206" y="3594706"/>
            <a:ext cx="2237932" cy="2975972"/>
          </a:xfrm>
          <a:prstGeom prst="rect">
            <a:avLst/>
          </a:prstGeom>
          <a:noFill/>
          <a:ln w="9525">
            <a:noFill/>
            <a:miter lim="800000"/>
            <a:headEnd/>
            <a:tailEnd/>
          </a:ln>
        </p:spPr>
      </p:pic>
      <p:pic>
        <p:nvPicPr>
          <p:cNvPr id="18436" name="Рисунок 5" descr="http://cdn.ricochet.com/var/ezwebin_site/storage/images/media/images/teacher-yelling-e13297463725292/1976139-1-eng-US/teacher-yelling-e1329746372529_lightbox.jpg"/>
          <p:cNvPicPr>
            <a:picLocks noChangeAspect="1" noChangeArrowheads="1"/>
          </p:cNvPicPr>
          <p:nvPr/>
        </p:nvPicPr>
        <p:blipFill>
          <a:blip r:embed="rId3"/>
          <a:srcRect/>
          <a:stretch>
            <a:fillRect/>
          </a:stretch>
        </p:blipFill>
        <p:spPr bwMode="auto">
          <a:xfrm>
            <a:off x="4268048" y="3600249"/>
            <a:ext cx="3958127" cy="2489564"/>
          </a:xfrm>
          <a:prstGeom prst="rect">
            <a:avLst/>
          </a:prstGeom>
          <a:noFill/>
          <a:ln w="9525">
            <a:noFill/>
            <a:miter lim="800000"/>
            <a:headEnd/>
            <a:tailEnd/>
          </a:ln>
        </p:spPr>
      </p:pic>
      <p:pic>
        <p:nvPicPr>
          <p:cNvPr id="18437" name="Рисунок 7" descr="http://s017.radikal.ru/i433/1208/32/93d8376dd1d0.jpg"/>
          <p:cNvPicPr>
            <a:picLocks noChangeAspect="1" noChangeArrowheads="1"/>
          </p:cNvPicPr>
          <p:nvPr/>
        </p:nvPicPr>
        <p:blipFill>
          <a:blip r:embed="rId4"/>
          <a:srcRect r="50313" b="14999"/>
          <a:stretch>
            <a:fillRect/>
          </a:stretch>
        </p:blipFill>
        <p:spPr bwMode="auto">
          <a:xfrm>
            <a:off x="9490671" y="3594705"/>
            <a:ext cx="2162374" cy="293587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8" descr="General Aspect Of Ulcer - From Normal To Severe"/>
          <p:cNvPicPr>
            <a:picLocks noChangeAspect="1" noChangeArrowheads="1"/>
          </p:cNvPicPr>
          <p:nvPr/>
        </p:nvPicPr>
        <p:blipFill>
          <a:blip r:embed="rId2"/>
          <a:srcRect/>
          <a:stretch>
            <a:fillRect/>
          </a:stretch>
        </p:blipFill>
        <p:spPr bwMode="auto">
          <a:xfrm>
            <a:off x="10034818" y="3429000"/>
            <a:ext cx="1975176" cy="1466348"/>
          </a:xfrm>
          <a:prstGeom prst="rect">
            <a:avLst/>
          </a:prstGeom>
          <a:noFill/>
          <a:ln w="9525">
            <a:noFill/>
            <a:miter lim="800000"/>
            <a:headEnd/>
            <a:tailEnd/>
          </a:ln>
        </p:spPr>
      </p:pic>
      <p:sp>
        <p:nvSpPr>
          <p:cNvPr id="17409" name="Заголовок 1"/>
          <p:cNvSpPr>
            <a:spLocks noGrp="1"/>
          </p:cNvSpPr>
          <p:nvPr>
            <p:ph type="title"/>
          </p:nvPr>
        </p:nvSpPr>
        <p:spPr>
          <a:xfrm>
            <a:off x="980944" y="357599"/>
            <a:ext cx="6562725" cy="1143000"/>
          </a:xfrm>
        </p:spPr>
        <p:txBody>
          <a:bodyPr/>
          <a:lstStyle/>
          <a:p>
            <a:pPr eaLnBrk="1" hangingPunct="1"/>
            <a:r>
              <a:rPr lang="ru-RU" sz="4000" b="1" dirty="0">
                <a:solidFill>
                  <a:schemeClr val="tx2"/>
                </a:solidFill>
              </a:rPr>
              <a:t>Опасность СЭВ</a:t>
            </a:r>
          </a:p>
        </p:txBody>
      </p:sp>
      <p:sp>
        <p:nvSpPr>
          <p:cNvPr id="3" name="Объект 2"/>
          <p:cNvSpPr>
            <a:spLocks noGrp="1"/>
          </p:cNvSpPr>
          <p:nvPr>
            <p:ph idx="1"/>
          </p:nvPr>
        </p:nvSpPr>
        <p:spPr>
          <a:xfrm>
            <a:off x="774570" y="1713323"/>
            <a:ext cx="6975475" cy="4525963"/>
          </a:xfrm>
        </p:spPr>
        <p:txBody>
          <a:bodyPr rtlCol="0">
            <a:normAutofit/>
          </a:bodyPr>
          <a:lstStyle/>
          <a:p>
            <a:pPr fontAlgn="auto">
              <a:spcAft>
                <a:spcPts val="0"/>
              </a:spcAft>
              <a:buFont typeface="Arial" panose="020B0604020202020204" pitchFamily="34" charset="0"/>
              <a:buChar char="•"/>
              <a:defRPr/>
            </a:pPr>
            <a:r>
              <a:rPr lang="ru-RU" dirty="0"/>
              <a:t>Невозможность выполнение своих социальных функций</a:t>
            </a:r>
          </a:p>
          <a:p>
            <a:pPr fontAlgn="auto">
              <a:spcAft>
                <a:spcPts val="0"/>
              </a:spcAft>
              <a:buFont typeface="Arial" panose="020B0604020202020204" pitchFamily="34" charset="0"/>
              <a:buChar char="•"/>
              <a:defRPr/>
            </a:pPr>
            <a:endParaRPr lang="ru-RU" sz="1200" dirty="0"/>
          </a:p>
          <a:p>
            <a:pPr fontAlgn="auto">
              <a:spcAft>
                <a:spcPts val="0"/>
              </a:spcAft>
              <a:buFont typeface="Arial" panose="020B0604020202020204" pitchFamily="34" charset="0"/>
              <a:buChar char="•"/>
              <a:defRPr/>
            </a:pPr>
            <a:r>
              <a:rPr lang="ru-RU" dirty="0"/>
              <a:t>Риск развития гипертонической болезни, инсульта, инфаркта, язвы желудка и 12-перстной кишки, воспалительных заболеваний кожи, депрессии, булимии, злоупотребление курением, алкоголем, азартными играми, наркотиками, суициду.</a:t>
            </a:r>
          </a:p>
        </p:txBody>
      </p:sp>
      <p:pic>
        <p:nvPicPr>
          <p:cNvPr id="17411" name="Picture 2" descr="Медико-санитарная часть г. Магнитогорска и ОАО &quot;ММК&quot;"/>
          <p:cNvPicPr>
            <a:picLocks noChangeAspect="1" noChangeArrowheads="1"/>
          </p:cNvPicPr>
          <p:nvPr/>
        </p:nvPicPr>
        <p:blipFill>
          <a:blip r:embed="rId3"/>
          <a:srcRect/>
          <a:stretch>
            <a:fillRect/>
          </a:stretch>
        </p:blipFill>
        <p:spPr bwMode="auto">
          <a:xfrm>
            <a:off x="7956223" y="2224180"/>
            <a:ext cx="2342545" cy="1756910"/>
          </a:xfrm>
          <a:prstGeom prst="rect">
            <a:avLst/>
          </a:prstGeom>
          <a:noFill/>
          <a:ln w="9525">
            <a:noFill/>
            <a:miter lim="800000"/>
            <a:headEnd/>
            <a:tailEnd/>
          </a:ln>
        </p:spPr>
      </p:pic>
      <p:pic>
        <p:nvPicPr>
          <p:cNvPr id="17412" name="Picture 4" descr="А смог бы я выжить без Доктора и Волшебника. Обсуждение на LiveInternet - Российский Сервис Онлайн-Дневников"/>
          <p:cNvPicPr>
            <a:picLocks noChangeAspect="1" noChangeArrowheads="1"/>
          </p:cNvPicPr>
          <p:nvPr/>
        </p:nvPicPr>
        <p:blipFill>
          <a:blip r:embed="rId4"/>
          <a:srcRect/>
          <a:stretch>
            <a:fillRect/>
          </a:stretch>
        </p:blipFill>
        <p:spPr bwMode="auto">
          <a:xfrm>
            <a:off x="7359651" y="293689"/>
            <a:ext cx="2210520" cy="1658935"/>
          </a:xfrm>
          <a:prstGeom prst="rect">
            <a:avLst/>
          </a:prstGeom>
          <a:noFill/>
          <a:ln w="9525">
            <a:noFill/>
            <a:miter lim="800000"/>
            <a:headEnd/>
            <a:tailEnd/>
          </a:ln>
        </p:spPr>
      </p:pic>
      <p:pic>
        <p:nvPicPr>
          <p:cNvPr id="17414" name="Picture 10" descr="http://im2-tub-ru.yandex.net/i?id=74295f85d0cc98fac6cfb217cf89b2f8-80-144&amp;n=21"/>
          <p:cNvPicPr>
            <a:picLocks noChangeAspect="1" noChangeArrowheads="1"/>
          </p:cNvPicPr>
          <p:nvPr/>
        </p:nvPicPr>
        <p:blipFill>
          <a:blip r:embed="rId5"/>
          <a:srcRect/>
          <a:stretch>
            <a:fillRect/>
          </a:stretch>
        </p:blipFill>
        <p:spPr bwMode="auto">
          <a:xfrm>
            <a:off x="7750045" y="4252646"/>
            <a:ext cx="2135073" cy="2275156"/>
          </a:xfrm>
          <a:prstGeom prst="rect">
            <a:avLst/>
          </a:prstGeom>
          <a:noFill/>
          <a:ln w="9525">
            <a:noFill/>
            <a:miter lim="800000"/>
            <a:headEnd/>
            <a:tailEnd/>
          </a:ln>
        </p:spPr>
      </p:pic>
      <p:pic>
        <p:nvPicPr>
          <p:cNvPr id="9" name="Рисунок 8"/>
          <p:cNvPicPr/>
          <p:nvPr/>
        </p:nvPicPr>
        <p:blipFill>
          <a:blip r:embed="rId6"/>
          <a:srcRect/>
          <a:stretch>
            <a:fillRect/>
          </a:stretch>
        </p:blipFill>
        <p:spPr bwMode="auto">
          <a:xfrm>
            <a:off x="9993444" y="671132"/>
            <a:ext cx="1752600" cy="165893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5965" y="2261214"/>
            <a:ext cx="3903287" cy="649287"/>
          </a:xfrm>
        </p:spPr>
        <p:txBody>
          <a:bodyPr rtlCol="0">
            <a:noAutofit/>
          </a:bodyPr>
          <a:lstStyle/>
          <a:p>
            <a:pPr fontAlgn="auto">
              <a:spcAft>
                <a:spcPts val="0"/>
              </a:spcAft>
              <a:defRPr/>
            </a:pPr>
            <a:r>
              <a:rPr lang="ru-RU" sz="4000" b="1" dirty="0">
                <a:solidFill>
                  <a:schemeClr val="tx2">
                    <a:lumMod val="75000"/>
                  </a:schemeClr>
                </a:solidFill>
              </a:rPr>
              <a:t>Симптомы СЭВ</a:t>
            </a:r>
          </a:p>
        </p:txBody>
      </p:sp>
      <p:sp>
        <p:nvSpPr>
          <p:cNvPr id="3" name="Объект 2"/>
          <p:cNvSpPr>
            <a:spLocks noGrp="1"/>
          </p:cNvSpPr>
          <p:nvPr>
            <p:ph idx="1"/>
          </p:nvPr>
        </p:nvSpPr>
        <p:spPr>
          <a:xfrm>
            <a:off x="659876" y="3082565"/>
            <a:ext cx="11133056" cy="3810361"/>
          </a:xfrm>
        </p:spPr>
        <p:txBody>
          <a:bodyPr rtlCol="0">
            <a:normAutofit/>
          </a:bodyPr>
          <a:lstStyle/>
          <a:p>
            <a:pPr fontAlgn="auto">
              <a:spcAft>
                <a:spcPts val="0"/>
              </a:spcAft>
              <a:buFont typeface="Arial" panose="020B0604020202020204" pitchFamily="34" charset="0"/>
              <a:buChar char="•"/>
              <a:defRPr/>
            </a:pPr>
            <a:r>
              <a:rPr lang="ru-RU" sz="2400" b="1" dirty="0">
                <a:solidFill>
                  <a:schemeClr val="tx1">
                    <a:lumMod val="75000"/>
                    <a:lumOff val="25000"/>
                  </a:schemeClr>
                </a:solidFill>
              </a:rPr>
              <a:t>Физические</a:t>
            </a:r>
            <a:r>
              <a:rPr lang="ru-RU" sz="2400" dirty="0">
                <a:solidFill>
                  <a:schemeClr val="tx1">
                    <a:lumMod val="75000"/>
                    <a:lumOff val="25000"/>
                  </a:schemeClr>
                </a:solidFill>
              </a:rPr>
              <a:t> ( усталость, чувство истощения, изменение веса, потливость, дрожь, частые головные боли, расстройства ЖКТ,  одышка, бессонница)</a:t>
            </a:r>
          </a:p>
          <a:p>
            <a:pPr fontAlgn="auto">
              <a:spcAft>
                <a:spcPts val="0"/>
              </a:spcAft>
              <a:buFont typeface="Arial" panose="020B0604020202020204" pitchFamily="34" charset="0"/>
              <a:buChar char="•"/>
              <a:defRPr/>
            </a:pPr>
            <a:r>
              <a:rPr lang="ru-RU" sz="2400" b="1" dirty="0">
                <a:solidFill>
                  <a:schemeClr val="tx1">
                    <a:lumMod val="75000"/>
                    <a:lumOff val="25000"/>
                  </a:schemeClr>
                </a:solidFill>
              </a:rPr>
              <a:t>Поведенческие и психологические </a:t>
            </a:r>
            <a:r>
              <a:rPr lang="ru-RU" sz="2400" dirty="0">
                <a:solidFill>
                  <a:schemeClr val="tx1">
                    <a:lumMod val="75000"/>
                    <a:lumOff val="25000"/>
                  </a:schemeClr>
                </a:solidFill>
              </a:rPr>
              <a:t>( появление чувства неосознанного беспокойства, скуки, обиды, разочарования,  вины, </a:t>
            </a:r>
            <a:r>
              <a:rPr lang="ru-RU" sz="2400" dirty="0" err="1">
                <a:solidFill>
                  <a:schemeClr val="tx1">
                    <a:lumMod val="75000"/>
                    <a:lumOff val="25000"/>
                  </a:schemeClr>
                </a:solidFill>
              </a:rPr>
              <a:t>невостребованности</a:t>
            </a:r>
            <a:r>
              <a:rPr lang="ru-RU" sz="2400" dirty="0">
                <a:solidFill>
                  <a:schemeClr val="tx1">
                    <a:lumMod val="75000"/>
                    <a:lumOff val="25000"/>
                  </a:schemeClr>
                </a:solidFill>
              </a:rPr>
              <a:t>, снижение уровня энтузиазма; раздражительность, появление трудностей в принятии решений,  общая негативная установка на жизненные перспективы)</a:t>
            </a:r>
          </a:p>
          <a:p>
            <a:pPr fontAlgn="auto">
              <a:spcAft>
                <a:spcPts val="0"/>
              </a:spcAft>
              <a:buFont typeface="Arial" panose="020B0604020202020204" pitchFamily="34" charset="0"/>
              <a:buChar char="•"/>
              <a:defRPr/>
            </a:pPr>
            <a:r>
              <a:rPr lang="ru-RU" sz="2400" b="1" dirty="0">
                <a:solidFill>
                  <a:schemeClr val="tx1">
                    <a:lumMod val="75000"/>
                    <a:lumOff val="25000"/>
                  </a:schemeClr>
                </a:solidFill>
              </a:rPr>
              <a:t>Социальные</a:t>
            </a:r>
            <a:r>
              <a:rPr lang="ru-RU" sz="2400" dirty="0">
                <a:solidFill>
                  <a:schemeClr val="tx1">
                    <a:lumMod val="75000"/>
                    <a:lumOff val="25000"/>
                  </a:schemeClr>
                </a:solidFill>
              </a:rPr>
              <a:t> (падение интереса к досугу, увлечениям, непонимание других и другими ощущение недостаточности поддержки со стороны семьи, друзей, коллег)</a:t>
            </a:r>
          </a:p>
        </p:txBody>
      </p:sp>
      <p:pic>
        <p:nvPicPr>
          <p:cNvPr id="21507" name="Рисунок 3" descr="Скачать картинку Dream Theater на телефон бесплатно. Картинки, анимация, заставки, обои на мобильный Namobilu.com - мобильные за"/>
          <p:cNvPicPr>
            <a:picLocks noChangeAspect="1" noChangeArrowheads="1"/>
          </p:cNvPicPr>
          <p:nvPr/>
        </p:nvPicPr>
        <p:blipFill>
          <a:blip r:embed="rId2"/>
          <a:srcRect/>
          <a:stretch>
            <a:fillRect/>
          </a:stretch>
        </p:blipFill>
        <p:spPr bwMode="auto">
          <a:xfrm>
            <a:off x="9470420" y="217488"/>
            <a:ext cx="2322512" cy="1871662"/>
          </a:xfrm>
          <a:prstGeom prst="rect">
            <a:avLst/>
          </a:prstGeom>
          <a:noFill/>
          <a:ln w="9525">
            <a:noFill/>
            <a:miter lim="800000"/>
            <a:headEnd/>
            <a:tailEnd/>
          </a:ln>
        </p:spPr>
      </p:pic>
      <p:pic>
        <p:nvPicPr>
          <p:cNvPr id="21508" name="Рисунок 4" descr="Материалы за 2011 год &quot; Портал NEW-RESUME.RU - сайт о работе, карьере и поиске вакансий"/>
          <p:cNvPicPr>
            <a:picLocks noChangeAspect="1" noChangeArrowheads="1"/>
          </p:cNvPicPr>
          <p:nvPr/>
        </p:nvPicPr>
        <p:blipFill>
          <a:blip r:embed="rId3"/>
          <a:srcRect/>
          <a:stretch>
            <a:fillRect/>
          </a:stretch>
        </p:blipFill>
        <p:spPr bwMode="auto">
          <a:xfrm>
            <a:off x="754145" y="217488"/>
            <a:ext cx="2812625" cy="1831666"/>
          </a:xfrm>
          <a:prstGeom prst="rect">
            <a:avLst/>
          </a:prstGeom>
          <a:noFill/>
          <a:ln w="9525">
            <a:noFill/>
            <a:miter lim="800000"/>
            <a:headEnd/>
            <a:tailEnd/>
          </a:ln>
        </p:spPr>
      </p:pic>
      <p:pic>
        <p:nvPicPr>
          <p:cNvPr id="21509" name="Рисунок 5" descr="Как перевести деньги на карту сбербанка безопасным способом"/>
          <p:cNvPicPr>
            <a:picLocks noChangeAspect="1" noChangeArrowheads="1"/>
          </p:cNvPicPr>
          <p:nvPr/>
        </p:nvPicPr>
        <p:blipFill>
          <a:blip r:embed="rId4"/>
          <a:srcRect/>
          <a:stretch>
            <a:fillRect/>
          </a:stretch>
        </p:blipFill>
        <p:spPr bwMode="auto">
          <a:xfrm>
            <a:off x="4869252" y="158749"/>
            <a:ext cx="3387337" cy="243362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a:xfrm>
            <a:off x="710316" y="333374"/>
            <a:ext cx="6284372" cy="849313"/>
          </a:xfrm>
        </p:spPr>
        <p:txBody>
          <a:bodyPr/>
          <a:lstStyle/>
          <a:p>
            <a:pPr eaLnBrk="1" hangingPunct="1"/>
            <a:r>
              <a:rPr lang="ru-RU" sz="3600" b="1" dirty="0">
                <a:solidFill>
                  <a:srgbClr val="002060"/>
                </a:solidFill>
              </a:rPr>
              <a:t>Профилактика не состоявшаяся сегодня - проблема завтра</a:t>
            </a:r>
          </a:p>
        </p:txBody>
      </p:sp>
      <p:sp>
        <p:nvSpPr>
          <p:cNvPr id="3" name="Объект 2"/>
          <p:cNvSpPr>
            <a:spLocks noGrp="1"/>
          </p:cNvSpPr>
          <p:nvPr>
            <p:ph idx="1"/>
          </p:nvPr>
        </p:nvSpPr>
        <p:spPr>
          <a:xfrm>
            <a:off x="622168" y="1416853"/>
            <a:ext cx="7211505" cy="5183187"/>
          </a:xfrm>
        </p:spPr>
        <p:txBody>
          <a:bodyPr rtlCol="0">
            <a:normAutofit fontScale="77500" lnSpcReduction="20000"/>
          </a:bodyPr>
          <a:lstStyle/>
          <a:p>
            <a:pPr marL="0" indent="0" fontAlgn="auto">
              <a:spcAft>
                <a:spcPts val="0"/>
              </a:spcAft>
              <a:buNone/>
              <a:defRPr/>
            </a:pPr>
            <a:r>
              <a:rPr lang="ru-RU" b="1" dirty="0"/>
              <a:t>1. Регулярный отдых</a:t>
            </a:r>
            <a:br>
              <a:rPr lang="ru-RU" dirty="0"/>
            </a:br>
            <a:r>
              <a:rPr lang="ru-RU" dirty="0"/>
              <a:t>Баланс «работа - досуг». «Выгорание» усиливается всякий раз, когда границы между работой и домом начинают стираться и работа занимает большую часть жизни. Необходимо иметь свободные вечера и выходные (не брать работу на дом).</a:t>
            </a:r>
          </a:p>
          <a:p>
            <a:pPr marL="0" indent="0" fontAlgn="auto">
              <a:spcAft>
                <a:spcPts val="0"/>
              </a:spcAft>
              <a:buNone/>
              <a:defRPr/>
            </a:pPr>
            <a:r>
              <a:rPr lang="ru-RU" b="1" dirty="0"/>
              <a:t>2. Регулярные физические упражнения</a:t>
            </a:r>
            <a:br>
              <a:rPr lang="ru-RU" dirty="0"/>
            </a:br>
            <a:r>
              <a:rPr lang="ru-RU" dirty="0"/>
              <a:t>Как минимум три раза в неделю по 30минут. Это необходимо для выхода энергии, накапливающейся в результате стресса. Физические упражнения должны доставлять удовольствие: это прогулки, бег, танцы, работа на дачном участке и т . д.</a:t>
            </a:r>
          </a:p>
          <a:p>
            <a:pPr marL="0" indent="0" fontAlgn="auto">
              <a:spcAft>
                <a:spcPts val="0"/>
              </a:spcAft>
              <a:buNone/>
              <a:defRPr/>
            </a:pPr>
            <a:r>
              <a:rPr lang="ru-RU" b="1" dirty="0"/>
              <a:t>3. Адекватный сон - важнейший фактор, редуцирующий стресс</a:t>
            </a:r>
            <a:br>
              <a:rPr lang="ru-RU" dirty="0"/>
            </a:br>
            <a:r>
              <a:rPr lang="ru-RU" dirty="0"/>
              <a:t>Для здорового сна требуется 6-10 часов, а идеальными считают 8 часов сна. У каждого человека индивидуальная потребность во сне, и необходимо определить оптимальный для себя промежуток времени, за который вы высыпаетесь.</a:t>
            </a:r>
            <a:br>
              <a:rPr lang="ru-RU" dirty="0"/>
            </a:br>
            <a:endParaRPr lang="ru-RU" dirty="0"/>
          </a:p>
        </p:txBody>
      </p:sp>
      <p:pic>
        <p:nvPicPr>
          <p:cNvPr id="23555" name="Picture 2" descr="http://im1-tub-ru.yandex.net/i?id=41942ac0ec72ee38119b3c5b3cf1239d-17-144&amp;n=21"/>
          <p:cNvPicPr>
            <a:picLocks noChangeAspect="1" noChangeArrowheads="1"/>
          </p:cNvPicPr>
          <p:nvPr/>
        </p:nvPicPr>
        <p:blipFill>
          <a:blip r:embed="rId2"/>
          <a:srcRect/>
          <a:stretch>
            <a:fillRect/>
          </a:stretch>
        </p:blipFill>
        <p:spPr bwMode="auto">
          <a:xfrm>
            <a:off x="8443914" y="333374"/>
            <a:ext cx="2783410" cy="1863890"/>
          </a:xfrm>
          <a:prstGeom prst="rect">
            <a:avLst/>
          </a:prstGeom>
          <a:noFill/>
          <a:ln w="9525">
            <a:noFill/>
            <a:miter lim="800000"/>
            <a:headEnd/>
            <a:tailEnd/>
          </a:ln>
        </p:spPr>
      </p:pic>
      <p:pic>
        <p:nvPicPr>
          <p:cNvPr id="23556" name="Picture 6" descr="http://im3-tub-ru.yandex.net/i?id=48947a2246fdf8267f85de9a16684344-70-144&amp;n=21"/>
          <p:cNvPicPr>
            <a:picLocks noChangeAspect="1" noChangeArrowheads="1"/>
          </p:cNvPicPr>
          <p:nvPr/>
        </p:nvPicPr>
        <p:blipFill>
          <a:blip r:embed="rId3"/>
          <a:srcRect/>
          <a:stretch>
            <a:fillRect/>
          </a:stretch>
        </p:blipFill>
        <p:spPr bwMode="auto">
          <a:xfrm>
            <a:off x="8443914" y="2306996"/>
            <a:ext cx="2783410" cy="2244007"/>
          </a:xfrm>
          <a:prstGeom prst="rect">
            <a:avLst/>
          </a:prstGeom>
          <a:noFill/>
          <a:ln w="9525">
            <a:noFill/>
            <a:miter lim="800000"/>
            <a:headEnd/>
            <a:tailEnd/>
          </a:ln>
        </p:spPr>
      </p:pic>
      <p:pic>
        <p:nvPicPr>
          <p:cNvPr id="23557" name="Picture 8" descr="WWW.OPEN.AZ Версия для печати Сон"/>
          <p:cNvPicPr>
            <a:picLocks noChangeAspect="1" noChangeArrowheads="1"/>
          </p:cNvPicPr>
          <p:nvPr/>
        </p:nvPicPr>
        <p:blipFill>
          <a:blip r:embed="rId4"/>
          <a:srcRect/>
          <a:stretch>
            <a:fillRect/>
          </a:stretch>
        </p:blipFill>
        <p:spPr bwMode="auto">
          <a:xfrm>
            <a:off x="8443914" y="4660735"/>
            <a:ext cx="2783410" cy="19708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3272</Words>
  <Application>Microsoft Office PowerPoint</Application>
  <PresentationFormat>Широкоэкранный</PresentationFormat>
  <Paragraphs>255</Paragraphs>
  <Slides>42</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42</vt:i4>
      </vt:variant>
    </vt:vector>
  </HeadingPairs>
  <TitlesOfParts>
    <vt:vector size="47" baseType="lpstr">
      <vt:lpstr>Arial</vt:lpstr>
      <vt:lpstr>Calibri</vt:lpstr>
      <vt:lpstr>Calibri Light</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По статистике, "синдром выгорания" хотя бы раз в жизни бывает у 25% людей</vt:lpstr>
      <vt:lpstr>Опасность СЭВ</vt:lpstr>
      <vt:lpstr>Симптомы СЭВ</vt:lpstr>
      <vt:lpstr>Профилактика не состоявшаяся сегодня - проблема завтра</vt:lpstr>
      <vt:lpstr>Работа - только часть жизни</vt:lpstr>
      <vt:lpstr>Лечение клинических проявлений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Абрахам Маслоу – известный американский психолог</vt:lpstr>
      <vt:lpstr>По мнению разработчика концепции психологической безопасности И.А. Баевой,  психологическая безопасность имеет 2 составляющие:</vt:lpstr>
      <vt:lpstr>Психологическая безопасность среды предполагает отсутствие внешней угрозы, прежде всего, насилия</vt:lpstr>
      <vt:lpstr>Основные виды жестокого отношения  к детям</vt:lpstr>
      <vt:lpstr>Презентация PowerPoint</vt:lpstr>
      <vt:lpstr>Последствия жестокого обращения с детьми</vt:lpstr>
      <vt:lpstr>Гарантиями психологической безопасности ребёнка служат забота и защита со стороны взрослых </vt:lpstr>
      <vt:lpstr> Школьный буллинг Буллинг – направленные систематические преследования (издевательства) физически и психически более слабых учеников более сильными. </vt:lpstr>
      <vt:lpstr>Буллеры</vt:lpstr>
      <vt:lpstr>Жертвы буллинга</vt:lpstr>
      <vt:lpstr>Наблюдатели буллинга</vt:lpstr>
      <vt:lpstr>Презентация PowerPoint</vt:lpstr>
      <vt:lpstr>Презентация PowerPoint</vt:lpstr>
      <vt:lpstr>Предотвращение подростковой агрессии</vt:lpstr>
      <vt:lpstr> Хронология случаев нападений с пострадавшими в российских школах  с 2013г. по 2018г.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Наталия Львовна</dc:creator>
  <cp:lastModifiedBy>Наталия Львовна</cp:lastModifiedBy>
  <cp:revision>8</cp:revision>
  <dcterms:created xsi:type="dcterms:W3CDTF">2022-11-01T08:08:02Z</dcterms:created>
  <dcterms:modified xsi:type="dcterms:W3CDTF">2022-11-14T12:15:21Z</dcterms:modified>
</cp:coreProperties>
</file>