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66" r:id="rId7"/>
    <p:sldId id="261" r:id="rId8"/>
    <p:sldId id="262" r:id="rId9"/>
    <p:sldId id="267" r:id="rId10"/>
    <p:sldId id="268" r:id="rId11"/>
    <p:sldId id="269" r:id="rId12"/>
    <p:sldId id="264" r:id="rId13"/>
  </p:sldIdLst>
  <p:sldSz cx="12192000" cy="6858000"/>
  <p:notesSz cx="12192000" cy="6858000"/>
  <p:embeddedFontLst>
    <p:embeddedFont>
      <p:font typeface="Abadi" panose="020B0604020104020204" pitchFamily="34" charset="0"/>
      <p:regular r:id="rId14"/>
      <p:bold r:id="rId15"/>
      <p:italic r:id="rId16"/>
      <p:boldItalic r:id="rId17"/>
    </p:embeddedFont>
    <p:embeddedFont>
      <p:font typeface="PT Serif" panose="020A0603040505020204" pitchFamily="18" charset="-52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75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vk.com/video-199284742_45623924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u-st.ru/content/lending/futurecode.pdf" TargetMode="External"/><Relationship Id="rId7" Type="http://schemas.openxmlformats.org/officeDocument/2006/relationships/image" Target="../media/image11.png"/><Relationship Id="rId2" Type="http://schemas.openxmlformats.org/officeDocument/2006/relationships/hyperlink" Target="https://www.gosuslugi.ru/future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gital-likbez.datalesson.ru/" TargetMode="External"/><Relationship Id="rId5" Type="http://schemas.openxmlformats.org/officeDocument/2006/relationships/hyperlink" Target="https://&#1091;&#1088;&#1086;&#1082;&#1094;&#1080;&#1092;&#1088;&#1099;.&#1088;&#1092;/" TargetMode="External"/><Relationship Id="rId4" Type="http://schemas.openxmlformats.org/officeDocument/2006/relationships/hyperlink" Target="https://www.gosuslugi.ru/futurecode?view=online&amp;r=17000000000&amp;s=9&amp;p=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22256" y="3197250"/>
            <a:ext cx="1074611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«Интернет и телекоммуникации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D6D3117-EC26-F9C5-2C75-7316F4A157A8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>
            <a:extLst>
              <a:ext uri="{FF2B5EF4-FFF2-40B4-BE49-F238E27FC236}">
                <a16:creationId xmlns:a16="http://schemas.microsoft.com/office/drawing/2014/main" id="{5A59DE22-9614-B467-C97B-DE9A0AFD1F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10</a:t>
            </a:fld>
            <a:endParaRPr lang="ru-RU"/>
          </a:p>
        </p:txBody>
      </p:sp>
      <p:sp>
        <p:nvSpPr>
          <p:cNvPr id="862041602" name="Скругленный прямоугольник 10">
            <a:extLst>
              <a:ext uri="{FF2B5EF4-FFF2-40B4-BE49-F238E27FC236}">
                <a16:creationId xmlns:a16="http://schemas.microsoft.com/office/drawing/2014/main" id="{8A45E576-A31C-6090-8DB1-947E3E0507FF}"/>
              </a:ext>
            </a:extLst>
          </p:cNvPr>
          <p:cNvSpPr/>
          <p:nvPr/>
        </p:nvSpPr>
        <p:spPr bwMode="auto">
          <a:xfrm>
            <a:off x="335360" y="55561"/>
            <a:ext cx="11689094" cy="674687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3090151" name=" 293090150">
            <a:extLst>
              <a:ext uri="{FF2B5EF4-FFF2-40B4-BE49-F238E27FC236}">
                <a16:creationId xmlns:a16="http://schemas.microsoft.com/office/drawing/2014/main" id="{B5F27E91-3E64-55B4-F1C2-F681A47651CE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>
            <a:extLst>
              <a:ext uri="{FF2B5EF4-FFF2-40B4-BE49-F238E27FC236}">
                <a16:creationId xmlns:a16="http://schemas.microsoft.com/office/drawing/2014/main" id="{B1449943-5780-B031-300E-5699B76BBC10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>
            <a:extLst>
              <a:ext uri="{FF2B5EF4-FFF2-40B4-BE49-F238E27FC236}">
                <a16:creationId xmlns:a16="http://schemas.microsoft.com/office/drawing/2014/main" id="{A1729757-F7FC-6524-E002-B6043B9E4946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9412369" name="TextBox 1169412368">
            <a:extLst>
              <a:ext uri="{FF2B5EF4-FFF2-40B4-BE49-F238E27FC236}">
                <a16:creationId xmlns:a16="http://schemas.microsoft.com/office/drawing/2014/main" id="{2FB8337A-EEE3-08DD-6B97-4A2E8F8CE233}"/>
              </a:ext>
            </a:extLst>
          </p:cNvPr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>
            <a:extLst>
              <a:ext uri="{FF2B5EF4-FFF2-40B4-BE49-F238E27FC236}">
                <a16:creationId xmlns:a16="http://schemas.microsoft.com/office/drawing/2014/main" id="{ED3B6C50-4C9C-2BDC-A9C1-77F123719F19}"/>
              </a:ext>
            </a:extLst>
          </p:cNvPr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>
            <a:extLst>
              <a:ext uri="{FF2B5EF4-FFF2-40B4-BE49-F238E27FC236}">
                <a16:creationId xmlns:a16="http://schemas.microsoft.com/office/drawing/2014/main" id="{B7FB6A00-FE96-68AA-3114-270BE9B71AEA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>
            <a:extLst>
              <a:ext uri="{FF2B5EF4-FFF2-40B4-BE49-F238E27FC236}">
                <a16:creationId xmlns:a16="http://schemas.microsoft.com/office/drawing/2014/main" id="{A6C4B6FD-5F53-8C37-43BA-AEB5AE75067A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>
            <a:extLst>
              <a:ext uri="{FF2B5EF4-FFF2-40B4-BE49-F238E27FC236}">
                <a16:creationId xmlns:a16="http://schemas.microsoft.com/office/drawing/2014/main" id="{70B67A9C-E98D-E920-3C47-F93B24836BAC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>
            <a:extLst>
              <a:ext uri="{FF2B5EF4-FFF2-40B4-BE49-F238E27FC236}">
                <a16:creationId xmlns:a16="http://schemas.microsoft.com/office/drawing/2014/main" id="{B0C266F2-1B1F-BADC-221C-828ECDB91A33}"/>
              </a:ext>
            </a:extLst>
          </p:cNvPr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>
            <a:extLst>
              <a:ext uri="{FF2B5EF4-FFF2-40B4-BE49-F238E27FC236}">
                <a16:creationId xmlns:a16="http://schemas.microsoft.com/office/drawing/2014/main" id="{5FDE4ECA-1B4A-4DC7-93DF-7EE1A57452F8}"/>
              </a:ext>
            </a:extLst>
          </p:cNvPr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>
            <a:extLst>
              <a:ext uri="{FF2B5EF4-FFF2-40B4-BE49-F238E27FC236}">
                <a16:creationId xmlns:a16="http://schemas.microsoft.com/office/drawing/2014/main" id="{4EAAC034-67AB-CA65-A6BB-557D558782BD}"/>
              </a:ext>
            </a:extLst>
          </p:cNvPr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>
            <a:extLst>
              <a:ext uri="{FF2B5EF4-FFF2-40B4-BE49-F238E27FC236}">
                <a16:creationId xmlns:a16="http://schemas.microsoft.com/office/drawing/2014/main" id="{9C1CDECC-4CA8-23DB-665A-C720A4F51ECE}"/>
              </a:ext>
            </a:extLst>
          </p:cNvPr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>
            <a:extLst>
              <a:ext uri="{FF2B5EF4-FFF2-40B4-BE49-F238E27FC236}">
                <a16:creationId xmlns:a16="http://schemas.microsoft.com/office/drawing/2014/main" id="{2CE4F86A-E8CE-B967-FAFB-B94CDAC23432}"/>
              </a:ext>
            </a:extLst>
          </p:cNvPr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 dirty="0">
              <a:highlight>
                <a:srgbClr val="FFFFFF"/>
              </a:highlight>
            </a:endParaRPr>
          </a:p>
        </p:txBody>
      </p:sp>
      <p:sp>
        <p:nvSpPr>
          <p:cNvPr id="629072189" name=" 629072188">
            <a:extLst>
              <a:ext uri="{FF2B5EF4-FFF2-40B4-BE49-F238E27FC236}">
                <a16:creationId xmlns:a16="http://schemas.microsoft.com/office/drawing/2014/main" id="{03A8CA17-1A7D-A132-F7E5-584E9E9599DA}"/>
              </a:ext>
            </a:extLst>
          </p:cNvPr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>
            <a:extLst>
              <a:ext uri="{FF2B5EF4-FFF2-40B4-BE49-F238E27FC236}">
                <a16:creationId xmlns:a16="http://schemas.microsoft.com/office/drawing/2014/main" id="{26CB5E91-2E4E-CA14-8F86-7CE8F8C1BF64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>
            <a:extLst>
              <a:ext uri="{FF2B5EF4-FFF2-40B4-BE49-F238E27FC236}">
                <a16:creationId xmlns:a16="http://schemas.microsoft.com/office/drawing/2014/main" id="{034650B3-604C-991E-66FD-0D3064B6CB72}"/>
              </a:ext>
            </a:extLst>
          </p:cNvPr>
          <p:cNvSpPr txBox="1"/>
          <p:nvPr/>
        </p:nvSpPr>
        <p:spPr bwMode="auto">
          <a:xfrm>
            <a:off x="2303982" y="93811"/>
            <a:ext cx="7472121" cy="505203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тур 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производственных задач»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sz="2800" b="1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061828701" name=" 1061828700">
            <a:extLst>
              <a:ext uri="{FF2B5EF4-FFF2-40B4-BE49-F238E27FC236}">
                <a16:creationId xmlns:a16="http://schemas.microsoft.com/office/drawing/2014/main" id="{9B6D8371-766F-3186-8F75-DD63BE5E23F9}"/>
              </a:ext>
            </a:extLst>
          </p:cNvPr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>
            <a:extLst>
              <a:ext uri="{FF2B5EF4-FFF2-40B4-BE49-F238E27FC236}">
                <a16:creationId xmlns:a16="http://schemas.microsoft.com/office/drawing/2014/main" id="{36C5FD46-F13D-B446-9F06-26B7110761C6}"/>
              </a:ext>
            </a:extLst>
          </p:cNvPr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87256475" name=" 287256474">
            <a:extLst>
              <a:ext uri="{FF2B5EF4-FFF2-40B4-BE49-F238E27FC236}">
                <a16:creationId xmlns:a16="http://schemas.microsoft.com/office/drawing/2014/main" id="{4E4BF1A8-7CF9-D68D-4B82-B13C500FC5D8}"/>
              </a:ext>
            </a:extLst>
          </p:cNvPr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354B88D-CA5F-4374-51A8-C803D370B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97666"/>
              </p:ext>
            </p:extLst>
          </p:nvPr>
        </p:nvGraphicFramePr>
        <p:xfrm>
          <a:off x="952685" y="741231"/>
          <a:ext cx="10341861" cy="5679004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5170377">
                  <a:extLst>
                    <a:ext uri="{9D8B030D-6E8A-4147-A177-3AD203B41FA5}">
                      <a16:colId xmlns:a16="http://schemas.microsoft.com/office/drawing/2014/main" val="4168133065"/>
                    </a:ext>
                  </a:extLst>
                </a:gridCol>
                <a:gridCol w="5171484">
                  <a:extLst>
                    <a:ext uri="{9D8B030D-6E8A-4147-A177-3AD203B41FA5}">
                      <a16:colId xmlns:a16="http://schemas.microsoft.com/office/drawing/2014/main" val="2496859328"/>
                    </a:ext>
                  </a:extLst>
                </a:gridCol>
              </a:tblGrid>
              <a:tr h="225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Обязанность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297157696"/>
                  </a:ext>
                </a:extLst>
              </a:tr>
              <a:tr h="959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Радиоинженер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Проектирует и тестирует радиоустройства, контролируя их соответствие техническим требованиям.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3803211738"/>
                  </a:ext>
                </a:extLst>
              </a:tr>
              <a:tr h="714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800" b="1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Специалист по телекоммуникациям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Проектирует, эксплуатирует и развивает телекоммуникационные сети.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600097880"/>
                  </a:ext>
                </a:extLst>
              </a:tr>
              <a:tr h="46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800" b="1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Микроэлектроник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Исследует и производит мелкие электронные компоненты.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1773981526"/>
                  </a:ext>
                </a:extLst>
              </a:tr>
              <a:tr h="46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800" b="1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Антенный инженер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Проектирует антенны различного назначения.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3459249630"/>
                  </a:ext>
                </a:extLst>
              </a:tr>
              <a:tr h="46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Разработчик встраиваемых систем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Программирует микроконтроллеры и специализированные чипы.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606051730"/>
                  </a:ext>
                </a:extLst>
              </a:tr>
              <a:tr h="714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ru-RU" sz="1800" b="1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Проектировщик СВЧ-техники (сверхвысокочастотная техника)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Работает с оборудованием, функционирующим на высоких частотах.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2044658536"/>
                  </a:ext>
                </a:extLst>
              </a:tr>
              <a:tr h="714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ru-RU" sz="1800" b="1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 по ЭМС (электромагнитной совместимости)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Изучает влияние электронных устройств друг на друга и устраняет помехи.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1324015624"/>
                  </a:ext>
                </a:extLst>
              </a:tr>
              <a:tr h="46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Наладчик электронного оборудования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Настраивает и обслуживает сложную электронную аппаратуру.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7" marR="57177" marT="0" marB="0"/>
                </a:tc>
                <a:extLst>
                  <a:ext uri="{0D108BD9-81ED-4DB2-BD59-A6C34878D82A}">
                    <a16:rowId xmlns:a16="http://schemas.microsoft.com/office/drawing/2014/main" val="2961897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813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F721383-EB3C-177A-F8F5-882CBE03469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>
            <a:extLst>
              <a:ext uri="{FF2B5EF4-FFF2-40B4-BE49-F238E27FC236}">
                <a16:creationId xmlns:a16="http://schemas.microsoft.com/office/drawing/2014/main" id="{F57C8079-E290-3EC6-3C11-CB4EA0B2C1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11</a:t>
            </a:fld>
            <a:endParaRPr lang="ru-RU"/>
          </a:p>
        </p:txBody>
      </p:sp>
      <p:sp>
        <p:nvSpPr>
          <p:cNvPr id="862041602" name="Скругленный прямоугольник 10">
            <a:extLst>
              <a:ext uri="{FF2B5EF4-FFF2-40B4-BE49-F238E27FC236}">
                <a16:creationId xmlns:a16="http://schemas.microsoft.com/office/drawing/2014/main" id="{B2424337-7E74-AA26-C90B-284A3A699CDC}"/>
              </a:ext>
            </a:extLst>
          </p:cNvPr>
          <p:cNvSpPr/>
          <p:nvPr/>
        </p:nvSpPr>
        <p:spPr bwMode="auto">
          <a:xfrm>
            <a:off x="335360" y="55561"/>
            <a:ext cx="11689094" cy="674687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3090151" name=" 293090150">
            <a:extLst>
              <a:ext uri="{FF2B5EF4-FFF2-40B4-BE49-F238E27FC236}">
                <a16:creationId xmlns:a16="http://schemas.microsoft.com/office/drawing/2014/main" id="{8E70B5EC-53F5-88A9-BE4D-1E070B11EE43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>
            <a:extLst>
              <a:ext uri="{FF2B5EF4-FFF2-40B4-BE49-F238E27FC236}">
                <a16:creationId xmlns:a16="http://schemas.microsoft.com/office/drawing/2014/main" id="{79AAE305-3F9B-6226-2A75-AD067C9ADD73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>
            <a:extLst>
              <a:ext uri="{FF2B5EF4-FFF2-40B4-BE49-F238E27FC236}">
                <a16:creationId xmlns:a16="http://schemas.microsoft.com/office/drawing/2014/main" id="{01F592D0-D8F1-171D-F4A2-DFF7F7761DB4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9412369" name="TextBox 1169412368">
            <a:extLst>
              <a:ext uri="{FF2B5EF4-FFF2-40B4-BE49-F238E27FC236}">
                <a16:creationId xmlns:a16="http://schemas.microsoft.com/office/drawing/2014/main" id="{CC787722-8127-C522-CEF5-56AD6A4540CF}"/>
              </a:ext>
            </a:extLst>
          </p:cNvPr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>
            <a:extLst>
              <a:ext uri="{FF2B5EF4-FFF2-40B4-BE49-F238E27FC236}">
                <a16:creationId xmlns:a16="http://schemas.microsoft.com/office/drawing/2014/main" id="{48928610-9F00-47F1-9AAA-C45FF865A4CD}"/>
              </a:ext>
            </a:extLst>
          </p:cNvPr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>
            <a:extLst>
              <a:ext uri="{FF2B5EF4-FFF2-40B4-BE49-F238E27FC236}">
                <a16:creationId xmlns:a16="http://schemas.microsoft.com/office/drawing/2014/main" id="{702EDEC6-62C1-09D8-AF77-4E50B223B470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>
            <a:extLst>
              <a:ext uri="{FF2B5EF4-FFF2-40B4-BE49-F238E27FC236}">
                <a16:creationId xmlns:a16="http://schemas.microsoft.com/office/drawing/2014/main" id="{11490DD7-340E-9205-A098-0E5505ABD266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>
            <a:extLst>
              <a:ext uri="{FF2B5EF4-FFF2-40B4-BE49-F238E27FC236}">
                <a16:creationId xmlns:a16="http://schemas.microsoft.com/office/drawing/2014/main" id="{BED37746-3897-8BA3-AEE2-0681F2D4DA17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>
            <a:extLst>
              <a:ext uri="{FF2B5EF4-FFF2-40B4-BE49-F238E27FC236}">
                <a16:creationId xmlns:a16="http://schemas.microsoft.com/office/drawing/2014/main" id="{7F58C003-D797-AE91-2007-A4221DF79373}"/>
              </a:ext>
            </a:extLst>
          </p:cNvPr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>
            <a:extLst>
              <a:ext uri="{FF2B5EF4-FFF2-40B4-BE49-F238E27FC236}">
                <a16:creationId xmlns:a16="http://schemas.microsoft.com/office/drawing/2014/main" id="{E779C453-128E-7973-C23B-90ED66BCF7E6}"/>
              </a:ext>
            </a:extLst>
          </p:cNvPr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>
            <a:extLst>
              <a:ext uri="{FF2B5EF4-FFF2-40B4-BE49-F238E27FC236}">
                <a16:creationId xmlns:a16="http://schemas.microsoft.com/office/drawing/2014/main" id="{83236F72-43E2-1CCA-D4B8-F01EBEADD74B}"/>
              </a:ext>
            </a:extLst>
          </p:cNvPr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>
            <a:extLst>
              <a:ext uri="{FF2B5EF4-FFF2-40B4-BE49-F238E27FC236}">
                <a16:creationId xmlns:a16="http://schemas.microsoft.com/office/drawing/2014/main" id="{E0442F92-636E-9523-5E53-7A31DA5FD8B6}"/>
              </a:ext>
            </a:extLst>
          </p:cNvPr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>
            <a:extLst>
              <a:ext uri="{FF2B5EF4-FFF2-40B4-BE49-F238E27FC236}">
                <a16:creationId xmlns:a16="http://schemas.microsoft.com/office/drawing/2014/main" id="{E9BF6475-BDA4-8FB9-C65B-F8E12E24836A}"/>
              </a:ext>
            </a:extLst>
          </p:cNvPr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 dirty="0">
              <a:highlight>
                <a:srgbClr val="FFFFFF"/>
              </a:highlight>
            </a:endParaRPr>
          </a:p>
        </p:txBody>
      </p:sp>
      <p:sp>
        <p:nvSpPr>
          <p:cNvPr id="629072189" name=" 629072188">
            <a:extLst>
              <a:ext uri="{FF2B5EF4-FFF2-40B4-BE49-F238E27FC236}">
                <a16:creationId xmlns:a16="http://schemas.microsoft.com/office/drawing/2014/main" id="{C41F2BE5-B65B-133A-0B1E-C9CAFF78B427}"/>
              </a:ext>
            </a:extLst>
          </p:cNvPr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>
            <a:extLst>
              <a:ext uri="{FF2B5EF4-FFF2-40B4-BE49-F238E27FC236}">
                <a16:creationId xmlns:a16="http://schemas.microsoft.com/office/drawing/2014/main" id="{CB216DAA-3949-EE31-115B-BE1FF0F49BE4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>
            <a:extLst>
              <a:ext uri="{FF2B5EF4-FFF2-40B4-BE49-F238E27FC236}">
                <a16:creationId xmlns:a16="http://schemas.microsoft.com/office/drawing/2014/main" id="{38873132-A5F0-348F-52CA-241CEBBBE353}"/>
              </a:ext>
            </a:extLst>
          </p:cNvPr>
          <p:cNvSpPr txBox="1"/>
          <p:nvPr/>
        </p:nvSpPr>
        <p:spPr bwMode="auto">
          <a:xfrm>
            <a:off x="1529435" y="130569"/>
            <a:ext cx="9634347" cy="97706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тур «Какие профессионалы вам необходимы?»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sz="2800" b="1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061828701" name=" 1061828700">
            <a:extLst>
              <a:ext uri="{FF2B5EF4-FFF2-40B4-BE49-F238E27FC236}">
                <a16:creationId xmlns:a16="http://schemas.microsoft.com/office/drawing/2014/main" id="{0501C6F6-FAA2-6DF3-F080-04ED0F9C4BEA}"/>
              </a:ext>
            </a:extLst>
          </p:cNvPr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>
            <a:extLst>
              <a:ext uri="{FF2B5EF4-FFF2-40B4-BE49-F238E27FC236}">
                <a16:creationId xmlns:a16="http://schemas.microsoft.com/office/drawing/2014/main" id="{63FAB560-F9A3-B9CC-AF52-47CB53393D71}"/>
              </a:ext>
            </a:extLst>
          </p:cNvPr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87256475" name=" 287256474">
            <a:extLst>
              <a:ext uri="{FF2B5EF4-FFF2-40B4-BE49-F238E27FC236}">
                <a16:creationId xmlns:a16="http://schemas.microsoft.com/office/drawing/2014/main" id="{2B2E66E6-A96A-0D00-C377-784A35DFCFE3}"/>
              </a:ext>
            </a:extLst>
          </p:cNvPr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00205B-FC6A-06C4-2E77-55D7233A24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440699"/>
              </p:ext>
            </p:extLst>
          </p:nvPr>
        </p:nvGraphicFramePr>
        <p:xfrm>
          <a:off x="1140839" y="820876"/>
          <a:ext cx="10068712" cy="57664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039976">
                  <a:extLst>
                    <a:ext uri="{9D8B030D-6E8A-4147-A177-3AD203B41FA5}">
                      <a16:colId xmlns:a16="http://schemas.microsoft.com/office/drawing/2014/main" val="2200052379"/>
                    </a:ext>
                  </a:extLst>
                </a:gridCol>
                <a:gridCol w="6228798">
                  <a:extLst>
                    <a:ext uri="{9D8B030D-6E8A-4147-A177-3AD203B41FA5}">
                      <a16:colId xmlns:a16="http://schemas.microsoft.com/office/drawing/2014/main" val="2187104907"/>
                    </a:ext>
                  </a:extLst>
                </a:gridCol>
                <a:gridCol w="1799938">
                  <a:extLst>
                    <a:ext uri="{9D8B030D-6E8A-4147-A177-3AD203B41FA5}">
                      <a16:colId xmlns:a16="http://schemas.microsoft.com/office/drawing/2014/main" val="2059946965"/>
                    </a:ext>
                  </a:extLst>
                </a:gridCol>
              </a:tblGrid>
              <a:tr h="563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Организация/предприятие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Аргументация выбора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1808177098"/>
                  </a:ext>
                </a:extLst>
              </a:tr>
              <a:tr h="563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Завод по производству мобильных телефонов и бытовых устройств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4125154371"/>
                  </a:ext>
                </a:extLst>
              </a:tr>
              <a:tr h="60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Телекоммуникационная компания, оказывающая услуги фиксированной и мобильной связи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1196472850"/>
                  </a:ext>
                </a:extLst>
              </a:tr>
              <a:tr h="60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Научно-исследовательский институт, занимающийся разработкой космических аппаратов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3957320596"/>
                  </a:ext>
                </a:extLst>
              </a:tr>
              <a:tr h="60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Телекоммуникационная компания, оказывающая услуги фиксированной и мобильной связи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2537867699"/>
                  </a:ext>
                </a:extLst>
              </a:tr>
              <a:tr h="563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Лаборатория разработок автомобильных систем помощи водителю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4013553725"/>
                  </a:ext>
                </a:extLst>
              </a:tr>
              <a:tr h="60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Научно-исследовательский институт, занимающийся разработкой космических аппаратов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653238977"/>
                  </a:ext>
                </a:extLst>
              </a:tr>
              <a:tr h="9089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Консалтинговая фирма, консультирующая производителей по вопросам снижения воздействия технических устройств на здоровье пользователей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3550772550"/>
                  </a:ext>
                </a:extLst>
              </a:tr>
              <a:tr h="60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Сервис-центр по ремонту и обслуживанию промышленного оборудования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87" marR="37687" marT="0" marB="0"/>
                </a:tc>
                <a:extLst>
                  <a:ext uri="{0D108BD9-81ED-4DB2-BD59-A6C34878D82A}">
                    <a16:rowId xmlns:a16="http://schemas.microsoft.com/office/drawing/2014/main" val="471566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3562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453416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A8EEEE-E4A6-5123-F0F5-0D33BA620B1A}" type="slidenum">
              <a:rPr lang="ru-RU"/>
              <a:t>12</a:t>
            </a:fld>
            <a:endParaRPr lang="ru-RU"/>
          </a:p>
        </p:txBody>
      </p:sp>
      <p:pic>
        <p:nvPicPr>
          <p:cNvPr id="1086627796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502" y="-189113"/>
            <a:ext cx="4233837" cy="4447308"/>
          </a:xfrm>
          <a:prstGeom prst="rect">
            <a:avLst/>
          </a:prstGeom>
        </p:spPr>
      </p:pic>
      <p:sp>
        <p:nvSpPr>
          <p:cNvPr id="940046127" name="TextBox 310580050"/>
          <p:cNvSpPr txBox="1"/>
          <p:nvPr/>
        </p:nvSpPr>
        <p:spPr bwMode="auto">
          <a:xfrm>
            <a:off x="263351" y="1472405"/>
            <a:ext cx="8891655" cy="34137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Моя главная победа в изучении IT...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Самое сложное, с чем пришлось столкнуться...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То, чему я хочу уделить больше внимания…</a:t>
            </a:r>
            <a:endParaRPr/>
          </a:p>
          <a:p>
            <a:pPr algn="ctr">
              <a:defRPr/>
            </a:pPr>
            <a:endParaRPr b="1"/>
          </a:p>
        </p:txBody>
      </p:sp>
      <p:sp>
        <p:nvSpPr>
          <p:cNvPr id="103296753" name=" 315385056"/>
          <p:cNvSpPr/>
          <p:nvPr/>
        </p:nvSpPr>
        <p:spPr bwMode="auto">
          <a:xfrm>
            <a:off x="6716952" y="5129329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/>
          <p:cNvSpPr txBox="1"/>
          <p:nvPr/>
        </p:nvSpPr>
        <p:spPr bwMode="auto">
          <a:xfrm>
            <a:off x="2146870" y="53724"/>
            <a:ext cx="8427647" cy="15545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 b="1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 sz="2400" b="1" spc="9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Интернет</a:t>
            </a:r>
            <a:r>
              <a:rPr sz="2400" b="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—</a:t>
            </a:r>
            <a:r>
              <a:rPr sz="240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это всемирная система объединённых сетей, которая позволяет передавать информацию по всему миру. </a:t>
            </a:r>
          </a:p>
          <a:p>
            <a:pPr algn="l">
              <a:defRPr/>
            </a:pPr>
            <a:endParaRPr sz="2400"/>
          </a:p>
        </p:txBody>
      </p:sp>
      <p:sp>
        <p:nvSpPr>
          <p:cNvPr id="1923694837" name="TextBox 1923694836"/>
          <p:cNvSpPr txBox="1"/>
          <p:nvPr/>
        </p:nvSpPr>
        <p:spPr bwMode="auto">
          <a:xfrm>
            <a:off x="154131" y="1896937"/>
            <a:ext cx="4239477" cy="41148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>
                <a:latin typeface="Times New Roman"/>
                <a:ea typeface="Times New Roman"/>
                <a:cs typeface="Times New Roman"/>
              </a:rPr>
              <a:t>Телекоммуникация </a:t>
            </a:r>
            <a:r>
              <a:rPr sz="2400" b="0" spc="9">
                <a:latin typeface="Times New Roman"/>
                <a:ea typeface="Times New Roman"/>
                <a:cs typeface="Times New Roman"/>
              </a:rPr>
              <a:t>— это </a:t>
            </a:r>
            <a:r>
              <a:rPr sz="2400" spc="9">
                <a:latin typeface="Times New Roman"/>
                <a:ea typeface="Times New Roman"/>
                <a:cs typeface="Times New Roman"/>
              </a:rPr>
              <a:t>передача информации на расстоянии. Телекоммуникационная инфраструктура включает вышки сотовой связи, оптоволокно, спутники и другие средства передачи сигналов.</a:t>
            </a:r>
          </a:p>
          <a:p>
            <a:pPr algn="l">
              <a:defRPr/>
            </a:pPr>
            <a:endParaRPr sz="2400"/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00183040" name=" 300183039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61617298" name=" 561617297"/>
          <p:cNvSpPr/>
          <p:nvPr/>
        </p:nvSpPr>
        <p:spPr bwMode="auto">
          <a:xfrm>
            <a:off x="9878835" y="5282832"/>
            <a:ext cx="2081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42315243" name="Рисунок 2042315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922749" y="1528866"/>
            <a:ext cx="8223249" cy="51386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Связь и общение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Образование и саморазвитие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Бизнес и экономика 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Развлечения и культура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508936" y="294541"/>
            <a:ext cx="11174407" cy="356651"/>
          </a:xfrm>
        </p:spPr>
        <p:txBody>
          <a:bodyPr/>
          <a:lstStyle/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Какие возможности предоставляют нам интернет и телекоммуникации? </a:t>
            </a:r>
            <a:endParaRPr lang="ru-RU"/>
          </a:p>
        </p:txBody>
      </p:sp>
      <p:pic>
        <p:nvPicPr>
          <p:cNvPr id="39531105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57397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1735261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19578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25698105" name=" 2125698104"/>
          <p:cNvSpPr/>
          <p:nvPr/>
        </p:nvSpPr>
        <p:spPr bwMode="auto">
          <a:xfrm>
            <a:off x="12348445" y="7134260"/>
            <a:ext cx="952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30174519" name="Рисунок 113017451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64111" y="3770442"/>
            <a:ext cx="2855466" cy="219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184163" name=" 74184162"/>
          <p:cNvSpPr/>
          <p:nvPr/>
        </p:nvSpPr>
        <p:spPr bwMode="auto">
          <a:xfrm>
            <a:off x="15431660" y="7206238"/>
            <a:ext cx="948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3773" name="Рисунок 19163377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9600" y="3796420"/>
            <a:ext cx="2524149" cy="2141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6219" y="961566"/>
            <a:ext cx="11286885" cy="562802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89" y="229222"/>
            <a:ext cx="11175955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Правила поведения пользователей в сети</a:t>
            </a:r>
            <a:endParaRPr sz="3600" b="1"/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452557" y="1384636"/>
            <a:ext cx="11286885" cy="770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lnSpc>
                <a:spcPct val="100000"/>
              </a:lnSpc>
              <a:spcAft>
                <a:spcPts val="0"/>
              </a:spcAft>
              <a:defRPr/>
            </a:pP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Правила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безопасного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поведения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сети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2400" b="0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 tooltip="https://vk.com/video-199284742_45623924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https://vk.com/video-199284742_456239241</a:t>
            </a:r>
            <a:endParaRPr sz="24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2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63192421" name=" 1963192420"/>
          <p:cNvSpPr/>
          <p:nvPr/>
        </p:nvSpPr>
        <p:spPr bwMode="auto">
          <a:xfrm>
            <a:off x="7546988" y="52784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31837559" name="Рисунок 2318375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78428" y="1986642"/>
            <a:ext cx="8191499" cy="4324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36628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5BE83AD-17C5-BC0D-C301-04CCC2140DDA}" type="slidenum">
              <a:rPr lang="ru-RU"/>
              <a:t>5</a:t>
            </a:fld>
            <a:endParaRPr lang="ru-RU"/>
          </a:p>
        </p:txBody>
      </p:sp>
      <p:sp>
        <p:nvSpPr>
          <p:cNvPr id="385543922" name="Скругленный прямоугольник 7"/>
          <p:cNvSpPr/>
          <p:nvPr/>
        </p:nvSpPr>
        <p:spPr bwMode="auto">
          <a:xfrm>
            <a:off x="175276" y="961565"/>
            <a:ext cx="5998064" cy="5445122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8"/>
              </a:spcAft>
              <a:defRPr/>
            </a:pPr>
            <a:endParaRPr lang="ru-RU" sz="2000" b="1">
              <a:latin typeface="Mulish"/>
            </a:endParaRPr>
          </a:p>
          <a:p>
            <a:pPr marL="305907" indent="-305907">
              <a:spcAft>
                <a:spcPts val="598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1798240389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89" y="229222"/>
            <a:ext cx="11175415" cy="775596"/>
          </a:xfrm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Онлайн-обучение и дистанционные образовательные программы:</a:t>
            </a:r>
            <a:br>
              <a:rPr lang="ru-RU">
                <a:latin typeface="Times New Roman"/>
                <a:cs typeface="Times New Roman"/>
              </a:rPr>
            </a:br>
            <a:endParaRPr lang="ru-RU">
              <a:latin typeface="Times New Roman"/>
              <a:cs typeface="Times New Roman"/>
            </a:endParaRPr>
          </a:p>
        </p:txBody>
      </p:sp>
      <p:sp>
        <p:nvSpPr>
          <p:cNvPr id="1465488393" name="TextBox 2124527836"/>
          <p:cNvSpPr txBox="1"/>
          <p:nvPr/>
        </p:nvSpPr>
        <p:spPr bwMode="auto">
          <a:xfrm>
            <a:off x="394641" y="1435989"/>
            <a:ext cx="5681131" cy="4515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>
              <a:defRPr/>
            </a:pP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2" tooltip="https://www.gosuslugi.ru/futureco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1.Проект «Код будущего»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 - бесплатные курсы программирования для школьников 8-11 классов и студентов колледжей или техникумов, обучающихся 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3" tooltip="https://gu-st.ru/content/lending/futurecode.pdf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 ИТ-специальностям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4" tooltip="https://www.gosuslugi.ru/futurecode?view=online&amp;r=17000000000&amp;s=9&amp;p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https://www.gosuslugi.ru/futurecode?view=online&amp;r=17000000000&amp;s=9&amp;p=1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 dirty="0">
              <a:solidFill>
                <a:schemeClr val="bg1"/>
              </a:solidFill>
            </a:endParaRPr>
          </a:p>
          <a:p>
            <a:pPr lvl="0">
              <a:defRPr/>
            </a:pPr>
            <a:endParaRPr lang="ru-RU" sz="20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defRPr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2.Всероссийский образовательный проект в сфере цифровых технологий «Урок цифры»: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5" tooltip="https://урокцифры.рф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https://урокцифры.рф/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 dirty="0">
              <a:solidFill>
                <a:schemeClr val="bg1"/>
              </a:solidFill>
            </a:endParaRPr>
          </a:p>
          <a:p>
            <a:pPr lvl="0">
              <a:defRPr/>
            </a:pPr>
            <a:endParaRPr lang="ru-RU" sz="20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3.«Цифровой ликбез» - проект, который поможет повысить цифровую грамотность и узнать больше о кибербезопасности в сети: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6" tooltip="https://digital-likbez.datalesson.ru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https://digital-likbez.datalesson.ru/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 sz="40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40414850" name=" 1661987434"/>
          <p:cNvSpPr/>
          <p:nvPr/>
        </p:nvSpPr>
        <p:spPr bwMode="auto">
          <a:xfrm>
            <a:off x="11493057" y="4086921"/>
            <a:ext cx="14009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16425006" name=" 1926483884"/>
          <p:cNvSpPr/>
          <p:nvPr/>
        </p:nvSpPr>
        <p:spPr bwMode="auto">
          <a:xfrm>
            <a:off x="16031072" y="-582199"/>
            <a:ext cx="45790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7389494" name=" 1210926546"/>
          <p:cNvSpPr/>
          <p:nvPr/>
        </p:nvSpPr>
        <p:spPr bwMode="auto">
          <a:xfrm>
            <a:off x="12717702" y="6223791"/>
            <a:ext cx="8951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61078430" name=" 1206832968"/>
          <p:cNvSpPr/>
          <p:nvPr/>
        </p:nvSpPr>
        <p:spPr bwMode="auto">
          <a:xfrm>
            <a:off x="12292152" y="8095159"/>
            <a:ext cx="81801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87921606" name=" 950651139"/>
          <p:cNvSpPr/>
          <p:nvPr/>
        </p:nvSpPr>
        <p:spPr bwMode="auto">
          <a:xfrm>
            <a:off x="15570846" y="6173903"/>
            <a:ext cx="12047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90398961" name=" 1418533182"/>
          <p:cNvSpPr/>
          <p:nvPr/>
        </p:nvSpPr>
        <p:spPr bwMode="auto">
          <a:xfrm>
            <a:off x="15570846" y="7969496"/>
            <a:ext cx="9461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09450042" name="Рисунок 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326730" y="2712557"/>
            <a:ext cx="5689994" cy="311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6874" y="212463"/>
            <a:ext cx="4126917" cy="226403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Радиоинженер</a:t>
            </a:r>
            <a:endParaRPr sz="2600" b="1" spc="9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Проектирует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тестирует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радиоэлектронные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устройства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sz="26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013525" y="1208981"/>
            <a:ext cx="4282656" cy="244788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8175109" y="294542"/>
            <a:ext cx="3849343" cy="2502161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600" b="1">
              <a:solidFill>
                <a:schemeClr val="tx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67286612" name=" 2067286611"/>
          <p:cNvSpPr/>
          <p:nvPr/>
        </p:nvSpPr>
        <p:spPr bwMode="auto">
          <a:xfrm>
            <a:off x="6354959" y="5134658"/>
            <a:ext cx="13148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49633120" name="TextBox 1949633119"/>
          <p:cNvSpPr txBox="1"/>
          <p:nvPr/>
        </p:nvSpPr>
        <p:spPr bwMode="auto">
          <a:xfrm>
            <a:off x="4013525" y="2065887"/>
            <a:ext cx="40965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/>
          </a:p>
        </p:txBody>
      </p:sp>
      <p:sp>
        <p:nvSpPr>
          <p:cNvPr id="680244009" name=" 680244008"/>
          <p:cNvSpPr/>
          <p:nvPr/>
        </p:nvSpPr>
        <p:spPr bwMode="auto">
          <a:xfrm>
            <a:off x="14312951" y="6140199"/>
            <a:ext cx="12266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99193990" name=" 1999193989"/>
          <p:cNvSpPr/>
          <p:nvPr/>
        </p:nvSpPr>
        <p:spPr bwMode="auto">
          <a:xfrm>
            <a:off x="6055198" y="6082900"/>
            <a:ext cx="11141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93386867" name="Рисунок 109338686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4434" y="2645847"/>
            <a:ext cx="3702744" cy="2730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57475045" name="TextBox 1157475044"/>
          <p:cNvSpPr txBox="1"/>
          <p:nvPr/>
        </p:nvSpPr>
        <p:spPr bwMode="auto">
          <a:xfrm>
            <a:off x="3647477" y="1415392"/>
            <a:ext cx="4757347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телекоммуникациям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Занимается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проектированием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эксплуатацией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развитием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телекоммуникационных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26716" name=" 69826715"/>
          <p:cNvSpPr/>
          <p:nvPr/>
        </p:nvSpPr>
        <p:spPr bwMode="auto">
          <a:xfrm>
            <a:off x="7377556" y="3119660"/>
            <a:ext cx="659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66312782" name="TextBox 766312781"/>
          <p:cNvSpPr txBox="1"/>
          <p:nvPr/>
        </p:nvSpPr>
        <p:spPr bwMode="auto">
          <a:xfrm>
            <a:off x="8238500" y="417127"/>
            <a:ext cx="3769250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Микроэлектроник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исследует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микроэлектронные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интегральные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микросхемы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01495681" name=" 1401495680"/>
          <p:cNvSpPr/>
          <p:nvPr/>
        </p:nvSpPr>
        <p:spPr bwMode="auto">
          <a:xfrm>
            <a:off x="13222960" y="6216066"/>
            <a:ext cx="10825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4312494" name="Рисунок 105431249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299580" y="2954263"/>
            <a:ext cx="3714299" cy="2939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44467773" name=" 1544467772"/>
          <p:cNvSpPr/>
          <p:nvPr/>
        </p:nvSpPr>
        <p:spPr bwMode="auto">
          <a:xfrm>
            <a:off x="10794170" y="6949474"/>
            <a:ext cx="1257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37454080" name="Рисунок 143745407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733034" y="3383823"/>
            <a:ext cx="2843638" cy="3129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7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83242" y="123016"/>
            <a:ext cx="4352702" cy="257573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3924536" y="1469992"/>
            <a:ext cx="4622217" cy="222249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8255631" y="81542"/>
            <a:ext cx="3889876" cy="2334760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0" y="302481"/>
            <a:ext cx="4038948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794597" y="1058998"/>
            <a:ext cx="2484000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2660570" name=" 742660569"/>
          <p:cNvSpPr/>
          <p:nvPr/>
        </p:nvSpPr>
        <p:spPr bwMode="auto">
          <a:xfrm>
            <a:off x="6283753" y="6459476"/>
            <a:ext cx="12495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02850556" name="TextBox 1002850555"/>
          <p:cNvSpPr txBox="1"/>
          <p:nvPr/>
        </p:nvSpPr>
        <p:spPr bwMode="auto">
          <a:xfrm>
            <a:off x="4435944" y="1738611"/>
            <a:ext cx="365525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52951069" name=" 552951068"/>
          <p:cNvSpPr/>
          <p:nvPr/>
        </p:nvSpPr>
        <p:spPr bwMode="auto">
          <a:xfrm>
            <a:off x="7836179" y="52156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74072122" name="TextBox 674072121"/>
          <p:cNvSpPr txBox="1"/>
          <p:nvPr/>
        </p:nvSpPr>
        <p:spPr bwMode="auto">
          <a:xfrm>
            <a:off x="8302122" y="281739"/>
            <a:ext cx="356620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0633197" name=" 170633196"/>
          <p:cNvSpPr/>
          <p:nvPr/>
        </p:nvSpPr>
        <p:spPr bwMode="auto">
          <a:xfrm>
            <a:off x="14142865" y="5398538"/>
            <a:ext cx="1108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8683601" name="TextBox 1168683600"/>
          <p:cNvSpPr txBox="1"/>
          <p:nvPr/>
        </p:nvSpPr>
        <p:spPr bwMode="auto">
          <a:xfrm>
            <a:off x="305728" y="302481"/>
            <a:ext cx="3907729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latin typeface="Times New Roman"/>
                <a:ea typeface="Times New Roman"/>
                <a:cs typeface="Times New Roman"/>
              </a:rPr>
              <a:t>Антенный инженер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latin typeface="Times New Roman"/>
                <a:ea typeface="Times New Roman"/>
                <a:cs typeface="Times New Roman"/>
              </a:rPr>
              <a:t>Проектирует антенны различного назначения: от мобильных телефонов до спутниковых систем. </a:t>
            </a:r>
            <a:endParaRPr sz="24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93740312" name="Рисунок 39374031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8249" y="2385719"/>
            <a:ext cx="3128527" cy="3781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56590965" name="TextBox 856590964"/>
          <p:cNvSpPr txBox="1"/>
          <p:nvPr/>
        </p:nvSpPr>
        <p:spPr bwMode="auto">
          <a:xfrm>
            <a:off x="3907644" y="1487963"/>
            <a:ext cx="4687371" cy="221560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встраиваемых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систем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микроконтроллеров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специализированных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чипов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12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44397412" name=" 1144397411"/>
          <p:cNvSpPr/>
          <p:nvPr/>
        </p:nvSpPr>
        <p:spPr bwMode="auto">
          <a:xfrm>
            <a:off x="10085225" y="6825270"/>
            <a:ext cx="12733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65150036" name="Рисунок 116515003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27343" y="3692490"/>
            <a:ext cx="3970016" cy="2809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69397617" name="TextBox 969397616"/>
          <p:cNvSpPr txBox="1"/>
          <p:nvPr/>
        </p:nvSpPr>
        <p:spPr bwMode="auto">
          <a:xfrm>
            <a:off x="8471425" y="134351"/>
            <a:ext cx="3655256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Проектировщик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СВЧ-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техник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Специализируется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разработке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сверхвысокочастотных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устройств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3255998" name=" 43255997"/>
          <p:cNvSpPr/>
          <p:nvPr/>
        </p:nvSpPr>
        <p:spPr bwMode="auto">
          <a:xfrm>
            <a:off x="13690650" y="6275920"/>
            <a:ext cx="906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685789491" name="Рисунок 168578949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18188" y="2801658"/>
            <a:ext cx="3526571" cy="2949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8</a:t>
            </a:fld>
            <a:endParaRPr lang="ru-RU"/>
          </a:p>
        </p:txBody>
      </p:sp>
      <p:sp>
        <p:nvSpPr>
          <p:cNvPr id="862041602" name="Скругленный прямоугольник 10"/>
          <p:cNvSpPr/>
          <p:nvPr/>
        </p:nvSpPr>
        <p:spPr bwMode="auto">
          <a:xfrm>
            <a:off x="534801" y="63498"/>
            <a:ext cx="4784945" cy="2254250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/>
          <p:cNvSpPr/>
          <p:nvPr/>
        </p:nvSpPr>
        <p:spPr bwMode="auto">
          <a:xfrm>
            <a:off x="6740529" y="111124"/>
            <a:ext cx="4646808" cy="234260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/>
          <p:cNvSpPr txBox="1"/>
          <p:nvPr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/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/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/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/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/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/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/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</a:endParaRPr>
          </a:p>
        </p:txBody>
      </p:sp>
      <p:sp>
        <p:nvSpPr>
          <p:cNvPr id="629072189" name=" 629072188"/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/>
          <p:cNvSpPr txBox="1"/>
          <p:nvPr/>
        </p:nvSpPr>
        <p:spPr bwMode="auto">
          <a:xfrm>
            <a:off x="393041" y="180596"/>
            <a:ext cx="4656905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Эксперт по ЭМС (электромагнитной совместимости)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Оценивает влияние электронных устройств друг на друга. 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61828701" name=" 1061828700"/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/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75736110" name="Рисунок 37573610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50410" y="2379489"/>
            <a:ext cx="5968558" cy="4337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64420793" name="TextBox 564420792"/>
          <p:cNvSpPr txBox="1"/>
          <p:nvPr/>
        </p:nvSpPr>
        <p:spPr bwMode="auto">
          <a:xfrm>
            <a:off x="6727682" y="246089"/>
            <a:ext cx="4565460" cy="2072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>
                <a:latin typeface="Times New Roman"/>
                <a:ea typeface="Times New Roman"/>
                <a:cs typeface="Times New Roman"/>
              </a:rPr>
              <a:t>Наладчик электронного оборудования</a:t>
            </a:r>
            <a:endParaRPr sz="26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Выполняет пусконаладочные работы электронной аппаратуры</a:t>
            </a:r>
            <a:r>
              <a:rPr sz="1200" spc="9">
                <a:latin typeface="Times New Roman"/>
                <a:ea typeface="Times New Roman"/>
                <a:cs typeface="Times New Roman"/>
              </a:rPr>
              <a:t>. </a:t>
            </a:r>
            <a:endParaRPr sz="1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87256475" name=" 287256474"/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952815" name="Рисунок 21029528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71673" y="2598590"/>
            <a:ext cx="4827642" cy="3771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6510123-B2CF-948A-8E91-9E71013F7A1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>
            <a:extLst>
              <a:ext uri="{FF2B5EF4-FFF2-40B4-BE49-F238E27FC236}">
                <a16:creationId xmlns:a16="http://schemas.microsoft.com/office/drawing/2014/main" id="{1499D2D1-8476-33BA-3D2B-7FF02746AF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9</a:t>
            </a:fld>
            <a:endParaRPr lang="ru-RU"/>
          </a:p>
        </p:txBody>
      </p:sp>
      <p:sp>
        <p:nvSpPr>
          <p:cNvPr id="862041602" name="Скругленный прямоугольник 10">
            <a:extLst>
              <a:ext uri="{FF2B5EF4-FFF2-40B4-BE49-F238E27FC236}">
                <a16:creationId xmlns:a16="http://schemas.microsoft.com/office/drawing/2014/main" id="{EA0FE2FD-BBED-C644-F5B8-BA965D2F4772}"/>
              </a:ext>
            </a:extLst>
          </p:cNvPr>
          <p:cNvSpPr/>
          <p:nvPr/>
        </p:nvSpPr>
        <p:spPr bwMode="auto">
          <a:xfrm>
            <a:off x="764844" y="384492"/>
            <a:ext cx="10196167" cy="608901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"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Техноквест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": Приключения в мире высоких технологий</a:t>
            </a:r>
          </a:p>
        </p:txBody>
      </p:sp>
      <p:sp>
        <p:nvSpPr>
          <p:cNvPr id="293090151" name=" 293090150">
            <a:extLst>
              <a:ext uri="{FF2B5EF4-FFF2-40B4-BE49-F238E27FC236}">
                <a16:creationId xmlns:a16="http://schemas.microsoft.com/office/drawing/2014/main" id="{DEF28D3B-A3E2-3CC6-B9A0-61173ECCA07B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>
            <a:extLst>
              <a:ext uri="{FF2B5EF4-FFF2-40B4-BE49-F238E27FC236}">
                <a16:creationId xmlns:a16="http://schemas.microsoft.com/office/drawing/2014/main" id="{63B477B0-3E9A-78FF-B751-1A3934309716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>
            <a:extLst>
              <a:ext uri="{FF2B5EF4-FFF2-40B4-BE49-F238E27FC236}">
                <a16:creationId xmlns:a16="http://schemas.microsoft.com/office/drawing/2014/main" id="{BF360750-81D9-76F5-B558-1BB50442759C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9412369" name="TextBox 1169412368">
            <a:extLst>
              <a:ext uri="{FF2B5EF4-FFF2-40B4-BE49-F238E27FC236}">
                <a16:creationId xmlns:a16="http://schemas.microsoft.com/office/drawing/2014/main" id="{AC1D856E-C6F0-663E-BFB4-4F1C09760B2D}"/>
              </a:ext>
            </a:extLst>
          </p:cNvPr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>
            <a:extLst>
              <a:ext uri="{FF2B5EF4-FFF2-40B4-BE49-F238E27FC236}">
                <a16:creationId xmlns:a16="http://schemas.microsoft.com/office/drawing/2014/main" id="{7A65302D-64D1-118E-C73B-F5C9B694EC56}"/>
              </a:ext>
            </a:extLst>
          </p:cNvPr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>
            <a:extLst>
              <a:ext uri="{FF2B5EF4-FFF2-40B4-BE49-F238E27FC236}">
                <a16:creationId xmlns:a16="http://schemas.microsoft.com/office/drawing/2014/main" id="{1401FF4A-CE87-DFAF-599A-6A450B48CE4E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>
            <a:extLst>
              <a:ext uri="{FF2B5EF4-FFF2-40B4-BE49-F238E27FC236}">
                <a16:creationId xmlns:a16="http://schemas.microsoft.com/office/drawing/2014/main" id="{4BE2CE88-20BD-C1BB-B9C8-A3131CCF5FCB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>
            <a:extLst>
              <a:ext uri="{FF2B5EF4-FFF2-40B4-BE49-F238E27FC236}">
                <a16:creationId xmlns:a16="http://schemas.microsoft.com/office/drawing/2014/main" id="{845D1B32-6921-A606-AAB6-0291C8621348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>
            <a:extLst>
              <a:ext uri="{FF2B5EF4-FFF2-40B4-BE49-F238E27FC236}">
                <a16:creationId xmlns:a16="http://schemas.microsoft.com/office/drawing/2014/main" id="{1346E297-47EF-1CBF-3530-D848795903CE}"/>
              </a:ext>
            </a:extLst>
          </p:cNvPr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>
            <a:extLst>
              <a:ext uri="{FF2B5EF4-FFF2-40B4-BE49-F238E27FC236}">
                <a16:creationId xmlns:a16="http://schemas.microsoft.com/office/drawing/2014/main" id="{6C39190C-6568-9E0F-876B-DDF95D478A20}"/>
              </a:ext>
            </a:extLst>
          </p:cNvPr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>
            <a:extLst>
              <a:ext uri="{FF2B5EF4-FFF2-40B4-BE49-F238E27FC236}">
                <a16:creationId xmlns:a16="http://schemas.microsoft.com/office/drawing/2014/main" id="{DE9F836D-F161-9F83-7D26-26F04E05D625}"/>
              </a:ext>
            </a:extLst>
          </p:cNvPr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>
            <a:extLst>
              <a:ext uri="{FF2B5EF4-FFF2-40B4-BE49-F238E27FC236}">
                <a16:creationId xmlns:a16="http://schemas.microsoft.com/office/drawing/2014/main" id="{20D5C987-73FE-4774-ACEB-4A219F060229}"/>
              </a:ext>
            </a:extLst>
          </p:cNvPr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>
            <a:extLst>
              <a:ext uri="{FF2B5EF4-FFF2-40B4-BE49-F238E27FC236}">
                <a16:creationId xmlns:a16="http://schemas.microsoft.com/office/drawing/2014/main" id="{30DA03B2-999A-4E1D-4AF0-C67FD8305632}"/>
              </a:ext>
            </a:extLst>
          </p:cNvPr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</a:endParaRPr>
          </a:p>
        </p:txBody>
      </p:sp>
      <p:sp>
        <p:nvSpPr>
          <p:cNvPr id="629072189" name=" 629072188">
            <a:extLst>
              <a:ext uri="{FF2B5EF4-FFF2-40B4-BE49-F238E27FC236}">
                <a16:creationId xmlns:a16="http://schemas.microsoft.com/office/drawing/2014/main" id="{261AB1D2-E7B6-C055-844B-171548635FB6}"/>
              </a:ext>
            </a:extLst>
          </p:cNvPr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>
            <a:extLst>
              <a:ext uri="{FF2B5EF4-FFF2-40B4-BE49-F238E27FC236}">
                <a16:creationId xmlns:a16="http://schemas.microsoft.com/office/drawing/2014/main" id="{3F9C40A7-23EC-3892-C9B1-15443FEFDDEB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>
            <a:extLst>
              <a:ext uri="{FF2B5EF4-FFF2-40B4-BE49-F238E27FC236}">
                <a16:creationId xmlns:a16="http://schemas.microsoft.com/office/drawing/2014/main" id="{BB69CEC3-5DEE-5846-8142-D88E05FBE2DA}"/>
              </a:ext>
            </a:extLst>
          </p:cNvPr>
          <p:cNvSpPr txBox="1"/>
          <p:nvPr/>
        </p:nvSpPr>
        <p:spPr bwMode="auto">
          <a:xfrm>
            <a:off x="2724994" y="2618561"/>
            <a:ext cx="6515359" cy="3012171"/>
          </a:xfrm>
          <a:prstGeom prst="rect">
            <a:avLst/>
          </a:prstGeom>
          <a:solidFill>
            <a:schemeClr val="accent3"/>
          </a:solidFill>
          <a:effectLst>
            <a:softEdge rad="3175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I</a:t>
            </a:r>
            <a:r>
              <a:rPr lang="ru-RU" sz="6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тур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atin typeface="Times New Roman"/>
                <a:ea typeface="Times New Roman"/>
                <a:cs typeface="Times New Roman"/>
              </a:rPr>
              <a:t>Представление профессии</a:t>
            </a:r>
            <a:r>
              <a:rPr lang="en-US" sz="6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66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61828701" name=" 1061828700">
            <a:extLst>
              <a:ext uri="{FF2B5EF4-FFF2-40B4-BE49-F238E27FC236}">
                <a16:creationId xmlns:a16="http://schemas.microsoft.com/office/drawing/2014/main" id="{F64EA725-399B-CD7A-B025-99AF9A9618C0}"/>
              </a:ext>
            </a:extLst>
          </p:cNvPr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>
            <a:extLst>
              <a:ext uri="{FF2B5EF4-FFF2-40B4-BE49-F238E27FC236}">
                <a16:creationId xmlns:a16="http://schemas.microsoft.com/office/drawing/2014/main" id="{080E97E1-33E1-BF99-446F-208B9D564B64}"/>
              </a:ext>
            </a:extLst>
          </p:cNvPr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87256475" name=" 287256474">
            <a:extLst>
              <a:ext uri="{FF2B5EF4-FFF2-40B4-BE49-F238E27FC236}">
                <a16:creationId xmlns:a16="http://schemas.microsoft.com/office/drawing/2014/main" id="{45FB57F9-B024-AC80-815D-0783E0B30A71}"/>
              </a:ext>
            </a:extLst>
          </p:cNvPr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216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546</Words>
  <Application>Microsoft Office PowerPoint</Application>
  <DocSecurity>0</DocSecurity>
  <PresentationFormat>Широкоэкранный</PresentationFormat>
  <Paragraphs>98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Abadi</vt:lpstr>
      <vt:lpstr>PT Serif</vt:lpstr>
      <vt:lpstr>Mulish</vt:lpstr>
      <vt:lpstr>Times New Roman</vt:lpstr>
      <vt:lpstr>Calibri</vt:lpstr>
      <vt:lpstr>Тема Office</vt:lpstr>
      <vt:lpstr>«Интернет и телекоммуникации Владимирской области»</vt:lpstr>
      <vt:lpstr>Презентация PowerPoint</vt:lpstr>
      <vt:lpstr>Какие возможности предоставляют нам интернет и телекоммуникации? </vt:lpstr>
      <vt:lpstr>Правила поведения пользователей в сети</vt:lpstr>
      <vt:lpstr>Онлайн-обучение и дистанционные образовательные программы: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4</cp:revision>
  <dcterms:created xsi:type="dcterms:W3CDTF">2025-09-09T12:47:31Z</dcterms:created>
  <dcterms:modified xsi:type="dcterms:W3CDTF">2026-02-23T18:41:36Z</dcterms:modified>
  <cp:category/>
  <dc:identifier/>
  <cp:contentStatus/>
  <dc:language/>
  <cp:version/>
</cp:coreProperties>
</file>