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0" r:id="rId6"/>
    <p:sldId id="266" r:id="rId7"/>
    <p:sldId id="261" r:id="rId8"/>
    <p:sldId id="262" r:id="rId9"/>
    <p:sldId id="264" r:id="rId10"/>
  </p:sldIdLst>
  <p:sldSz cx="12192000" cy="6858000"/>
  <p:notesSz cx="12192000" cy="6858000"/>
  <p:embeddedFontLst>
    <p:embeddedFont>
      <p:font typeface="Abadi" panose="020B0604020104020204" pitchFamily="34" charset="0"/>
      <p:regular r:id="rId11"/>
      <p:bold r:id="rId12"/>
      <p:italic r:id="rId13"/>
      <p:boldItalic r:id="rId14"/>
    </p:embeddedFont>
    <p:embeddedFont>
      <p:font typeface="PT Serif" panose="020A0603040505020204" pitchFamily="18" charset="-52"/>
      <p:regular r:id="rId15"/>
      <p:bold r:id="rId16"/>
      <p:italic r:id="rId17"/>
      <p:boldItalic r:id="rId18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vk.com/video-199284742_45623924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u-st.ru/content/lending/futurecode.pdf" TargetMode="External"/><Relationship Id="rId7" Type="http://schemas.openxmlformats.org/officeDocument/2006/relationships/image" Target="../media/image11.png"/><Relationship Id="rId2" Type="http://schemas.openxmlformats.org/officeDocument/2006/relationships/hyperlink" Target="https://www.gosuslugi.ru/futurecod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igital-likbez.datalesson.ru/" TargetMode="External"/><Relationship Id="rId5" Type="http://schemas.openxmlformats.org/officeDocument/2006/relationships/hyperlink" Target="https://&#1091;&#1088;&#1086;&#1082;&#1094;&#1080;&#1092;&#1088;&#1099;.&#1088;&#1092;/" TargetMode="External"/><Relationship Id="rId4" Type="http://schemas.openxmlformats.org/officeDocument/2006/relationships/hyperlink" Target="https://www.gosuslugi.ru/futurecode?view=online&amp;r=17000000000&amp;s=9&amp;p=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22256" y="3197250"/>
            <a:ext cx="10746114" cy="2962692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«Интернет и телекоммуникации Владимирской области»</a:t>
            </a:r>
            <a:endParaRPr sz="4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4288570" name="TextBox 2114288569"/>
          <p:cNvSpPr txBox="1"/>
          <p:nvPr/>
        </p:nvSpPr>
        <p:spPr bwMode="auto">
          <a:xfrm>
            <a:off x="2146870" y="53724"/>
            <a:ext cx="8427647" cy="15545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 b="1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</a:t>
            </a:r>
            <a:endParaRPr sz="2400" b="1" spc="9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  <a:p>
            <a:pPr algn="l">
              <a:defRPr/>
            </a:pPr>
            <a:r>
              <a:rPr sz="2400" b="1" spc="9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Интернет</a:t>
            </a:r>
            <a:r>
              <a:rPr sz="2400" b="0" spc="9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—</a:t>
            </a:r>
            <a:r>
              <a:rPr sz="2400" spc="9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это всемирная система объединённых сетей, которая позволяет передавать информацию по всему миру. </a:t>
            </a:r>
          </a:p>
          <a:p>
            <a:pPr algn="l">
              <a:defRPr/>
            </a:pPr>
            <a:endParaRPr sz="2400"/>
          </a:p>
        </p:txBody>
      </p:sp>
      <p:sp>
        <p:nvSpPr>
          <p:cNvPr id="1923694837" name="TextBox 1923694836"/>
          <p:cNvSpPr txBox="1"/>
          <p:nvPr/>
        </p:nvSpPr>
        <p:spPr bwMode="auto">
          <a:xfrm>
            <a:off x="154131" y="1896937"/>
            <a:ext cx="4239477" cy="41148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  <a:p>
            <a:pPr algn="l">
              <a:defRPr/>
            </a:pPr>
            <a:r>
              <a:rPr sz="2400" b="1" spc="9">
                <a:latin typeface="Times New Roman"/>
                <a:ea typeface="Times New Roman"/>
                <a:cs typeface="Times New Roman"/>
              </a:rPr>
              <a:t>Телекоммуникация </a:t>
            </a:r>
            <a:r>
              <a:rPr sz="2400" b="0" spc="9">
                <a:latin typeface="Times New Roman"/>
                <a:ea typeface="Times New Roman"/>
                <a:cs typeface="Times New Roman"/>
              </a:rPr>
              <a:t>— это </a:t>
            </a:r>
            <a:r>
              <a:rPr sz="2400" spc="9">
                <a:latin typeface="Times New Roman"/>
                <a:ea typeface="Times New Roman"/>
                <a:cs typeface="Times New Roman"/>
              </a:rPr>
              <a:t>передача информации на расстоянии. Телекоммуникационная инфраструктура включает вышки сотовой связи, оптоволокно, спутники и другие средства передачи сигналов.</a:t>
            </a:r>
          </a:p>
          <a:p>
            <a:pPr algn="l">
              <a:defRPr/>
            </a:pPr>
            <a:endParaRPr sz="2400"/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00183040" name=" 300183039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61617298" name=" 561617297"/>
          <p:cNvSpPr/>
          <p:nvPr/>
        </p:nvSpPr>
        <p:spPr bwMode="auto">
          <a:xfrm>
            <a:off x="9878835" y="5282832"/>
            <a:ext cx="2081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042315243" name="Рисунок 204231524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922749" y="1528866"/>
            <a:ext cx="8223249" cy="513863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621299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>3</a:t>
            </a:fld>
            <a:endParaRPr lang="ru-RU"/>
          </a:p>
        </p:txBody>
      </p:sp>
      <p:sp>
        <p:nvSpPr>
          <p:cNvPr id="630074616" name="Скругленный прямоугольник 7"/>
          <p:cNvSpPr/>
          <p:nvPr/>
        </p:nvSpPr>
        <p:spPr bwMode="auto">
          <a:xfrm>
            <a:off x="276219" y="911678"/>
            <a:ext cx="5998065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Связь и общение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Образование и саморазвитие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Бизнес и экономика 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>
                <a:latin typeface="Times New Roman"/>
                <a:ea typeface="Times New Roman"/>
                <a:cs typeface="Times New Roman"/>
              </a:rPr>
              <a:t>Развлечения и культура</a:t>
            </a:r>
            <a:endParaRPr sz="2800" b="1">
              <a:latin typeface="Times New Roman"/>
              <a:ea typeface="Times New Roman"/>
              <a:cs typeface="Times New Roman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1438594115" name="Заголовок 3"/>
          <p:cNvSpPr>
            <a:spLocks noGrp="1"/>
          </p:cNvSpPr>
          <p:nvPr>
            <p:ph type="title"/>
          </p:nvPr>
        </p:nvSpPr>
        <p:spPr bwMode="auto">
          <a:xfrm>
            <a:off x="508936" y="294541"/>
            <a:ext cx="11174407" cy="356651"/>
          </a:xfrm>
        </p:spPr>
        <p:txBody>
          <a:bodyPr/>
          <a:lstStyle/>
          <a:p>
            <a:pPr algn="ctr">
              <a:defRPr/>
            </a:pPr>
            <a:r>
              <a:rPr sz="2600" spc="9">
                <a:latin typeface="Times New Roman"/>
                <a:ea typeface="Times New Roman"/>
                <a:cs typeface="Times New Roman"/>
              </a:rPr>
              <a:t>Какие возможности предоставляют нам интернет и телекоммуникации? </a:t>
            </a:r>
            <a:endParaRPr lang="ru-RU"/>
          </a:p>
        </p:txBody>
      </p:sp>
      <p:pic>
        <p:nvPicPr>
          <p:cNvPr id="39531105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457397" y="1015999"/>
            <a:ext cx="2500779" cy="23688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1735261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319578" y="1015999"/>
            <a:ext cx="2500779" cy="23688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25698105" name=" 2125698104"/>
          <p:cNvSpPr/>
          <p:nvPr/>
        </p:nvSpPr>
        <p:spPr bwMode="auto">
          <a:xfrm>
            <a:off x="12348445" y="7134260"/>
            <a:ext cx="9522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30174519" name="Рисунок 113017451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464111" y="3770442"/>
            <a:ext cx="2855466" cy="2193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4184163" name=" 74184162"/>
          <p:cNvSpPr/>
          <p:nvPr/>
        </p:nvSpPr>
        <p:spPr bwMode="auto">
          <a:xfrm>
            <a:off x="15431660" y="7206238"/>
            <a:ext cx="9489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1633773" name="Рисунок 19163377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99600" y="3796420"/>
            <a:ext cx="2524149" cy="2141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76219" y="961566"/>
            <a:ext cx="11286885" cy="562802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lang="ru-RU" sz="2000" b="1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87689" y="229222"/>
            <a:ext cx="11175955" cy="493811"/>
          </a:xfrm>
        </p:spPr>
        <p:txBody>
          <a:bodyPr/>
          <a:lstStyle/>
          <a:p>
            <a:pPr algn="ctr">
              <a:defRPr/>
            </a:pPr>
            <a:r>
              <a:rPr sz="36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Правила поведения пользователей в сети</a:t>
            </a:r>
            <a:endParaRPr sz="3600" b="1"/>
          </a:p>
        </p:txBody>
      </p:sp>
      <p:sp>
        <p:nvSpPr>
          <p:cNvPr id="2124527837" name="TextBox 2124527836"/>
          <p:cNvSpPr txBox="1"/>
          <p:nvPr/>
        </p:nvSpPr>
        <p:spPr bwMode="auto">
          <a:xfrm>
            <a:off x="452557" y="1384636"/>
            <a:ext cx="11286885" cy="77066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lnSpc>
                <a:spcPct val="100000"/>
              </a:lnSpc>
              <a:spcAft>
                <a:spcPts val="0"/>
              </a:spcAft>
              <a:defRPr/>
            </a:pP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Правила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безопасного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поведения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400" b="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сети</a:t>
            </a:r>
            <a:r>
              <a:rPr sz="2400" b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sz="2400" b="0" u="sng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hlinkClick r:id="rId2" tooltip="https://vk.com/video-199284742_45623924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https://vk.com/video-199284742_456239241</a:t>
            </a:r>
            <a:endParaRPr sz="2400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220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661987435" name=" 1661987434"/>
          <p:cNvSpPr/>
          <p:nvPr/>
        </p:nvSpPr>
        <p:spPr bwMode="auto">
          <a:xfrm>
            <a:off x="11493058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26483885" name=" 1926483884"/>
          <p:cNvSpPr/>
          <p:nvPr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0926547" name=" 1210926546"/>
          <p:cNvSpPr/>
          <p:nvPr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06832969" name=" 1206832968"/>
          <p:cNvSpPr/>
          <p:nvPr/>
        </p:nvSpPr>
        <p:spPr bwMode="auto">
          <a:xfrm>
            <a:off x="12292152" y="8095160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50651140" name=" 950651139"/>
          <p:cNvSpPr/>
          <p:nvPr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8533183" name=" 1418533182"/>
          <p:cNvSpPr/>
          <p:nvPr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63192421" name=" 1963192420"/>
          <p:cNvSpPr/>
          <p:nvPr/>
        </p:nvSpPr>
        <p:spPr bwMode="auto">
          <a:xfrm>
            <a:off x="7546988" y="5278482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31837559" name="Рисунок 23183755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78428" y="1986642"/>
            <a:ext cx="8191499" cy="4324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936628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5BE83AD-17C5-BC0D-C301-04CCC2140DDA}" type="slidenum">
              <a:rPr lang="ru-RU"/>
              <a:t>5</a:t>
            </a:fld>
            <a:endParaRPr lang="ru-RU"/>
          </a:p>
        </p:txBody>
      </p:sp>
      <p:sp>
        <p:nvSpPr>
          <p:cNvPr id="385543922" name="Скругленный прямоугольник 7"/>
          <p:cNvSpPr/>
          <p:nvPr/>
        </p:nvSpPr>
        <p:spPr bwMode="auto">
          <a:xfrm>
            <a:off x="175276" y="961565"/>
            <a:ext cx="5998064" cy="5445122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8"/>
              </a:spcAft>
              <a:defRPr/>
            </a:pPr>
            <a:endParaRPr lang="ru-RU" sz="2000" b="1">
              <a:latin typeface="Mulish"/>
            </a:endParaRPr>
          </a:p>
          <a:p>
            <a:pPr marL="305907" indent="-305907">
              <a:spcAft>
                <a:spcPts val="598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1798240389" name="Заголовок 3"/>
          <p:cNvSpPr>
            <a:spLocks noGrp="1"/>
          </p:cNvSpPr>
          <p:nvPr>
            <p:ph type="title"/>
          </p:nvPr>
        </p:nvSpPr>
        <p:spPr bwMode="auto">
          <a:xfrm>
            <a:off x="387689" y="229222"/>
            <a:ext cx="11175415" cy="775596"/>
          </a:xfrm>
        </p:spPr>
        <p:txBody>
          <a:bodyPr/>
          <a:lstStyle/>
          <a:p>
            <a:pPr algn="ctr">
              <a:defRPr/>
            </a:pPr>
            <a:r>
              <a:rPr lang="ru-RU">
                <a:latin typeface="Times New Roman"/>
                <a:cs typeface="Times New Roman"/>
              </a:rPr>
              <a:t>Онлайн-обучение и дистанционные образовательные программы:</a:t>
            </a:r>
            <a:br>
              <a:rPr lang="ru-RU">
                <a:latin typeface="Times New Roman"/>
                <a:cs typeface="Times New Roman"/>
              </a:rPr>
            </a:br>
            <a:endParaRPr lang="ru-RU">
              <a:latin typeface="Times New Roman"/>
              <a:cs typeface="Times New Roman"/>
            </a:endParaRPr>
          </a:p>
        </p:txBody>
      </p:sp>
      <p:sp>
        <p:nvSpPr>
          <p:cNvPr id="1465488393" name="TextBox 2124527836"/>
          <p:cNvSpPr txBox="1"/>
          <p:nvPr/>
        </p:nvSpPr>
        <p:spPr bwMode="auto">
          <a:xfrm>
            <a:off x="394641" y="1435989"/>
            <a:ext cx="5681131" cy="451566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lvl="0">
              <a:defRPr/>
            </a:pPr>
            <a:r>
              <a:rPr lang="ru-RU" sz="2000" u="sng" dirty="0">
                <a:solidFill>
                  <a:schemeClr val="bg1"/>
                </a:solidFill>
                <a:latin typeface="Times New Roman"/>
                <a:cs typeface="Times New Roman"/>
                <a:hlinkClick r:id="rId2" tooltip="https://www.gosuslugi.ru/futureco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1.Проект «Код будущего»</a:t>
            </a: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 - бесплатные курсы программирования для школьников 8-11 классов и студентов колледжей или техникумов, обучающихся </a:t>
            </a:r>
            <a:r>
              <a:rPr lang="ru-RU" sz="2000" u="sng" dirty="0">
                <a:solidFill>
                  <a:schemeClr val="bg1"/>
                </a:solidFill>
                <a:latin typeface="Times New Roman"/>
                <a:cs typeface="Times New Roman"/>
                <a:hlinkClick r:id="rId3" tooltip="https://gu-st.ru/content/lending/futurecode.pdf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 ИТ-специальностям</a:t>
            </a: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: </a:t>
            </a:r>
            <a:r>
              <a:rPr lang="ru-RU" sz="2000" u="sng" dirty="0">
                <a:solidFill>
                  <a:schemeClr val="bg1"/>
                </a:solidFill>
                <a:latin typeface="Times New Roman"/>
                <a:cs typeface="Times New Roman"/>
                <a:hlinkClick r:id="rId4" tooltip="https://www.gosuslugi.ru/futurecode?view=online&amp;r=17000000000&amp;s=9&amp;p=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https://www.gosuslugi.ru/futurecode?view=online&amp;r=17000000000&amp;s=9&amp;p=1</a:t>
            </a: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.</a:t>
            </a:r>
            <a:endParaRPr dirty="0">
              <a:solidFill>
                <a:schemeClr val="bg1"/>
              </a:solidFill>
            </a:endParaRPr>
          </a:p>
          <a:p>
            <a:pPr lvl="0">
              <a:defRPr/>
            </a:pPr>
            <a:endParaRPr lang="ru-RU" sz="20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lvl="0">
              <a:defRPr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2.Всероссийский образовательный проект в сфере цифровых технологий «Урок цифры»: </a:t>
            </a:r>
            <a:r>
              <a:rPr lang="ru-RU" sz="2000" u="sng" dirty="0">
                <a:solidFill>
                  <a:schemeClr val="bg1"/>
                </a:solidFill>
                <a:latin typeface="Times New Roman"/>
                <a:cs typeface="Times New Roman"/>
                <a:hlinkClick r:id="rId5" tooltip="https://урокцифры.рф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https://урокцифры.рф/</a:t>
            </a: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endParaRPr dirty="0">
              <a:solidFill>
                <a:schemeClr val="bg1"/>
              </a:solidFill>
            </a:endParaRPr>
          </a:p>
          <a:p>
            <a:pPr lvl="0">
              <a:defRPr/>
            </a:pPr>
            <a:endParaRPr lang="ru-RU" sz="20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3.«Цифровой ликбез» - проект, который поможет повысить цифровую грамотность и узнать больше о кибербезопасности в сети: </a:t>
            </a:r>
            <a:r>
              <a:rPr lang="ru-RU" sz="2000" u="sng" dirty="0">
                <a:solidFill>
                  <a:schemeClr val="bg1"/>
                </a:solidFill>
                <a:latin typeface="Times New Roman"/>
                <a:cs typeface="Times New Roman"/>
                <a:hlinkClick r:id="rId6" tooltip="https://digital-likbez.datalesson.ru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https://digital-likbez.datalesson.ru/</a:t>
            </a: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endParaRPr sz="4000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40414850" name=" 1661987434"/>
          <p:cNvSpPr/>
          <p:nvPr/>
        </p:nvSpPr>
        <p:spPr bwMode="auto">
          <a:xfrm>
            <a:off x="11493057" y="4086921"/>
            <a:ext cx="14009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616425006" name=" 1926483884"/>
          <p:cNvSpPr/>
          <p:nvPr/>
        </p:nvSpPr>
        <p:spPr bwMode="auto">
          <a:xfrm>
            <a:off x="16031072" y="-582199"/>
            <a:ext cx="45790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7389494" name=" 1210926546"/>
          <p:cNvSpPr/>
          <p:nvPr/>
        </p:nvSpPr>
        <p:spPr bwMode="auto">
          <a:xfrm>
            <a:off x="12717702" y="6223791"/>
            <a:ext cx="8951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61078430" name=" 1206832968"/>
          <p:cNvSpPr/>
          <p:nvPr/>
        </p:nvSpPr>
        <p:spPr bwMode="auto">
          <a:xfrm>
            <a:off x="12292152" y="8095159"/>
            <a:ext cx="81801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87921606" name=" 950651139"/>
          <p:cNvSpPr/>
          <p:nvPr/>
        </p:nvSpPr>
        <p:spPr bwMode="auto">
          <a:xfrm>
            <a:off x="15570846" y="6173903"/>
            <a:ext cx="120474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90398961" name=" 1418533182"/>
          <p:cNvSpPr/>
          <p:nvPr/>
        </p:nvSpPr>
        <p:spPr bwMode="auto">
          <a:xfrm>
            <a:off x="15570846" y="7969496"/>
            <a:ext cx="94617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809450042" name="Рисунок 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6326730" y="2712557"/>
            <a:ext cx="5689994" cy="3114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6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96874" y="212463"/>
            <a:ext cx="4126917" cy="2264036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600" b="1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Радиоинженер</a:t>
            </a:r>
            <a:endParaRPr sz="2600" b="1" spc="9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Проектирует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тестирует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радиоэлектронные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устройства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600" spc="9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компоненты</a:t>
            </a:r>
            <a:r>
              <a:rPr sz="2600" spc="9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sz="260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4013525" y="1208981"/>
            <a:ext cx="4282656" cy="244788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endParaRPr sz="2400" b="1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8175109" y="294542"/>
            <a:ext cx="3849343" cy="2502161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endParaRPr sz="2600" b="1">
              <a:solidFill>
                <a:schemeClr val="tx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67286612" name=" 2067286611"/>
          <p:cNvSpPr/>
          <p:nvPr/>
        </p:nvSpPr>
        <p:spPr bwMode="auto">
          <a:xfrm>
            <a:off x="6354959" y="5134658"/>
            <a:ext cx="13148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49633120" name="TextBox 1949633119"/>
          <p:cNvSpPr txBox="1"/>
          <p:nvPr/>
        </p:nvSpPr>
        <p:spPr bwMode="auto">
          <a:xfrm>
            <a:off x="4013525" y="2065887"/>
            <a:ext cx="4096534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spc="9"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</a:t>
            </a:r>
            <a:endParaRPr/>
          </a:p>
        </p:txBody>
      </p:sp>
      <p:sp>
        <p:nvSpPr>
          <p:cNvPr id="680244009" name=" 680244008"/>
          <p:cNvSpPr/>
          <p:nvPr/>
        </p:nvSpPr>
        <p:spPr bwMode="auto">
          <a:xfrm>
            <a:off x="14312951" y="6140199"/>
            <a:ext cx="12266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99193990" name=" 1999193989"/>
          <p:cNvSpPr/>
          <p:nvPr/>
        </p:nvSpPr>
        <p:spPr bwMode="auto">
          <a:xfrm>
            <a:off x="6055198" y="6082900"/>
            <a:ext cx="11141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93386867" name="Рисунок 109338686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4434" y="2645847"/>
            <a:ext cx="3702744" cy="27309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57475045" name="TextBox 1157475044"/>
          <p:cNvSpPr txBox="1"/>
          <p:nvPr/>
        </p:nvSpPr>
        <p:spPr bwMode="auto">
          <a:xfrm>
            <a:off x="3647477" y="1415392"/>
            <a:ext cx="4757347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Специалист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телекоммуникациям</a:t>
            </a:r>
            <a:endParaRPr sz="2400" dirty="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Занимается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проектированием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эксплуатацией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развитием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телекоммуникационных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сетей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9826716" name=" 69826715"/>
          <p:cNvSpPr/>
          <p:nvPr/>
        </p:nvSpPr>
        <p:spPr bwMode="auto">
          <a:xfrm>
            <a:off x="7377556" y="3119660"/>
            <a:ext cx="659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66312782" name="TextBox 766312781"/>
          <p:cNvSpPr txBox="1"/>
          <p:nvPr/>
        </p:nvSpPr>
        <p:spPr bwMode="auto">
          <a:xfrm>
            <a:off x="8238500" y="417127"/>
            <a:ext cx="3769250" cy="2286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Микроэлектроник</a:t>
            </a:r>
            <a:endParaRPr sz="2400" b="1" spc="9" dirty="0"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Разрабатывает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исследует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микроэлектронные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компоненты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интегральные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микросхемы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 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01495681" name=" 1401495680"/>
          <p:cNvSpPr/>
          <p:nvPr/>
        </p:nvSpPr>
        <p:spPr bwMode="auto">
          <a:xfrm>
            <a:off x="13222960" y="6216066"/>
            <a:ext cx="10825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54312494" name="Рисунок 105431249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299580" y="2954263"/>
            <a:ext cx="3714299" cy="2939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44467773" name=" 1544467772"/>
          <p:cNvSpPr/>
          <p:nvPr/>
        </p:nvSpPr>
        <p:spPr bwMode="auto">
          <a:xfrm>
            <a:off x="10794170" y="6949474"/>
            <a:ext cx="1257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37454080" name="Рисунок 143745407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733034" y="3383823"/>
            <a:ext cx="2843638" cy="31298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7</a:t>
            </a:fld>
            <a:endParaRPr lang="ru-RU"/>
          </a:p>
        </p:txBody>
      </p:sp>
      <p:sp>
        <p:nvSpPr>
          <p:cNvPr id="948742873" name="Скругленный прямоугольник 10"/>
          <p:cNvSpPr/>
          <p:nvPr/>
        </p:nvSpPr>
        <p:spPr bwMode="auto">
          <a:xfrm>
            <a:off x="83242" y="123016"/>
            <a:ext cx="4352702" cy="2575732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/>
          <p:cNvSpPr/>
          <p:nvPr/>
        </p:nvSpPr>
        <p:spPr bwMode="auto">
          <a:xfrm>
            <a:off x="3924536" y="1469992"/>
            <a:ext cx="4622217" cy="222249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/>
          <p:cNvSpPr/>
          <p:nvPr/>
        </p:nvSpPr>
        <p:spPr bwMode="auto">
          <a:xfrm>
            <a:off x="8255631" y="81542"/>
            <a:ext cx="3889876" cy="2334760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/>
          <p:cNvSpPr txBox="1"/>
          <p:nvPr/>
        </p:nvSpPr>
        <p:spPr bwMode="auto">
          <a:xfrm>
            <a:off x="270400" y="302481"/>
            <a:ext cx="4038948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48905896" name="TextBox 348905895"/>
          <p:cNvSpPr txBox="1"/>
          <p:nvPr/>
        </p:nvSpPr>
        <p:spPr bwMode="auto">
          <a:xfrm>
            <a:off x="8794597" y="1058998"/>
            <a:ext cx="2484000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44064437" name=" 1244064436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42660570" name=" 742660569"/>
          <p:cNvSpPr/>
          <p:nvPr/>
        </p:nvSpPr>
        <p:spPr bwMode="auto">
          <a:xfrm>
            <a:off x="6283753" y="6459476"/>
            <a:ext cx="12495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002850556" name="TextBox 1002850555"/>
          <p:cNvSpPr txBox="1"/>
          <p:nvPr/>
        </p:nvSpPr>
        <p:spPr bwMode="auto">
          <a:xfrm>
            <a:off x="4435944" y="1738611"/>
            <a:ext cx="365525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52951069" name=" 552951068"/>
          <p:cNvSpPr/>
          <p:nvPr/>
        </p:nvSpPr>
        <p:spPr bwMode="auto">
          <a:xfrm>
            <a:off x="7836179" y="52156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674072122" name="TextBox 674072121"/>
          <p:cNvSpPr txBox="1"/>
          <p:nvPr/>
        </p:nvSpPr>
        <p:spPr bwMode="auto">
          <a:xfrm>
            <a:off x="8302122" y="281739"/>
            <a:ext cx="356620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70633197" name=" 170633196"/>
          <p:cNvSpPr/>
          <p:nvPr/>
        </p:nvSpPr>
        <p:spPr bwMode="auto">
          <a:xfrm>
            <a:off x="14142865" y="5398538"/>
            <a:ext cx="11083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8683601" name="TextBox 1168683600"/>
          <p:cNvSpPr txBox="1"/>
          <p:nvPr/>
        </p:nvSpPr>
        <p:spPr bwMode="auto">
          <a:xfrm>
            <a:off x="305728" y="302481"/>
            <a:ext cx="3907729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>
                <a:latin typeface="Times New Roman"/>
                <a:ea typeface="Times New Roman"/>
                <a:cs typeface="Times New Roman"/>
              </a:rPr>
              <a:t>Антенный инженер</a:t>
            </a:r>
            <a:endParaRPr sz="240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>
                <a:latin typeface="Times New Roman"/>
                <a:ea typeface="Times New Roman"/>
                <a:cs typeface="Times New Roman"/>
              </a:rPr>
              <a:t>Проектирует антенны различного назначения: от мобильных телефонов до спутниковых систем. </a:t>
            </a:r>
            <a:endParaRPr sz="2400"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393740312" name="Рисунок 39374031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88249" y="2385719"/>
            <a:ext cx="3128527" cy="37812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56590965" name="TextBox 856590964"/>
          <p:cNvSpPr txBox="1"/>
          <p:nvPr/>
        </p:nvSpPr>
        <p:spPr bwMode="auto">
          <a:xfrm>
            <a:off x="3907644" y="1487963"/>
            <a:ext cx="4687371" cy="2215607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Разработчик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встраиваемых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систем</a:t>
            </a:r>
            <a:endParaRPr sz="2400" dirty="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Создаёт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программное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обеспечение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для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микроконтроллеров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специализированных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чипов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 </a:t>
            </a:r>
            <a:endParaRPr sz="12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44397412" name=" 1144397411"/>
          <p:cNvSpPr/>
          <p:nvPr/>
        </p:nvSpPr>
        <p:spPr bwMode="auto">
          <a:xfrm>
            <a:off x="10085225" y="6825270"/>
            <a:ext cx="12733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65150036" name="Рисунок 116515003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327343" y="3692490"/>
            <a:ext cx="3970016" cy="2809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69397617" name="TextBox 969397616"/>
          <p:cNvSpPr txBox="1"/>
          <p:nvPr/>
        </p:nvSpPr>
        <p:spPr bwMode="auto">
          <a:xfrm>
            <a:off x="8471425" y="134351"/>
            <a:ext cx="3655256" cy="2286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Проектировщик</a:t>
            </a:r>
            <a:r>
              <a:rPr sz="2400" b="1" spc="9" dirty="0">
                <a:latin typeface="Times New Roman"/>
                <a:ea typeface="Times New Roman"/>
                <a:cs typeface="Times New Roman"/>
              </a:rPr>
              <a:t> СВЧ-</a:t>
            </a:r>
            <a:r>
              <a:rPr sz="2400" b="1" spc="9" dirty="0" err="1">
                <a:latin typeface="Times New Roman"/>
                <a:ea typeface="Times New Roman"/>
                <a:cs typeface="Times New Roman"/>
              </a:rPr>
              <a:t>техник</a:t>
            </a:r>
            <a:endParaRPr sz="2400" b="1" spc="9" dirty="0"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Специализируется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разработке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сверхвысокочастотных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компонентов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spc="9" dirty="0" err="1">
                <a:latin typeface="Times New Roman"/>
                <a:ea typeface="Times New Roman"/>
                <a:cs typeface="Times New Roman"/>
              </a:rPr>
              <a:t>устройств</a:t>
            </a:r>
            <a:r>
              <a:rPr sz="2400" spc="9" dirty="0">
                <a:latin typeface="Times New Roman"/>
                <a:ea typeface="Times New Roman"/>
                <a:cs typeface="Times New Roman"/>
              </a:rPr>
              <a:t>. 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3255998" name=" 43255997"/>
          <p:cNvSpPr/>
          <p:nvPr/>
        </p:nvSpPr>
        <p:spPr bwMode="auto">
          <a:xfrm>
            <a:off x="13690650" y="6275920"/>
            <a:ext cx="906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685789491" name="Рисунок 168578949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618188" y="2801658"/>
            <a:ext cx="3526571" cy="2949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02904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706199F-3DA0-C4D0-9188-9C2A614C19FF}" type="slidenum">
              <a:rPr lang="ru-RU"/>
              <a:t>8</a:t>
            </a:fld>
            <a:endParaRPr lang="ru-RU"/>
          </a:p>
        </p:txBody>
      </p:sp>
      <p:sp>
        <p:nvSpPr>
          <p:cNvPr id="862041602" name="Скругленный прямоугольник 10"/>
          <p:cNvSpPr/>
          <p:nvPr/>
        </p:nvSpPr>
        <p:spPr bwMode="auto">
          <a:xfrm>
            <a:off x="534801" y="63498"/>
            <a:ext cx="4784945" cy="2254250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17866218" name="Скругленный прямоугольник 11"/>
          <p:cNvSpPr/>
          <p:nvPr/>
        </p:nvSpPr>
        <p:spPr bwMode="auto">
          <a:xfrm>
            <a:off x="6740529" y="111124"/>
            <a:ext cx="4646808" cy="234260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93090151" name=" 293090150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1679455" name=" 1151679454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5098054" name=" 205098053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408727" name="TextBox 9408726"/>
          <p:cNvSpPr txBox="1"/>
          <p:nvPr/>
        </p:nvSpPr>
        <p:spPr bwMode="auto">
          <a:xfrm>
            <a:off x="215593" y="713980"/>
            <a:ext cx="403819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/>
          </a:p>
        </p:txBody>
      </p:sp>
      <p:sp>
        <p:nvSpPr>
          <p:cNvPr id="1169412369" name="TextBox 1169412368"/>
          <p:cNvSpPr txBox="1"/>
          <p:nvPr/>
        </p:nvSpPr>
        <p:spPr bwMode="auto">
          <a:xfrm>
            <a:off x="4836471" y="2780211"/>
            <a:ext cx="270624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800"/>
          </a:p>
        </p:txBody>
      </p:sp>
      <p:sp>
        <p:nvSpPr>
          <p:cNvPr id="1979752615" name="TextBox 1979752614"/>
          <p:cNvSpPr txBox="1"/>
          <p:nvPr/>
        </p:nvSpPr>
        <p:spPr bwMode="auto">
          <a:xfrm>
            <a:off x="6727683" y="957838"/>
            <a:ext cx="2484289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67893695" name=" 1267893694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16856565" name=" 2116856564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51942500" name=" 751942499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786636" name="TextBox 116786635"/>
          <p:cNvSpPr txBox="1"/>
          <p:nvPr/>
        </p:nvSpPr>
        <p:spPr bwMode="auto">
          <a:xfrm>
            <a:off x="534801" y="111123"/>
            <a:ext cx="4720519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68864043" name=" 468864042"/>
          <p:cNvSpPr/>
          <p:nvPr/>
        </p:nvSpPr>
        <p:spPr bwMode="auto">
          <a:xfrm>
            <a:off x="7001557" y="2490615"/>
            <a:ext cx="14992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29124580" name="TextBox 1629124579"/>
          <p:cNvSpPr txBox="1"/>
          <p:nvPr/>
        </p:nvSpPr>
        <p:spPr bwMode="auto">
          <a:xfrm>
            <a:off x="6876445" y="568126"/>
            <a:ext cx="44181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/>
          </a:p>
        </p:txBody>
      </p:sp>
      <p:sp>
        <p:nvSpPr>
          <p:cNvPr id="1585527220" name=" 1585527219"/>
          <p:cNvSpPr/>
          <p:nvPr/>
        </p:nvSpPr>
        <p:spPr bwMode="auto">
          <a:xfrm>
            <a:off x="11315338" y="5067995"/>
            <a:ext cx="1440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47235089" name="TextBox 1447235088"/>
          <p:cNvSpPr txBox="1"/>
          <p:nvPr/>
        </p:nvSpPr>
        <p:spPr bwMode="auto">
          <a:xfrm>
            <a:off x="7076517" y="111123"/>
            <a:ext cx="4133034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highlight>
                <a:srgbClr val="FFFFFF"/>
              </a:highlight>
            </a:endParaRPr>
          </a:p>
        </p:txBody>
      </p:sp>
      <p:sp>
        <p:nvSpPr>
          <p:cNvPr id="629072189" name=" 629072188"/>
          <p:cNvSpPr/>
          <p:nvPr/>
        </p:nvSpPr>
        <p:spPr bwMode="auto">
          <a:xfrm>
            <a:off x="6286059" y="5250892"/>
            <a:ext cx="2194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83232098" name=" 128323209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98792082" name="TextBox 798792081"/>
          <p:cNvSpPr txBox="1"/>
          <p:nvPr/>
        </p:nvSpPr>
        <p:spPr bwMode="auto">
          <a:xfrm>
            <a:off x="393041" y="180596"/>
            <a:ext cx="4656905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spc="9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Эксперт по ЭМС (электромагнитной совместимости)</a:t>
            </a:r>
            <a:endParaRPr sz="24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400" spc="9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Оценивает влияние электронных устройств друг на друга. </a:t>
            </a:r>
            <a:endParaRPr sz="24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061828701" name=" 1061828700"/>
          <p:cNvSpPr/>
          <p:nvPr/>
        </p:nvSpPr>
        <p:spPr bwMode="auto">
          <a:xfrm>
            <a:off x="6223474" y="5110282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97350788" name=" 1797350787"/>
          <p:cNvSpPr/>
          <p:nvPr/>
        </p:nvSpPr>
        <p:spPr bwMode="auto">
          <a:xfrm>
            <a:off x="6218970" y="5671329"/>
            <a:ext cx="17683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75736110" name="Рисунок 37573610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50410" y="2379489"/>
            <a:ext cx="5968558" cy="4337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64420793" name="TextBox 564420792"/>
          <p:cNvSpPr txBox="1"/>
          <p:nvPr/>
        </p:nvSpPr>
        <p:spPr bwMode="auto">
          <a:xfrm>
            <a:off x="6727682" y="246089"/>
            <a:ext cx="4565460" cy="20726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600" b="1" spc="9">
                <a:latin typeface="Times New Roman"/>
                <a:ea typeface="Times New Roman"/>
                <a:cs typeface="Times New Roman"/>
              </a:rPr>
              <a:t>Наладчик электронного оборудования</a:t>
            </a:r>
            <a:endParaRPr sz="2600"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600" spc="9">
                <a:latin typeface="Times New Roman"/>
                <a:ea typeface="Times New Roman"/>
                <a:cs typeface="Times New Roman"/>
              </a:rPr>
              <a:t>Выполняет пусконаладочные работы электронной аппаратуры</a:t>
            </a:r>
            <a:r>
              <a:rPr sz="1200" spc="9">
                <a:latin typeface="Times New Roman"/>
                <a:ea typeface="Times New Roman"/>
                <a:cs typeface="Times New Roman"/>
              </a:rPr>
              <a:t>. </a:t>
            </a:r>
            <a:endParaRPr sz="12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87256475" name=" 287256474"/>
          <p:cNvSpPr/>
          <p:nvPr/>
        </p:nvSpPr>
        <p:spPr bwMode="auto">
          <a:xfrm>
            <a:off x="12640233" y="4568269"/>
            <a:ext cx="183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102952815" name="Рисунок 210295281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71673" y="2598590"/>
            <a:ext cx="4827642" cy="37715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4534166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8A8EEEE-E4A6-5123-F0F5-0D33BA620B1A}" type="slidenum">
              <a:rPr lang="ru-RU"/>
              <a:t>9</a:t>
            </a:fld>
            <a:endParaRPr lang="ru-RU"/>
          </a:p>
        </p:txBody>
      </p:sp>
      <p:pic>
        <p:nvPicPr>
          <p:cNvPr id="1086627796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529502" y="-189113"/>
            <a:ext cx="4233837" cy="4447308"/>
          </a:xfrm>
          <a:prstGeom prst="rect">
            <a:avLst/>
          </a:prstGeom>
        </p:spPr>
      </p:pic>
      <p:sp>
        <p:nvSpPr>
          <p:cNvPr id="940046127" name="TextBox 310580050"/>
          <p:cNvSpPr txBox="1"/>
          <p:nvPr/>
        </p:nvSpPr>
        <p:spPr bwMode="auto">
          <a:xfrm>
            <a:off x="263351" y="1472405"/>
            <a:ext cx="8891655" cy="34137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4000">
                <a:latin typeface="Times New Roman"/>
                <a:cs typeface="Times New Roman"/>
              </a:rPr>
              <a:t>- Моя главная победа в изучении IT...</a:t>
            </a:r>
            <a:endParaRPr/>
          </a:p>
          <a:p>
            <a:pPr>
              <a:defRPr/>
            </a:pPr>
            <a:r>
              <a:rPr lang="ru-RU" sz="4000">
                <a:latin typeface="Times New Roman"/>
                <a:cs typeface="Times New Roman"/>
              </a:rPr>
              <a:t>- Самое сложное, с чем пришлось столкнуться...</a:t>
            </a:r>
            <a:endParaRPr/>
          </a:p>
          <a:p>
            <a:pPr>
              <a:defRPr/>
            </a:pPr>
            <a:r>
              <a:rPr lang="ru-RU" sz="4000">
                <a:latin typeface="Times New Roman"/>
                <a:cs typeface="Times New Roman"/>
              </a:rPr>
              <a:t>- То, чему я хочу уделить больше внимания…</a:t>
            </a:r>
            <a:endParaRPr/>
          </a:p>
          <a:p>
            <a:pPr algn="ctr">
              <a:defRPr/>
            </a:pPr>
            <a:endParaRPr b="1"/>
          </a:p>
        </p:txBody>
      </p:sp>
      <p:sp>
        <p:nvSpPr>
          <p:cNvPr id="103296753" name=" 315385056"/>
          <p:cNvSpPr/>
          <p:nvPr/>
        </p:nvSpPr>
        <p:spPr bwMode="auto">
          <a:xfrm>
            <a:off x="6716952" y="5129329"/>
            <a:ext cx="254916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317</Words>
  <Application>Microsoft Office PowerPoint</Application>
  <DocSecurity>0</DocSecurity>
  <PresentationFormat>Широкоэкранный</PresentationFormat>
  <Paragraphs>45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PT Serif</vt:lpstr>
      <vt:lpstr>Mulish</vt:lpstr>
      <vt:lpstr>Times New Roman</vt:lpstr>
      <vt:lpstr>Abadi</vt:lpstr>
      <vt:lpstr>Calibri</vt:lpstr>
      <vt:lpstr>Тема Office</vt:lpstr>
      <vt:lpstr>«Интернет и телекоммуникации Владимирской области»</vt:lpstr>
      <vt:lpstr>Презентация PowerPoint</vt:lpstr>
      <vt:lpstr>Какие возможности предоставляют нам интернет и телекоммуникации? </vt:lpstr>
      <vt:lpstr>Правила поведения пользователей в сети</vt:lpstr>
      <vt:lpstr>Онлайн-обучение и дистанционные образовательные программы: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4</cp:revision>
  <dcterms:created xsi:type="dcterms:W3CDTF">2025-09-09T12:47:31Z</dcterms:created>
  <dcterms:modified xsi:type="dcterms:W3CDTF">2026-02-19T17:53:30Z</dcterms:modified>
  <cp:category/>
  <dc:identifier/>
  <cp:contentStatus/>
  <dc:language/>
  <cp:version/>
</cp:coreProperties>
</file>