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embedTrueType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12192000" cy="6858000"/>
  <p:embeddedFontLst>
    <p:embeddedFont>
      <p:font typeface="Abadi" panose="020B0604020104020204" pitchFamily="34" charset="0"/>
      <p:regular r:id="rId10"/>
    </p:embeddedFont>
    <p:embeddedFont>
      <p:font typeface="PT Serif" panose="020A0603040505020204" pitchFamily="18" charset="-52"/>
      <p:regular r:id="rId11"/>
    </p:embeddedFont>
  </p:embeddedFontLst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691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20" name="Группа 19"/>
          <p:cNvGrpSpPr/>
          <p:nvPr userDrawn="1"/>
        </p:nvGrpSpPr>
        <p:grpSpPr bwMode="auto">
          <a:xfrm>
            <a:off x="0" y="-4803"/>
            <a:ext cx="12192000" cy="6867606"/>
            <a:chOff x="1798015" y="-4803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1798015" y="-4803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1798015" y="-4803"/>
              <a:ext cx="12192000" cy="6867606"/>
            </a:xfrm>
            <a:prstGeom prst="roundRect">
              <a:avLst>
                <a:gd name="adj" fmla="val 7497"/>
              </a:avLst>
            </a:prstGeom>
            <a:gradFill>
              <a:gsLst>
                <a:gs pos="0">
                  <a:srgbClr val="9477E6"/>
                </a:gs>
                <a:gs pos="50000">
                  <a:srgbClr val="4285F4"/>
                </a:gs>
                <a:gs pos="100000">
                  <a:srgbClr val="2DBE64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2171770" y="333489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sp>
        <p:nvSpPr>
          <p:cNvPr id="22" name="Номер слайда 21"/>
          <p:cNvSpPr>
            <a:spLocks noGrp="1"/>
          </p:cNvSpPr>
          <p:nvPr userDrawn="1"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1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 bwMode="auto">
          <a:xfrm>
            <a:off x="0" y="-4803"/>
            <a:ext cx="12192000" cy="6867606"/>
            <a:chOff x="883400" y="0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2DB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1257155" y="338292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16245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724760" y="4012074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5146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3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 bwMode="auto">
          <a:xfrm>
            <a:off x="0" y="-4803"/>
            <a:ext cx="12192000" cy="6867606"/>
            <a:chOff x="883400" y="0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428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1257155" y="338292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 i="0">
                <a:solidFill>
                  <a:schemeClr val="bg1"/>
                </a:solidFill>
                <a:latin typeface="Mulish"/>
                <a:ea typeface="PT Serif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2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 bwMode="auto">
          <a:xfrm>
            <a:off x="0" y="-4803"/>
            <a:ext cx="12192000" cy="6867606"/>
            <a:chOff x="0" y="-2401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0" y="-2401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0" y="-2401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9477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373755" y="335891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4" y="365125"/>
            <a:ext cx="11172825" cy="387798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371474" y="1044575"/>
            <a:ext cx="11449051" cy="4351338"/>
          </a:xfrm>
        </p:spPr>
        <p:txBody>
          <a:bodyPr lIns="0" tIns="0" rIns="0" bIns="0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>
            <a:lvl1pPr>
              <a:defRPr sz="1400" b="1"/>
            </a:lvl1pPr>
          </a:lstStyle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 userDrawn="1"/>
        </p:nvSpPr>
        <p:spPr bwMode="auto"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000" b="1"/>
          </a:p>
        </p:txBody>
      </p:sp>
      <p:sp>
        <p:nvSpPr>
          <p:cNvPr id="11" name="Скругленный прямоугольник 10"/>
          <p:cNvSpPr/>
          <p:nvPr userDrawn="1"/>
        </p:nvSpPr>
        <p:spPr bwMode="auto">
          <a:xfrm>
            <a:off x="-600" y="0"/>
            <a:ext cx="12193200" cy="6858000"/>
          </a:xfrm>
          <a:prstGeom prst="roundRect">
            <a:avLst>
              <a:gd name="adj" fmla="val 749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000" b="1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5" y="365125"/>
            <a:ext cx="10515600" cy="38779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 userDrawn="1">
            <p:ph type="sldNum" sz="quarter" idx="4"/>
          </p:nvPr>
        </p:nvSpPr>
        <p:spPr bwMode="auto">
          <a:xfrm>
            <a:off x="11544300" y="0"/>
            <a:ext cx="647700" cy="58908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400" b="1">
                <a:solidFill>
                  <a:schemeClr val="tx1"/>
                </a:solidFill>
                <a:latin typeface="Mulish"/>
              </a:defRPr>
            </a:lvl1pPr>
          </a:lstStyle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hdr="0" ftr="0" dt="0"/>
  <p:txStyles>
    <p:titleStyle>
      <a:lvl1pPr algn="l" defTabSz="914400">
        <a:lnSpc>
          <a:spcPct val="90000"/>
        </a:lnSpc>
        <a:spcBef>
          <a:spcPts val="0"/>
        </a:spcBef>
        <a:buNone/>
        <a:defRPr sz="2800" b="1">
          <a:solidFill>
            <a:schemeClr val="tx1"/>
          </a:solidFill>
          <a:latin typeface="Mulish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Mulish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Mulish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Mulish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Mulish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Mulish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vk.com/video-199284742_456239241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81432184" name="Заголовок 1"/>
          <p:cNvSpPr>
            <a:spLocks noGrp="1"/>
          </p:cNvSpPr>
          <p:nvPr>
            <p:ph type="ctrTitle"/>
          </p:nvPr>
        </p:nvSpPr>
        <p:spPr bwMode="auto">
          <a:xfrm>
            <a:off x="622256" y="3197250"/>
            <a:ext cx="10746114" cy="2962692"/>
          </a:xfrm>
        </p:spPr>
        <p:txBody>
          <a:bodyPr vertOverflow="overflow" horzOverflow="clip" vert="horz" wrap="square" lIns="0" tIns="0" rIns="0" bIns="0" numCol="1" spcCol="0" rtlCol="0" fromWordArt="0" anchor="ctr" anchorCtr="0" forceAA="0" compatLnSpc="0">
            <a:spAutoFit/>
          </a:bodyPr>
          <a:lstStyle/>
          <a:p>
            <a:pPr algn="ctr">
              <a:defRPr/>
            </a:pPr>
            <a:r>
              <a:rPr sz="72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«Интернет и телекоммуникации Владимирской области»</a:t>
            </a:r>
            <a:endParaRPr sz="480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30476718" name="Скругленный прямоугольник 3"/>
          <p:cNvSpPr/>
          <p:nvPr/>
        </p:nvSpPr>
        <p:spPr bwMode="auto">
          <a:xfrm>
            <a:off x="9193249" y="368297"/>
            <a:ext cx="2624742" cy="1377947"/>
          </a:xfrm>
          <a:prstGeom prst="roundRect">
            <a:avLst>
              <a:gd name="adj" fmla="val 16667"/>
            </a:avLst>
          </a:prstGeom>
          <a:solidFill>
            <a:srgbClr val="F1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>
              <a:latin typeface="Abadi"/>
            </a:endParaRPr>
          </a:p>
        </p:txBody>
      </p:sp>
      <p:pic>
        <p:nvPicPr>
          <p:cNvPr id="1202578918" name="Рисунок 5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244472" y="198793"/>
            <a:ext cx="1547451" cy="1547451"/>
          </a:xfrm>
          <a:prstGeom prst="rect">
            <a:avLst/>
          </a:prstGeom>
        </p:spPr>
      </p:pic>
      <p:pic>
        <p:nvPicPr>
          <p:cNvPr id="1387955777" name="Picture 3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7510497" y="368297"/>
            <a:ext cx="1423026" cy="1443198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3196837" name="Picture 2"/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>
            <a:off x="9284609" y="628308"/>
            <a:ext cx="2442020" cy="828262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14288570" name="TextBox 2114288569"/>
          <p:cNvSpPr txBox="1"/>
          <p:nvPr/>
        </p:nvSpPr>
        <p:spPr bwMode="auto">
          <a:xfrm>
            <a:off x="2146870" y="53724"/>
            <a:ext cx="8427647" cy="155451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effectLst>
            <a:softEdge rad="31750"/>
          </a:effectLst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sz="2400" b="1" dirty="0"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> </a:t>
            </a:r>
            <a:endParaRPr sz="2400" b="1" spc="9" dirty="0">
              <a:highlight>
                <a:srgbClr val="FFFFFF"/>
              </a:highlight>
              <a:latin typeface="Times New Roman"/>
              <a:ea typeface="Times New Roman"/>
              <a:cs typeface="Times New Roman"/>
            </a:endParaRPr>
          </a:p>
          <a:p>
            <a:pPr algn="l">
              <a:defRPr/>
            </a:pPr>
            <a:r>
              <a:rPr sz="2400" b="1" spc="9" dirty="0" err="1">
                <a:latin typeface="Times New Roman"/>
                <a:ea typeface="Times New Roman"/>
                <a:cs typeface="Times New Roman"/>
              </a:rPr>
              <a:t>Интернет</a:t>
            </a:r>
            <a:r>
              <a:rPr sz="2400" b="0" spc="9" dirty="0">
                <a:latin typeface="Times New Roman"/>
                <a:ea typeface="Times New Roman"/>
                <a:cs typeface="Times New Roman"/>
              </a:rPr>
              <a:t> —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это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всемирная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система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объединённых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сетей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,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которая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позволяет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передавать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информацию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по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всему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миру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. </a:t>
            </a:r>
          </a:p>
          <a:p>
            <a:pPr algn="l">
              <a:defRPr/>
            </a:pPr>
            <a:endParaRPr sz="2400" dirty="0"/>
          </a:p>
        </p:txBody>
      </p:sp>
      <p:sp>
        <p:nvSpPr>
          <p:cNvPr id="1923694837" name="TextBox 1923694836"/>
          <p:cNvSpPr txBox="1"/>
          <p:nvPr/>
        </p:nvSpPr>
        <p:spPr bwMode="auto">
          <a:xfrm>
            <a:off x="154131" y="1896937"/>
            <a:ext cx="4239477" cy="411483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effectLst>
            <a:softEdge rad="31750"/>
          </a:effectLst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endParaRPr sz="2400" b="1" dirty="0">
              <a:latin typeface="Times New Roman"/>
              <a:ea typeface="Times New Roman"/>
              <a:cs typeface="Times New Roman"/>
            </a:endParaRPr>
          </a:p>
          <a:p>
            <a:pPr algn="l">
              <a:defRPr/>
            </a:pPr>
            <a:r>
              <a:rPr sz="2400" b="1" spc="9" dirty="0" err="1">
                <a:latin typeface="Times New Roman"/>
                <a:ea typeface="Times New Roman"/>
                <a:cs typeface="Times New Roman"/>
              </a:rPr>
              <a:t>Телекоммуникация</a:t>
            </a:r>
            <a:r>
              <a:rPr sz="2400" b="1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b="0" spc="9" dirty="0">
                <a:latin typeface="Times New Roman"/>
                <a:ea typeface="Times New Roman"/>
                <a:cs typeface="Times New Roman"/>
              </a:rPr>
              <a:t>— </a:t>
            </a:r>
            <a:r>
              <a:rPr sz="2400" b="0" spc="9" dirty="0" err="1">
                <a:latin typeface="Times New Roman"/>
                <a:ea typeface="Times New Roman"/>
                <a:cs typeface="Times New Roman"/>
              </a:rPr>
              <a:t>это</a:t>
            </a:r>
            <a:r>
              <a:rPr sz="2400" b="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передача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информации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на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расстоянии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.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Телекоммуникационная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инфраструктура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включает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вышки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сотовой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связи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,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оптоволокно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,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спутники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и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другие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средства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передачи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сигналов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.</a:t>
            </a:r>
          </a:p>
          <a:p>
            <a:pPr algn="l">
              <a:defRPr/>
            </a:pPr>
            <a:endParaRPr sz="2400" dirty="0"/>
          </a:p>
        </p:txBody>
      </p:sp>
      <p:sp>
        <p:nvSpPr>
          <p:cNvPr id="1588482794" name=" 1588482793"/>
          <p:cNvSpPr/>
          <p:nvPr/>
        </p:nvSpPr>
        <p:spPr bwMode="auto">
          <a:xfrm>
            <a:off x="10853524" y="5568060"/>
            <a:ext cx="17959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300183040" name=" 300183039"/>
          <p:cNvSpPr/>
          <p:nvPr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561617298" name=" 561617297"/>
          <p:cNvSpPr/>
          <p:nvPr/>
        </p:nvSpPr>
        <p:spPr bwMode="auto">
          <a:xfrm>
            <a:off x="9878835" y="5282832"/>
            <a:ext cx="20811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2042315243" name="Рисунок 204231524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3922749" y="1528866"/>
            <a:ext cx="8223249" cy="51386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76212993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B4AC7A8B-08E8-D61F-9F7C-BD43394667E6}" type="slidenum">
              <a:rPr lang="ru-RU"/>
              <a:t>3</a:t>
            </a:fld>
            <a:endParaRPr lang="ru-RU"/>
          </a:p>
        </p:txBody>
      </p:sp>
      <p:sp>
        <p:nvSpPr>
          <p:cNvPr id="630074616" name="Скругленный прямоугольник 7"/>
          <p:cNvSpPr/>
          <p:nvPr/>
        </p:nvSpPr>
        <p:spPr bwMode="auto">
          <a:xfrm>
            <a:off x="276219" y="911678"/>
            <a:ext cx="5998065" cy="5445123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05908" indent="-305908">
              <a:spcAft>
                <a:spcPts val="599"/>
              </a:spcAft>
              <a:buAutoNum type="arabicPeriod"/>
              <a:defRPr/>
            </a:pPr>
            <a:r>
              <a:rPr lang="ru-RU" sz="2800" b="1">
                <a:latin typeface="Times New Roman"/>
                <a:ea typeface="Times New Roman"/>
                <a:cs typeface="Times New Roman"/>
              </a:rPr>
              <a:t>Связь и общение</a:t>
            </a:r>
            <a:endParaRPr sz="2800" b="1">
              <a:latin typeface="Times New Roman"/>
              <a:ea typeface="Times New Roman"/>
              <a:cs typeface="Times New Roman"/>
            </a:endParaRPr>
          </a:p>
          <a:p>
            <a:pPr marL="305908" indent="-305908">
              <a:spcAft>
                <a:spcPts val="599"/>
              </a:spcAft>
              <a:buAutoNum type="arabicPeriod"/>
              <a:defRPr/>
            </a:pPr>
            <a:r>
              <a:rPr lang="ru-RU" sz="2800" b="1">
                <a:latin typeface="Times New Roman"/>
                <a:ea typeface="Times New Roman"/>
                <a:cs typeface="Times New Roman"/>
              </a:rPr>
              <a:t>Образование и саморазвитие</a:t>
            </a:r>
            <a:endParaRPr sz="2800" b="1">
              <a:latin typeface="Times New Roman"/>
              <a:ea typeface="Times New Roman"/>
              <a:cs typeface="Times New Roman"/>
            </a:endParaRPr>
          </a:p>
          <a:p>
            <a:pPr marL="305908" indent="-305908">
              <a:spcAft>
                <a:spcPts val="599"/>
              </a:spcAft>
              <a:buAutoNum type="arabicPeriod"/>
              <a:defRPr/>
            </a:pPr>
            <a:r>
              <a:rPr lang="ru-RU" sz="2800" b="1">
                <a:latin typeface="Times New Roman"/>
                <a:ea typeface="Times New Roman"/>
                <a:cs typeface="Times New Roman"/>
              </a:rPr>
              <a:t>Бизнес и экономика </a:t>
            </a:r>
            <a:endParaRPr sz="2800" b="1">
              <a:latin typeface="Times New Roman"/>
              <a:ea typeface="Times New Roman"/>
              <a:cs typeface="Times New Roman"/>
            </a:endParaRPr>
          </a:p>
          <a:p>
            <a:pPr marL="305908" indent="-305908">
              <a:spcAft>
                <a:spcPts val="599"/>
              </a:spcAft>
              <a:buAutoNum type="arabicPeriod"/>
              <a:defRPr/>
            </a:pPr>
            <a:r>
              <a:rPr lang="ru-RU" sz="2800" b="1">
                <a:latin typeface="Times New Roman"/>
                <a:ea typeface="Times New Roman"/>
                <a:cs typeface="Times New Roman"/>
              </a:rPr>
              <a:t>Развлечения и культура</a:t>
            </a:r>
            <a:endParaRPr sz="2800" b="1">
              <a:latin typeface="Times New Roman"/>
              <a:ea typeface="Times New Roman"/>
              <a:cs typeface="Times New Roman"/>
            </a:endParaRPr>
          </a:p>
          <a:p>
            <a:pPr marL="305908" indent="-305908">
              <a:spcAft>
                <a:spcPts val="599"/>
              </a:spcAft>
              <a:buAutoNum type="arabicPeriod"/>
              <a:defRPr/>
            </a:pPr>
            <a:endParaRPr lang="ru-RU" sz="2000" b="1">
              <a:latin typeface="Mulish"/>
            </a:endParaRPr>
          </a:p>
        </p:txBody>
      </p:sp>
      <p:sp>
        <p:nvSpPr>
          <p:cNvPr id="1438594115" name="Заголовок 3"/>
          <p:cNvSpPr>
            <a:spLocks noGrp="1"/>
          </p:cNvSpPr>
          <p:nvPr>
            <p:ph type="title"/>
          </p:nvPr>
        </p:nvSpPr>
        <p:spPr bwMode="auto">
          <a:xfrm>
            <a:off x="508936" y="294541"/>
            <a:ext cx="11174407" cy="356651"/>
          </a:xfrm>
        </p:spPr>
        <p:txBody>
          <a:bodyPr/>
          <a:lstStyle/>
          <a:p>
            <a:pPr algn="ctr">
              <a:defRPr/>
            </a:pPr>
            <a:r>
              <a:rPr sz="2600" spc="9">
                <a:latin typeface="Times New Roman"/>
                <a:ea typeface="Times New Roman"/>
                <a:cs typeface="Times New Roman"/>
              </a:rPr>
              <a:t>Какие возможности предоставляют нам интернет и телекоммуникации? </a:t>
            </a:r>
            <a:endParaRPr lang="ru-RU"/>
          </a:p>
        </p:txBody>
      </p:sp>
      <p:pic>
        <p:nvPicPr>
          <p:cNvPr id="395311052" name="Рисунок 1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457397" y="1015999"/>
            <a:ext cx="2500779" cy="23688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11735261" name="Рисунок 5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9319578" y="1015999"/>
            <a:ext cx="2500779" cy="23688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125698105" name=" 2125698104"/>
          <p:cNvSpPr/>
          <p:nvPr/>
        </p:nvSpPr>
        <p:spPr bwMode="auto">
          <a:xfrm>
            <a:off x="12348445" y="7134260"/>
            <a:ext cx="95228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130174519" name="Рисунок 1130174518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6464111" y="3770442"/>
            <a:ext cx="2855466" cy="21933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4184163" name=" 74184162"/>
          <p:cNvSpPr/>
          <p:nvPr/>
        </p:nvSpPr>
        <p:spPr bwMode="auto">
          <a:xfrm>
            <a:off x="15431660" y="7206238"/>
            <a:ext cx="9489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91633773" name="Рисунок 191633772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9399600" y="3796420"/>
            <a:ext cx="2524149" cy="21413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4</a:t>
            </a:fld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 bwMode="auto">
          <a:xfrm>
            <a:off x="276219" y="961566"/>
            <a:ext cx="11286885" cy="5628020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599"/>
              </a:spcAft>
              <a:defRPr/>
            </a:pPr>
            <a:endParaRPr lang="ru-RU" sz="2000" b="1">
              <a:latin typeface="Mulish"/>
            </a:endParaRPr>
          </a:p>
          <a:p>
            <a:pPr marL="305908" indent="-305908">
              <a:spcAft>
                <a:spcPts val="599"/>
              </a:spcAft>
              <a:buAutoNum type="arabicPeriod"/>
              <a:defRPr/>
            </a:pPr>
            <a:endParaRPr lang="ru-RU" sz="2000" b="1">
              <a:latin typeface="Mulish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 bwMode="auto">
          <a:xfrm>
            <a:off x="387689" y="229222"/>
            <a:ext cx="11175955" cy="493811"/>
          </a:xfrm>
        </p:spPr>
        <p:txBody>
          <a:bodyPr/>
          <a:lstStyle/>
          <a:p>
            <a:pPr algn="ctr">
              <a:defRPr/>
            </a:pPr>
            <a:r>
              <a:rPr sz="3600" b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Правила поведения пользователей в сети</a:t>
            </a:r>
            <a:endParaRPr sz="3600" b="1"/>
          </a:p>
        </p:txBody>
      </p:sp>
      <p:sp>
        <p:nvSpPr>
          <p:cNvPr id="2124527837" name="TextBox 2124527836"/>
          <p:cNvSpPr txBox="1"/>
          <p:nvPr/>
        </p:nvSpPr>
        <p:spPr bwMode="auto">
          <a:xfrm>
            <a:off x="452557" y="1384636"/>
            <a:ext cx="11286885" cy="770660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lnSpc>
                <a:spcPct val="100000"/>
              </a:lnSpc>
              <a:spcAft>
                <a:spcPts val="0"/>
              </a:spcAft>
              <a:defRPr/>
            </a:pPr>
            <a:r>
              <a:rPr sz="2400" b="0" dirty="0" err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Правила</a:t>
            </a:r>
            <a:r>
              <a:rPr sz="2400" b="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0" dirty="0" err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безопасного</a:t>
            </a:r>
            <a:r>
              <a:rPr sz="2400" b="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0" dirty="0" err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поведения</a:t>
            </a:r>
            <a:r>
              <a:rPr sz="2400" b="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2400" b="0" dirty="0" err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сети</a:t>
            </a:r>
            <a:r>
              <a:rPr sz="2400" b="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 </a:t>
            </a:r>
            <a:r>
              <a:rPr sz="2400" b="0" u="sng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  <a:hlinkClick r:id="rId2" tooltip="https://vk.com/video-199284742_45623924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https://vk.com/video-199284742_456239241</a:t>
            </a:r>
            <a:endParaRPr sz="2400" dirty="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sz="2200" dirty="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661987435" name=" 1661987434"/>
          <p:cNvSpPr/>
          <p:nvPr/>
        </p:nvSpPr>
        <p:spPr bwMode="auto">
          <a:xfrm>
            <a:off x="11493058" y="4086922"/>
            <a:ext cx="14009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926483885" name=" 1926483884"/>
          <p:cNvSpPr/>
          <p:nvPr/>
        </p:nvSpPr>
        <p:spPr bwMode="auto">
          <a:xfrm>
            <a:off x="16031072" y="-582200"/>
            <a:ext cx="45791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10926547" name=" 1210926546"/>
          <p:cNvSpPr/>
          <p:nvPr/>
        </p:nvSpPr>
        <p:spPr bwMode="auto">
          <a:xfrm>
            <a:off x="12717702" y="6223792"/>
            <a:ext cx="8951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06832969" name=" 1206832968"/>
          <p:cNvSpPr/>
          <p:nvPr/>
        </p:nvSpPr>
        <p:spPr bwMode="auto">
          <a:xfrm>
            <a:off x="12292152" y="8095160"/>
            <a:ext cx="81801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950651140" name=" 950651139"/>
          <p:cNvSpPr/>
          <p:nvPr/>
        </p:nvSpPr>
        <p:spPr bwMode="auto">
          <a:xfrm>
            <a:off x="15570846" y="6173904"/>
            <a:ext cx="120474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418533183" name=" 1418533182"/>
          <p:cNvSpPr/>
          <p:nvPr/>
        </p:nvSpPr>
        <p:spPr bwMode="auto">
          <a:xfrm>
            <a:off x="15570846" y="7969497"/>
            <a:ext cx="9461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963192421" name=" 1963192420"/>
          <p:cNvSpPr/>
          <p:nvPr/>
        </p:nvSpPr>
        <p:spPr bwMode="auto">
          <a:xfrm>
            <a:off x="7546988" y="5278482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231837559" name="Рисунок 231837558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578428" y="1986642"/>
            <a:ext cx="8191499" cy="43243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5</a:t>
            </a:fld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 bwMode="auto">
          <a:xfrm>
            <a:off x="96874" y="212463"/>
            <a:ext cx="4126917" cy="2264036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2600" b="1" spc="9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Радиоинженер</a:t>
            </a:r>
            <a:endParaRPr sz="2600" b="1" spc="9" dirty="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2600" spc="9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Проектирует</a:t>
            </a:r>
            <a:r>
              <a:rPr sz="2600" spc="9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и </a:t>
            </a:r>
            <a:r>
              <a:rPr sz="2600" spc="9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тестирует</a:t>
            </a:r>
            <a:r>
              <a:rPr sz="2600" spc="9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600" spc="9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радиоэлектронные</a:t>
            </a:r>
            <a:r>
              <a:rPr sz="2600" spc="9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600" spc="9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устройства</a:t>
            </a:r>
            <a:r>
              <a:rPr sz="2600" spc="9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и </a:t>
            </a:r>
            <a:r>
              <a:rPr sz="2600" spc="9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компоненты</a:t>
            </a:r>
            <a:r>
              <a:rPr sz="2600" spc="9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. </a:t>
            </a:r>
            <a:endParaRPr sz="2600" dirty="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 bwMode="auto">
          <a:xfrm>
            <a:off x="4013525" y="1208981"/>
            <a:ext cx="4282656" cy="2447880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600"/>
              </a:spcAft>
              <a:defRPr/>
            </a:pPr>
            <a:endParaRPr sz="2400" b="1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 bwMode="auto">
          <a:xfrm>
            <a:off x="8175109" y="294542"/>
            <a:ext cx="3849343" cy="2502161"/>
          </a:xfrm>
          <a:prstGeom prst="roundRect">
            <a:avLst>
              <a:gd name="adj" fmla="val 1874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600"/>
              </a:spcAft>
              <a:defRPr/>
            </a:pPr>
            <a:endParaRPr sz="2600" b="1">
              <a:solidFill>
                <a:schemeClr val="tx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110218763" name=" 2110218762"/>
          <p:cNvSpPr/>
          <p:nvPr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937854543" name=" 937854542"/>
          <p:cNvSpPr/>
          <p:nvPr/>
        </p:nvSpPr>
        <p:spPr bwMode="auto">
          <a:xfrm>
            <a:off x="9084595" y="7170526"/>
            <a:ext cx="12737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39936926" name=" 1239936925"/>
          <p:cNvSpPr/>
          <p:nvPr/>
        </p:nvSpPr>
        <p:spPr bwMode="auto">
          <a:xfrm>
            <a:off x="11938329" y="3869158"/>
            <a:ext cx="8612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2067286612" name=" 2067286611"/>
          <p:cNvSpPr/>
          <p:nvPr/>
        </p:nvSpPr>
        <p:spPr bwMode="auto">
          <a:xfrm>
            <a:off x="6354959" y="5134658"/>
            <a:ext cx="131484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949633120" name="TextBox 1949633119"/>
          <p:cNvSpPr txBox="1"/>
          <p:nvPr/>
        </p:nvSpPr>
        <p:spPr bwMode="auto">
          <a:xfrm>
            <a:off x="4013525" y="2065887"/>
            <a:ext cx="4096534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600" spc="9"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> </a:t>
            </a:r>
            <a:endParaRPr/>
          </a:p>
        </p:txBody>
      </p:sp>
      <p:sp>
        <p:nvSpPr>
          <p:cNvPr id="680244009" name=" 680244008"/>
          <p:cNvSpPr/>
          <p:nvPr/>
        </p:nvSpPr>
        <p:spPr bwMode="auto">
          <a:xfrm>
            <a:off x="14312951" y="6140199"/>
            <a:ext cx="122661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999193990" name=" 1999193989"/>
          <p:cNvSpPr/>
          <p:nvPr/>
        </p:nvSpPr>
        <p:spPr bwMode="auto">
          <a:xfrm>
            <a:off x="6055198" y="6082900"/>
            <a:ext cx="111419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093386867" name="Рисунок 1093386866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84434" y="2645847"/>
            <a:ext cx="3702744" cy="27309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57475045" name="TextBox 1157475044"/>
          <p:cNvSpPr txBox="1"/>
          <p:nvPr/>
        </p:nvSpPr>
        <p:spPr bwMode="auto">
          <a:xfrm>
            <a:off x="3647477" y="1415392"/>
            <a:ext cx="4757347" cy="192027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2400" b="1" spc="9" dirty="0" err="1">
                <a:latin typeface="Times New Roman"/>
                <a:ea typeface="Times New Roman"/>
                <a:cs typeface="Times New Roman"/>
              </a:rPr>
              <a:t>Специалист</a:t>
            </a:r>
            <a:r>
              <a:rPr sz="2400" b="1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spc="9" dirty="0" err="1">
                <a:latin typeface="Times New Roman"/>
                <a:ea typeface="Times New Roman"/>
                <a:cs typeface="Times New Roman"/>
              </a:rPr>
              <a:t>по</a:t>
            </a:r>
            <a:r>
              <a:rPr sz="2400" b="1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spc="9" dirty="0" err="1">
                <a:latin typeface="Times New Roman"/>
                <a:ea typeface="Times New Roman"/>
                <a:cs typeface="Times New Roman"/>
              </a:rPr>
              <a:t>телекоммуникациям</a:t>
            </a:r>
            <a:endParaRPr sz="2400" dirty="0">
              <a:latin typeface="Times New Roman"/>
              <a:ea typeface="Times New Roman"/>
              <a:cs typeface="Times New Roman"/>
            </a:endParaRPr>
          </a:p>
          <a:p>
            <a:pPr algn="ctr">
              <a:defRPr/>
            </a:pPr>
            <a:r>
              <a:rPr sz="2400" spc="9" dirty="0" err="1">
                <a:latin typeface="Times New Roman"/>
                <a:ea typeface="Times New Roman"/>
                <a:cs typeface="Times New Roman"/>
              </a:rPr>
              <a:t>Занимается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проектированием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,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эксплуатацией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и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развитием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телекоммуникационных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сетей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.</a:t>
            </a:r>
            <a:endParaRPr sz="2400" dirty="0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69826716" name=" 69826715"/>
          <p:cNvSpPr/>
          <p:nvPr/>
        </p:nvSpPr>
        <p:spPr bwMode="auto">
          <a:xfrm>
            <a:off x="7377556" y="3119660"/>
            <a:ext cx="6599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766312782" name="TextBox 766312781"/>
          <p:cNvSpPr txBox="1"/>
          <p:nvPr/>
        </p:nvSpPr>
        <p:spPr bwMode="auto">
          <a:xfrm>
            <a:off x="8238500" y="417127"/>
            <a:ext cx="3769250" cy="22860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2400" b="1" spc="9" dirty="0" err="1">
                <a:latin typeface="Times New Roman"/>
                <a:ea typeface="Times New Roman"/>
                <a:cs typeface="Times New Roman"/>
              </a:rPr>
              <a:t>Микроэлектроник</a:t>
            </a:r>
            <a:endParaRPr sz="2400" b="1" spc="9" dirty="0">
              <a:latin typeface="Times New Roman"/>
              <a:ea typeface="Times New Roman"/>
              <a:cs typeface="Times New Roman"/>
            </a:endParaRPr>
          </a:p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2400" spc="9" dirty="0" err="1">
                <a:latin typeface="Times New Roman"/>
                <a:ea typeface="Times New Roman"/>
                <a:cs typeface="Times New Roman"/>
              </a:rPr>
              <a:t>Разрабатывает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и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исследует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микроэлектронные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компоненты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и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интегральные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микросхемы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. </a:t>
            </a:r>
            <a:endParaRPr sz="2400" dirty="0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401495681" name=" 1401495680"/>
          <p:cNvSpPr/>
          <p:nvPr/>
        </p:nvSpPr>
        <p:spPr bwMode="auto">
          <a:xfrm>
            <a:off x="13222960" y="6216066"/>
            <a:ext cx="108252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054312494" name="Рисунок 1054312493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8299580" y="2954263"/>
            <a:ext cx="3714299" cy="29399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544467773" name=" 1544467772"/>
          <p:cNvSpPr/>
          <p:nvPr/>
        </p:nvSpPr>
        <p:spPr bwMode="auto">
          <a:xfrm>
            <a:off x="10794170" y="6949474"/>
            <a:ext cx="12579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437454080" name="Рисунок 1437454079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4733034" y="3383823"/>
            <a:ext cx="2843638" cy="31298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99744624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DEAFFE67-3BB2-B39C-8FF8-95453FDA1D54}" type="slidenum">
              <a:rPr lang="ru-RU"/>
              <a:t>6</a:t>
            </a:fld>
            <a:endParaRPr lang="ru-RU"/>
          </a:p>
        </p:txBody>
      </p:sp>
      <p:sp>
        <p:nvSpPr>
          <p:cNvPr id="948742873" name="Скругленный прямоугольник 10"/>
          <p:cNvSpPr/>
          <p:nvPr/>
        </p:nvSpPr>
        <p:spPr bwMode="auto">
          <a:xfrm>
            <a:off x="83242" y="123016"/>
            <a:ext cx="4352702" cy="2575732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1826090111" name="Скругленный прямоугольник 11"/>
          <p:cNvSpPr/>
          <p:nvPr/>
        </p:nvSpPr>
        <p:spPr bwMode="auto">
          <a:xfrm>
            <a:off x="3924536" y="1469992"/>
            <a:ext cx="4622217" cy="2222498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endParaRPr sz="2400" b="1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852420722" name="Скругленный прямоугольник 17"/>
          <p:cNvSpPr/>
          <p:nvPr/>
        </p:nvSpPr>
        <p:spPr bwMode="auto">
          <a:xfrm>
            <a:off x="8255631" y="81542"/>
            <a:ext cx="3889876" cy="2334760"/>
          </a:xfrm>
          <a:prstGeom prst="roundRect">
            <a:avLst>
              <a:gd name="adj" fmla="val 1874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endParaRPr sz="2400" b="1">
              <a:latin typeface="Mulish"/>
            </a:endParaRPr>
          </a:p>
        </p:txBody>
      </p:sp>
      <p:sp>
        <p:nvSpPr>
          <p:cNvPr id="959622990" name=" 959622989"/>
          <p:cNvSpPr/>
          <p:nvPr/>
        </p:nvSpPr>
        <p:spPr bwMode="auto">
          <a:xfrm>
            <a:off x="4308488" y="2856411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189755919" name=" 1189755918"/>
          <p:cNvSpPr/>
          <p:nvPr/>
        </p:nvSpPr>
        <p:spPr bwMode="auto">
          <a:xfrm>
            <a:off x="9084595" y="7170526"/>
            <a:ext cx="12737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461810988" name=" 461810987"/>
          <p:cNvSpPr/>
          <p:nvPr/>
        </p:nvSpPr>
        <p:spPr bwMode="auto">
          <a:xfrm>
            <a:off x="11938329" y="3869158"/>
            <a:ext cx="8612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891095868" name="TextBox 891095867"/>
          <p:cNvSpPr txBox="1"/>
          <p:nvPr/>
        </p:nvSpPr>
        <p:spPr bwMode="auto">
          <a:xfrm>
            <a:off x="270400" y="302481"/>
            <a:ext cx="4038948" cy="4572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 sz="2400">
              <a:highlight>
                <a:srgbClr val="FFFFFF"/>
              </a:highlight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348905896" name="TextBox 348905895"/>
          <p:cNvSpPr txBox="1"/>
          <p:nvPr/>
        </p:nvSpPr>
        <p:spPr bwMode="auto">
          <a:xfrm>
            <a:off x="8794597" y="1058998"/>
            <a:ext cx="2484000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/>
          </a:p>
        </p:txBody>
      </p:sp>
      <p:sp>
        <p:nvSpPr>
          <p:cNvPr id="1244064437" name=" 1244064436"/>
          <p:cNvSpPr/>
          <p:nvPr/>
        </p:nvSpPr>
        <p:spPr bwMode="auto">
          <a:xfrm>
            <a:off x="5969180" y="5910126"/>
            <a:ext cx="14172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455619308" name=" 455619307"/>
          <p:cNvSpPr/>
          <p:nvPr/>
        </p:nvSpPr>
        <p:spPr bwMode="auto">
          <a:xfrm>
            <a:off x="9925223" y="7170526"/>
            <a:ext cx="111358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599067135" name=" 599067134"/>
          <p:cNvSpPr/>
          <p:nvPr/>
        </p:nvSpPr>
        <p:spPr bwMode="auto">
          <a:xfrm>
            <a:off x="14077024" y="5581437"/>
            <a:ext cx="109140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742660570" name=" 742660569"/>
          <p:cNvSpPr/>
          <p:nvPr/>
        </p:nvSpPr>
        <p:spPr bwMode="auto">
          <a:xfrm>
            <a:off x="6283753" y="6459476"/>
            <a:ext cx="12495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002850556" name="TextBox 1002850555"/>
          <p:cNvSpPr txBox="1"/>
          <p:nvPr/>
        </p:nvSpPr>
        <p:spPr bwMode="auto">
          <a:xfrm>
            <a:off x="4435944" y="1738611"/>
            <a:ext cx="3655256" cy="4572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 sz="2400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552951069" name=" 552951068"/>
          <p:cNvSpPr/>
          <p:nvPr/>
        </p:nvSpPr>
        <p:spPr bwMode="auto">
          <a:xfrm>
            <a:off x="7836179" y="52156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674072122" name="TextBox 674072121"/>
          <p:cNvSpPr txBox="1"/>
          <p:nvPr/>
        </p:nvSpPr>
        <p:spPr bwMode="auto">
          <a:xfrm>
            <a:off x="8302122" y="281739"/>
            <a:ext cx="3566206" cy="4572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 sz="2400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70633197" name=" 170633196"/>
          <p:cNvSpPr/>
          <p:nvPr/>
        </p:nvSpPr>
        <p:spPr bwMode="auto">
          <a:xfrm>
            <a:off x="14142865" y="5398538"/>
            <a:ext cx="110832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168683601" name="TextBox 1168683600"/>
          <p:cNvSpPr txBox="1"/>
          <p:nvPr/>
        </p:nvSpPr>
        <p:spPr bwMode="auto">
          <a:xfrm>
            <a:off x="305728" y="302481"/>
            <a:ext cx="3907729" cy="192027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2400" b="1" spc="9">
                <a:latin typeface="Times New Roman"/>
                <a:ea typeface="Times New Roman"/>
                <a:cs typeface="Times New Roman"/>
              </a:rPr>
              <a:t>Антенный инженер</a:t>
            </a:r>
            <a:endParaRPr sz="2400">
              <a:latin typeface="Times New Roman"/>
              <a:ea typeface="Times New Roman"/>
              <a:cs typeface="Times New Roman"/>
            </a:endParaRPr>
          </a:p>
          <a:p>
            <a:pPr algn="ctr">
              <a:defRPr/>
            </a:pPr>
            <a:r>
              <a:rPr sz="2400" spc="9">
                <a:latin typeface="Times New Roman"/>
                <a:ea typeface="Times New Roman"/>
                <a:cs typeface="Times New Roman"/>
              </a:rPr>
              <a:t>Проектирует антенны различного назначения: от мобильных телефонов до спутниковых систем. </a:t>
            </a:r>
            <a:endParaRPr sz="2400">
              <a:latin typeface="Times New Roman"/>
              <a:ea typeface="Times New Roman"/>
              <a:cs typeface="Times New Roman"/>
            </a:endParaRPr>
          </a:p>
        </p:txBody>
      </p:sp>
      <p:pic>
        <p:nvPicPr>
          <p:cNvPr id="393740312" name="Рисунок 393740311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588249" y="2385719"/>
            <a:ext cx="3128527" cy="37812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56590965" name="TextBox 856590964"/>
          <p:cNvSpPr txBox="1"/>
          <p:nvPr/>
        </p:nvSpPr>
        <p:spPr bwMode="auto">
          <a:xfrm>
            <a:off x="3907644" y="1487963"/>
            <a:ext cx="4687371" cy="2215607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2400" b="1" spc="9" dirty="0" err="1">
                <a:latin typeface="Times New Roman"/>
                <a:ea typeface="Times New Roman"/>
                <a:cs typeface="Times New Roman"/>
              </a:rPr>
              <a:t>Разработчик</a:t>
            </a:r>
            <a:r>
              <a:rPr sz="2400" b="1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spc="9" dirty="0" err="1">
                <a:latin typeface="Times New Roman"/>
                <a:ea typeface="Times New Roman"/>
                <a:cs typeface="Times New Roman"/>
              </a:rPr>
              <a:t>встраиваемых</a:t>
            </a:r>
            <a:r>
              <a:rPr sz="2400" b="1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spc="9" dirty="0" err="1">
                <a:latin typeface="Times New Roman"/>
                <a:ea typeface="Times New Roman"/>
                <a:cs typeface="Times New Roman"/>
              </a:rPr>
              <a:t>систем</a:t>
            </a:r>
            <a:endParaRPr sz="2400" dirty="0">
              <a:latin typeface="Times New Roman"/>
              <a:ea typeface="Times New Roman"/>
              <a:cs typeface="Times New Roman"/>
            </a:endParaRPr>
          </a:p>
          <a:p>
            <a:pPr algn="ctr">
              <a:defRPr/>
            </a:pPr>
            <a:r>
              <a:rPr sz="2400" spc="9" dirty="0" err="1">
                <a:latin typeface="Times New Roman"/>
                <a:ea typeface="Times New Roman"/>
                <a:cs typeface="Times New Roman"/>
              </a:rPr>
              <a:t>Создаёт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программное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обеспечение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для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микроконтроллеров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и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специализированных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чипов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. </a:t>
            </a:r>
            <a:endParaRPr sz="1200" dirty="0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144397412" name=" 1144397411"/>
          <p:cNvSpPr/>
          <p:nvPr/>
        </p:nvSpPr>
        <p:spPr bwMode="auto">
          <a:xfrm>
            <a:off x="10085225" y="6825270"/>
            <a:ext cx="127338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165150036" name="Рисунок 1165150035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327343" y="3692490"/>
            <a:ext cx="3970016" cy="28094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69397617" name="TextBox 969397616"/>
          <p:cNvSpPr txBox="1"/>
          <p:nvPr/>
        </p:nvSpPr>
        <p:spPr bwMode="auto">
          <a:xfrm>
            <a:off x="8471425" y="134351"/>
            <a:ext cx="3655256" cy="22860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2400" b="1" spc="9" dirty="0" err="1">
                <a:latin typeface="Times New Roman"/>
                <a:ea typeface="Times New Roman"/>
                <a:cs typeface="Times New Roman"/>
              </a:rPr>
              <a:t>Проектировщик</a:t>
            </a:r>
            <a:r>
              <a:rPr sz="2400" b="1" spc="9" dirty="0">
                <a:latin typeface="Times New Roman"/>
                <a:ea typeface="Times New Roman"/>
                <a:cs typeface="Times New Roman"/>
              </a:rPr>
              <a:t> СВЧ-</a:t>
            </a:r>
            <a:r>
              <a:rPr sz="2400" b="1" spc="9" dirty="0" err="1">
                <a:latin typeface="Times New Roman"/>
                <a:ea typeface="Times New Roman"/>
                <a:cs typeface="Times New Roman"/>
              </a:rPr>
              <a:t>техник</a:t>
            </a:r>
            <a:endParaRPr sz="2400" b="1" spc="9" dirty="0">
              <a:latin typeface="Times New Roman"/>
              <a:ea typeface="Times New Roman"/>
              <a:cs typeface="Times New Roman"/>
            </a:endParaRPr>
          </a:p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2400" spc="9" dirty="0" err="1">
                <a:latin typeface="Times New Roman"/>
                <a:ea typeface="Times New Roman"/>
                <a:cs typeface="Times New Roman"/>
              </a:rPr>
              <a:t>Специализируется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на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разработке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сверхвысокочастотных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компонентов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и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устройств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. </a:t>
            </a:r>
            <a:endParaRPr sz="2400" dirty="0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43255998" name=" 43255997"/>
          <p:cNvSpPr/>
          <p:nvPr/>
        </p:nvSpPr>
        <p:spPr bwMode="auto">
          <a:xfrm>
            <a:off x="13690650" y="6275920"/>
            <a:ext cx="90691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685789491" name="Рисунок 1685789490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8618188" y="2801658"/>
            <a:ext cx="3526571" cy="29493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53029044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706199F-3DA0-C4D0-9188-9C2A614C19FF}" type="slidenum">
              <a:rPr lang="ru-RU"/>
              <a:t>7</a:t>
            </a:fld>
            <a:endParaRPr lang="ru-RU"/>
          </a:p>
        </p:txBody>
      </p:sp>
      <p:sp>
        <p:nvSpPr>
          <p:cNvPr id="862041602" name="Скругленный прямоугольник 10"/>
          <p:cNvSpPr/>
          <p:nvPr/>
        </p:nvSpPr>
        <p:spPr bwMode="auto">
          <a:xfrm>
            <a:off x="534801" y="63498"/>
            <a:ext cx="4784945" cy="2254250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1617866218" name="Скругленный прямоугольник 11"/>
          <p:cNvSpPr/>
          <p:nvPr/>
        </p:nvSpPr>
        <p:spPr bwMode="auto">
          <a:xfrm>
            <a:off x="6740529" y="111124"/>
            <a:ext cx="4646808" cy="2342608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endParaRPr sz="2400" b="1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93090151" name=" 293090150"/>
          <p:cNvSpPr/>
          <p:nvPr/>
        </p:nvSpPr>
        <p:spPr bwMode="auto">
          <a:xfrm>
            <a:off x="4308488" y="2856411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151679455" name=" 1151679454"/>
          <p:cNvSpPr/>
          <p:nvPr/>
        </p:nvSpPr>
        <p:spPr bwMode="auto">
          <a:xfrm>
            <a:off x="9084595" y="7170526"/>
            <a:ext cx="12737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205098054" name=" 205098053"/>
          <p:cNvSpPr/>
          <p:nvPr/>
        </p:nvSpPr>
        <p:spPr bwMode="auto">
          <a:xfrm>
            <a:off x="11938329" y="3869158"/>
            <a:ext cx="8612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9408727" name="TextBox 9408726"/>
          <p:cNvSpPr txBox="1"/>
          <p:nvPr/>
        </p:nvSpPr>
        <p:spPr bwMode="auto">
          <a:xfrm>
            <a:off x="215593" y="713980"/>
            <a:ext cx="4038194" cy="42675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 sz="2200"/>
          </a:p>
        </p:txBody>
      </p:sp>
      <p:sp>
        <p:nvSpPr>
          <p:cNvPr id="1169412369" name="TextBox 1169412368"/>
          <p:cNvSpPr txBox="1"/>
          <p:nvPr/>
        </p:nvSpPr>
        <p:spPr bwMode="auto">
          <a:xfrm>
            <a:off x="4836471" y="2780211"/>
            <a:ext cx="2706249" cy="5181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 sz="2800"/>
          </a:p>
        </p:txBody>
      </p:sp>
      <p:sp>
        <p:nvSpPr>
          <p:cNvPr id="1979752615" name="TextBox 1979752614"/>
          <p:cNvSpPr txBox="1"/>
          <p:nvPr/>
        </p:nvSpPr>
        <p:spPr bwMode="auto">
          <a:xfrm>
            <a:off x="6727683" y="957838"/>
            <a:ext cx="2484289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/>
          </a:p>
        </p:txBody>
      </p:sp>
      <p:sp>
        <p:nvSpPr>
          <p:cNvPr id="1267893695" name=" 1267893694"/>
          <p:cNvSpPr/>
          <p:nvPr/>
        </p:nvSpPr>
        <p:spPr bwMode="auto">
          <a:xfrm>
            <a:off x="5969180" y="5910126"/>
            <a:ext cx="14172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2116856565" name=" 2116856564"/>
          <p:cNvSpPr/>
          <p:nvPr/>
        </p:nvSpPr>
        <p:spPr bwMode="auto">
          <a:xfrm>
            <a:off x="9925223" y="7170526"/>
            <a:ext cx="111358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751942500" name=" 751942499"/>
          <p:cNvSpPr/>
          <p:nvPr/>
        </p:nvSpPr>
        <p:spPr bwMode="auto">
          <a:xfrm>
            <a:off x="14077024" y="5581437"/>
            <a:ext cx="109140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16786636" name="TextBox 116786635"/>
          <p:cNvSpPr txBox="1"/>
          <p:nvPr/>
        </p:nvSpPr>
        <p:spPr bwMode="auto">
          <a:xfrm>
            <a:off x="534801" y="111123"/>
            <a:ext cx="4720519" cy="4572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 sz="2400">
              <a:highlight>
                <a:srgbClr val="FFFFFF"/>
              </a:highlight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468864043" name=" 468864042"/>
          <p:cNvSpPr/>
          <p:nvPr/>
        </p:nvSpPr>
        <p:spPr bwMode="auto">
          <a:xfrm>
            <a:off x="7001557" y="2490615"/>
            <a:ext cx="149924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629124580" name="TextBox 1629124579"/>
          <p:cNvSpPr txBox="1"/>
          <p:nvPr/>
        </p:nvSpPr>
        <p:spPr bwMode="auto">
          <a:xfrm>
            <a:off x="6876445" y="568126"/>
            <a:ext cx="4418101" cy="4572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 sz="2400"/>
          </a:p>
        </p:txBody>
      </p:sp>
      <p:sp>
        <p:nvSpPr>
          <p:cNvPr id="1585527220" name=" 1585527219"/>
          <p:cNvSpPr/>
          <p:nvPr/>
        </p:nvSpPr>
        <p:spPr bwMode="auto">
          <a:xfrm>
            <a:off x="11315338" y="5067995"/>
            <a:ext cx="144001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447235089" name="TextBox 1447235088"/>
          <p:cNvSpPr txBox="1"/>
          <p:nvPr/>
        </p:nvSpPr>
        <p:spPr bwMode="auto">
          <a:xfrm>
            <a:off x="7076517" y="111123"/>
            <a:ext cx="4133034" cy="4572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 sz="2400">
              <a:highlight>
                <a:srgbClr val="FFFFFF"/>
              </a:highlight>
            </a:endParaRPr>
          </a:p>
        </p:txBody>
      </p:sp>
      <p:sp>
        <p:nvSpPr>
          <p:cNvPr id="629072189" name=" 629072188"/>
          <p:cNvSpPr/>
          <p:nvPr/>
        </p:nvSpPr>
        <p:spPr bwMode="auto">
          <a:xfrm>
            <a:off x="6286059" y="5250892"/>
            <a:ext cx="219489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83232098" name=" 1283232097"/>
          <p:cNvSpPr/>
          <p:nvPr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798792082" name="TextBox 798792081"/>
          <p:cNvSpPr txBox="1"/>
          <p:nvPr/>
        </p:nvSpPr>
        <p:spPr bwMode="auto">
          <a:xfrm>
            <a:off x="393041" y="180596"/>
            <a:ext cx="4656905" cy="192027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2400" b="1" spc="9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Эксперт по ЭМС (электромагнитной совместимости)</a:t>
            </a:r>
            <a:endParaRPr sz="240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  <a:p>
            <a:pPr algn="ctr">
              <a:defRPr/>
            </a:pPr>
            <a:r>
              <a:rPr sz="2400" spc="9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Оценивает влияние электронных устройств друг на друга. </a:t>
            </a:r>
            <a:endParaRPr sz="240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061828701" name=" 1061828700"/>
          <p:cNvSpPr/>
          <p:nvPr/>
        </p:nvSpPr>
        <p:spPr bwMode="auto">
          <a:xfrm>
            <a:off x="6223474" y="5110282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797350788" name=" 1797350787"/>
          <p:cNvSpPr/>
          <p:nvPr/>
        </p:nvSpPr>
        <p:spPr bwMode="auto">
          <a:xfrm>
            <a:off x="6218970" y="5671329"/>
            <a:ext cx="176833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375736110" name="Рисунок 375736109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250410" y="2379489"/>
            <a:ext cx="5968558" cy="43377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64420793" name="TextBox 564420792"/>
          <p:cNvSpPr txBox="1"/>
          <p:nvPr/>
        </p:nvSpPr>
        <p:spPr bwMode="auto">
          <a:xfrm>
            <a:off x="6727682" y="246089"/>
            <a:ext cx="4565460" cy="207267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2600" b="1" spc="9">
                <a:latin typeface="Times New Roman"/>
                <a:ea typeface="Times New Roman"/>
                <a:cs typeface="Times New Roman"/>
              </a:rPr>
              <a:t>Наладчик электронного оборудования</a:t>
            </a:r>
            <a:endParaRPr sz="2600">
              <a:latin typeface="Times New Roman"/>
              <a:ea typeface="Times New Roman"/>
              <a:cs typeface="Times New Roman"/>
            </a:endParaRPr>
          </a:p>
          <a:p>
            <a:pPr algn="ctr">
              <a:defRPr/>
            </a:pPr>
            <a:r>
              <a:rPr sz="2600" spc="9">
                <a:latin typeface="Times New Roman"/>
                <a:ea typeface="Times New Roman"/>
                <a:cs typeface="Times New Roman"/>
              </a:rPr>
              <a:t>Выполняет пусконаладочные работы электронной аппаратуры</a:t>
            </a:r>
            <a:r>
              <a:rPr sz="1200" spc="9">
                <a:latin typeface="Times New Roman"/>
                <a:ea typeface="Times New Roman"/>
                <a:cs typeface="Times New Roman"/>
              </a:rPr>
              <a:t>. </a:t>
            </a:r>
            <a:endParaRPr sz="1200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87256475" name=" 287256474"/>
          <p:cNvSpPr/>
          <p:nvPr/>
        </p:nvSpPr>
        <p:spPr bwMode="auto">
          <a:xfrm>
            <a:off x="12640233" y="4568269"/>
            <a:ext cx="18359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2102952815" name="Рисунок 2102952814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6671673" y="2598590"/>
            <a:ext cx="4827642" cy="37715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8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5529503" y="-189114"/>
            <a:ext cx="4233838" cy="4447309"/>
          </a:xfrm>
          <a:prstGeom prst="rect">
            <a:avLst/>
          </a:prstGeom>
        </p:spPr>
      </p:pic>
      <p:sp>
        <p:nvSpPr>
          <p:cNvPr id="310580051" name="TextBox 310580050"/>
          <p:cNvSpPr txBox="1"/>
          <p:nvPr/>
        </p:nvSpPr>
        <p:spPr bwMode="auto">
          <a:xfrm>
            <a:off x="1710399" y="176140"/>
            <a:ext cx="8891619" cy="118673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3600" b="1">
                <a:latin typeface="Times New Roman"/>
                <a:ea typeface="Times New Roman"/>
                <a:cs typeface="Times New Roman"/>
              </a:rPr>
              <a:t>Кто бы хотел попробовать себя в одной из представленных профессий?</a:t>
            </a:r>
            <a:endParaRPr b="1"/>
          </a:p>
        </p:txBody>
      </p:sp>
      <p:sp>
        <p:nvSpPr>
          <p:cNvPr id="315385057" name=" 315385056"/>
          <p:cNvSpPr/>
          <p:nvPr/>
        </p:nvSpPr>
        <p:spPr bwMode="auto">
          <a:xfrm>
            <a:off x="6716952" y="512933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891837305" name="Рисунок 1891837304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953162" y="1406060"/>
            <a:ext cx="9648856" cy="52814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Origin">
      <a:dk1>
        <a:srgbClr val="000000"/>
      </a:dk1>
      <a:lt1>
        <a:srgbClr val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тандартная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«Билет в будущее»">
        <a:dk1>
          <a:sysClr val="windowText" lastClr="000000"/>
        </a:dk1>
        <a:lt1>
          <a:sysClr val="window" lastClr="FFFFFF"/>
        </a:lt1>
        <a:dk2>
          <a:srgbClr val="44546A"/>
        </a:dk2>
        <a:lt2>
          <a:srgbClr val="E7E6E6"/>
        </a:lt2>
        <a:accent1>
          <a:srgbClr val="2DBE64"/>
        </a:accent1>
        <a:accent2>
          <a:srgbClr val="4285F4"/>
        </a:accent2>
        <a:accent3>
          <a:srgbClr val="9477E6"/>
        </a:accent3>
        <a:accent4>
          <a:srgbClr val="00BBD6"/>
        </a:accent4>
        <a:accent5>
          <a:srgbClr val="F5675A"/>
        </a:accent5>
        <a:accent6>
          <a:srgbClr val="F1F5F9"/>
        </a:accent6>
        <a:hlink>
          <a:srgbClr val="0563C1"/>
        </a:hlink>
        <a:folHlink>
          <a:srgbClr val="954F72"/>
        </a:folHlink>
      </a:clrScheme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194</Words>
  <Application>Microsoft Office PowerPoint</Application>
  <DocSecurity>0</DocSecurity>
  <PresentationFormat>Широкоэкранный</PresentationFormat>
  <Paragraphs>36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5" baseType="lpstr">
      <vt:lpstr>PT Serif</vt:lpstr>
      <vt:lpstr>Times New Roman</vt:lpstr>
      <vt:lpstr>Abadi</vt:lpstr>
      <vt:lpstr>Calibri</vt:lpstr>
      <vt:lpstr>Mulish</vt:lpstr>
      <vt:lpstr>Arial</vt:lpstr>
      <vt:lpstr>Тема Office</vt:lpstr>
      <vt:lpstr>«Интернет и телекоммуникации Владимирской области»</vt:lpstr>
      <vt:lpstr>Презентация PowerPoint</vt:lpstr>
      <vt:lpstr>Какие возможности предоставляют нам интернет и телекоммуникации? </vt:lpstr>
      <vt:lpstr>Правила поведения пользователей в сети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4</cp:revision>
  <dcterms:created xsi:type="dcterms:W3CDTF">2025-09-09T12:47:31Z</dcterms:created>
  <dcterms:modified xsi:type="dcterms:W3CDTF">2026-02-19T17:33:39Z</dcterms:modified>
  <cp:category/>
  <dc:identifier/>
  <cp:contentStatus/>
  <dc:language/>
  <cp:version/>
</cp:coreProperties>
</file>