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embedTrueTypeFonts="1" removePersonalInfoOnSave="1" saveSubsetFonts="1" showSpecialPlsOnTitleSld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 hidden="0"/>
          <p:cNvGrpSpPr/>
          <p:nvPr isPhoto="0"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 hidden="0"/>
          <p:cNvSpPr>
            <a:spLocks noGrp="1"/>
          </p:cNvSpPr>
          <p:nvPr isPhoto="0" userDrawn="1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и вертикальный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Вертикальный заголовок и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1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 hidden="0"/>
          <p:cNvGrpSpPr/>
          <p:nvPr isPhoto="0"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3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 hidden="0"/>
          <p:cNvGrpSpPr/>
          <p:nvPr isPhoto="0"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2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 hidden="0"/>
          <p:cNvGrpSpPr/>
          <p:nvPr isPhoto="0"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раздел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3" name="Заголовок 1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Сравнение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1" name="Заголовок 10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Объект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9" name="Заголовок 8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Рисунок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9" name="Заголовок 8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 hidden="0"/>
          <p:cNvSpPr/>
          <p:nvPr isPhoto="0"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 hidden="0"/>
          <p:cNvSpPr/>
          <p:nvPr isPhoto="0"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 hidden="0"/>
          <p:cNvSpPr>
            <a:spLocks noGrp="1"/>
          </p:cNvSpPr>
          <p:nvPr isPhoto="0" userDrawn="1">
            <p:ph type="sldNum" sz="quarter" idx="4" hasCustomPrompt="0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dt="0" ftr="0" hdr="0" sldNum="1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6" Type="http://schemas.openxmlformats.org/officeDocument/2006/relationships/image" Target="../media/image6.png"/><Relationship Id="rId7" Type="http://schemas.openxmlformats.org/officeDocument/2006/relationships/image" Target="../media/image7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Relationship Id="rId3" Type="http://schemas.openxmlformats.org/officeDocument/2006/relationships/image" Target="../media/image13.png"/><Relationship Id="rId4" Type="http://schemas.openxmlformats.org/officeDocument/2006/relationships/image" Target="../media/image14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Relationship Id="rId4" Type="http://schemas.openxmlformats.org/officeDocument/2006/relationships/image" Target="../media/image17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Relationship Id="rId3" Type="http://schemas.openxmlformats.org/officeDocument/2006/relationships/image" Target="../media/image19.png"/><Relationship Id="rId4" Type="http://schemas.openxmlformats.org/officeDocument/2006/relationships/image" Target="../media/image20.jpg"/><Relationship Id="rId5" Type="http://schemas.openxmlformats.org/officeDocument/2006/relationships/image" Target="../media/image21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Relationship Id="rId3" Type="http://schemas.openxmlformats.org/officeDocument/2006/relationships/image" Target="../media/image23.jpg"/><Relationship Id="rId4" Type="http://schemas.openxmlformats.org/officeDocument/2006/relationships/image" Target="../media/image24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jpg"/><Relationship Id="rId4" Type="http://schemas.openxmlformats.org/officeDocument/2006/relationships/image" Target="../media/image27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665492" y="3747592"/>
            <a:ext cx="10742624" cy="1645955"/>
          </a:xfrm>
        </p:spPr>
        <p:txBody>
          <a:bodyPr/>
          <a:lstStyle/>
          <a:p>
            <a:pPr algn="ctr">
              <a:defRPr/>
            </a:pPr>
            <a:r>
              <a:rPr lang="ru-RU"/>
              <a:t>«Сельское хозяйство Владимирской области»</a:t>
            </a:r>
            <a:endParaRPr lang="ru-RU"/>
          </a:p>
        </p:txBody>
      </p:sp>
      <p:pic>
        <p:nvPicPr>
          <p:cNvPr id="6" name="Рисунок 5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  <p:pic>
        <p:nvPicPr>
          <p:cNvPr id="8" name="Рисунок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2943466" y="312936"/>
            <a:ext cx="3313400" cy="1325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9" name="Рисунок 8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 flipH="0" flipV="0">
            <a:off x="6377329" y="823105"/>
            <a:ext cx="1352804" cy="13528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10" name="Рисунок 9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 flipH="0" flipV="0">
            <a:off x="1751085" y="174147"/>
            <a:ext cx="990294" cy="11246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1960956836" name="Picture 3" hidden="0"/>
          <p:cNvPicPr>
            <a:picLocks noChangeAspect="1" noChangeArrowheads="1"/>
          </p:cNvPicPr>
          <p:nvPr isPhoto="0" userDrawn="0"/>
        </p:nvPicPr>
        <p:blipFill>
          <a:blip r:embed="rId6"/>
          <a:stretch/>
        </p:blipFill>
        <p:spPr bwMode="auto">
          <a:xfrm>
            <a:off x="7954996" y="195098"/>
            <a:ext cx="1423026" cy="144319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32469462" name="Скругленный прямоугольник 3" hidden="0"/>
          <p:cNvSpPr/>
          <p:nvPr isPhoto="0" userDrawn="0"/>
        </p:nvSpPr>
        <p:spPr bwMode="auto">
          <a:xfrm>
            <a:off x="9378022" y="260349"/>
            <a:ext cx="2624741" cy="1377946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625057776" name="Picture 2" hidden="0"/>
          <p:cNvPicPr>
            <a:picLocks noChangeAspect="1" noChangeArrowheads="1"/>
          </p:cNvPicPr>
          <p:nvPr isPhoto="0" userDrawn="0"/>
        </p:nvPicPr>
        <p:blipFill>
          <a:blip r:embed="rId7"/>
          <a:stretch/>
        </p:blipFill>
        <p:spPr bwMode="auto">
          <a:xfrm>
            <a:off x="9560744" y="535192"/>
            <a:ext cx="2442019" cy="828261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8" name="Скругленный прямоугольник 7" hidden="0"/>
          <p:cNvSpPr/>
          <p:nvPr isPhoto="0" userDrawn="0"/>
        </p:nvSpPr>
        <p:spPr bwMode="auto">
          <a:xfrm>
            <a:off x="371469" y="1016000"/>
            <a:ext cx="5724529" cy="158400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defRPr/>
            </a:pPr>
            <a:r>
              <a:rPr lang="ru-RU" sz="2000" b="1">
                <a:latin typeface="Mulish"/>
              </a:rPr>
              <a:t>Сельское хозяйство</a:t>
            </a:r>
            <a:r>
              <a:rPr lang="ru-RU" sz="2000">
                <a:latin typeface="Mulish"/>
              </a:rPr>
              <a:t> — отрасль экономики, направленная на обеспечение населения продовольствием и получение сырья для ряда отраслей промышленности. </a:t>
            </a:r>
            <a:endParaRPr lang="ru-RU" sz="1600" b="1">
              <a:latin typeface="Mulish"/>
            </a:endParaRPr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312202" y="2758619"/>
            <a:ext cx="5724529" cy="3301977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b="1">
                <a:latin typeface="Mulish"/>
              </a:rPr>
              <a:t>Особенности</a:t>
            </a:r>
            <a:r>
              <a:rPr lang="ru-RU">
                <a:latin typeface="Mulish"/>
              </a:rPr>
              <a:t>:</a:t>
            </a:r>
            <a:endParaRPr/>
          </a:p>
          <a:p>
            <a:pPr>
              <a:defRPr/>
            </a:pPr>
            <a:r>
              <a:rPr lang="ru-RU">
                <a:latin typeface="Mulish"/>
              </a:rPr>
              <a:t>Основной ресурс — земля и земельные угодья.</a:t>
            </a:r>
            <a:endParaRPr/>
          </a:p>
          <a:p>
            <a:pPr>
              <a:defRPr/>
            </a:pPr>
            <a:r>
              <a:rPr lang="ru-RU">
                <a:latin typeface="Mulish"/>
              </a:rPr>
              <a:t>Сельское хозяйство подвержено влиянию множества факторов, в первую очередь природного характера (плодородие почв, климатические условия).</a:t>
            </a:r>
            <a:endParaRPr/>
          </a:p>
          <a:p>
            <a:pPr>
              <a:defRPr/>
            </a:pPr>
            <a:r>
              <a:rPr lang="ru-RU">
                <a:latin typeface="Mulish"/>
              </a:rPr>
              <a:t>Отрасль имеет ярко выраженный сезонный характер: пик активности приходится на весенне-летне-осенний период, зимой её развитие замирает.</a:t>
            </a:r>
            <a:endParaRPr/>
          </a:p>
          <a:p>
            <a:pPr>
              <a:spcAft>
                <a:spcPts val="600"/>
              </a:spcAft>
              <a:defRPr/>
            </a:pPr>
            <a:endParaRPr lang="ru-RU" sz="1600" b="1">
              <a:latin typeface="Mulish"/>
            </a:endParaRPr>
          </a:p>
        </p:txBody>
      </p:sp>
      <p:sp>
        <p:nvSpPr>
          <p:cNvPr id="4" name="Заголовок 3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Что такое сельское хозяйство?</a:t>
            </a:r>
            <a:endParaRPr lang="ru-RU"/>
          </a:p>
        </p:txBody>
      </p:sp>
      <p:pic>
        <p:nvPicPr>
          <p:cNvPr id="1026" name="Picture 2" descr="C:\Users\User\Desktop\конкурсы\БВБ\тема 30 (16 марта) информация по сельскому хозяйству\Приложение 5 (фото ферм и животных)\АО Объединение Владзернопродукт\WhatsApp Image 2024-08-16 at 10.57.19 (2).jpeg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6354850" y="1016000"/>
            <a:ext cx="3056651" cy="18880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1027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6354850" y="3999014"/>
            <a:ext cx="3056651" cy="20369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1028" name="Picture 4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9589290" y="1015999"/>
            <a:ext cx="2509577" cy="18880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1029" name="Picture 5" hidden="0"/>
          <p:cNvPicPr>
            <a:picLocks noChangeAspect="1" noChangeArrowheads="1"/>
          </p:cNvPicPr>
          <p:nvPr isPhoto="0" userDrawn="0"/>
        </p:nvPicPr>
        <p:blipFill>
          <a:blip r:embed="rId5"/>
          <a:srcRect l="1" t="0" r="-1667" b="50000"/>
          <a:stretch/>
        </p:blipFill>
        <p:spPr bwMode="auto">
          <a:xfrm>
            <a:off x="9657328" y="3999013"/>
            <a:ext cx="2329749" cy="20369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>
          <a:xfrm>
            <a:off x="11688233" y="50067"/>
            <a:ext cx="419100" cy="377418"/>
          </a:xfrm>
        </p:spPr>
        <p:txBody>
          <a:bodyPr/>
          <a:lstStyle/>
          <a:p>
            <a:pPr>
              <a:defRPr/>
            </a:pPr>
            <a:r>
              <a:rPr lang="ru-RU"/>
              <a:t>3</a:t>
            </a:r>
            <a:endParaRPr lang="ru-RU"/>
          </a:p>
        </p:txBody>
      </p:sp>
      <p:sp>
        <p:nvSpPr>
          <p:cNvPr id="11" name="Скругленный прямоугольник 10" hidden="0"/>
          <p:cNvSpPr/>
          <p:nvPr isPhoto="0" userDrawn="0"/>
        </p:nvSpPr>
        <p:spPr bwMode="auto">
          <a:xfrm>
            <a:off x="220134" y="427486"/>
            <a:ext cx="4224866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>
                <a:latin typeface="Mulish"/>
                <a:cs typeface="Times New Roman"/>
              </a:rPr>
              <a:t>Сельское хозяйство сегодня</a:t>
            </a:r>
            <a:endParaRPr lang="ru-RU" sz="2400" b="1">
              <a:latin typeface="Mulish"/>
              <a:cs typeface="Times New Roman"/>
            </a:endParaRPr>
          </a:p>
        </p:txBody>
      </p:sp>
      <p:sp>
        <p:nvSpPr>
          <p:cNvPr id="12" name="Скругленный прямоугольник 11" hidden="0"/>
          <p:cNvSpPr/>
          <p:nvPr isPhoto="0" userDrawn="0"/>
        </p:nvSpPr>
        <p:spPr bwMode="auto">
          <a:xfrm>
            <a:off x="4931332" y="427486"/>
            <a:ext cx="3486929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>
                <a:latin typeface="Mulish"/>
                <a:cs typeface="Times New Roman"/>
              </a:rPr>
              <a:t>Рекорды 2025 года</a:t>
            </a:r>
            <a:endParaRPr lang="ru-RU" sz="2400" b="1">
              <a:latin typeface="Mulish"/>
              <a:cs typeface="Times New Roman"/>
            </a:endParaRPr>
          </a:p>
        </p:txBody>
      </p:sp>
      <p:sp>
        <p:nvSpPr>
          <p:cNvPr id="13" name="Скругленный прямоугольник 12" hidden="0"/>
          <p:cNvSpPr/>
          <p:nvPr isPhoto="0" userDrawn="0"/>
        </p:nvSpPr>
        <p:spPr bwMode="auto">
          <a:xfrm>
            <a:off x="220133" y="1764437"/>
            <a:ext cx="4271432" cy="273136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600"/>
              </a:spcAft>
              <a:defRPr/>
            </a:pPr>
            <a:r>
              <a:rPr lang="ru-RU">
                <a:solidFill>
                  <a:schemeClr val="tx1"/>
                </a:solidFill>
                <a:latin typeface="Mulish"/>
                <a:cs typeface="Times New Roman"/>
              </a:rPr>
              <a:t>Сегодня сельское хозяйство Владимирской области активно развивается. В 2025 году на поддержку агропромышленного комплекса региона из федерального и регионального бюджетов было направлено около 1,3–1,8 млрд рублей.</a:t>
            </a:r>
            <a:endParaRPr/>
          </a:p>
          <a:p>
            <a:pPr>
              <a:spcAft>
                <a:spcPts val="600"/>
              </a:spcAft>
              <a:defRPr/>
            </a:pPr>
            <a:endParaRPr lang="ru-RU" sz="15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15" name="Скругленный прямоугольник 14" hidden="0"/>
          <p:cNvSpPr/>
          <p:nvPr isPhoto="0" userDrawn="0"/>
        </p:nvSpPr>
        <p:spPr bwMode="auto">
          <a:xfrm>
            <a:off x="4931332" y="1764436"/>
            <a:ext cx="3563130" cy="2731363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ru-RU">
                <a:solidFill>
                  <a:schemeClr val="tx1"/>
                </a:solidFill>
                <a:latin typeface="Mulish"/>
                <a:cs typeface="Times New Roman"/>
              </a:rPr>
              <a:t>В прошлом году в области получен рекордный объём сырого молока — более 555 тыс. тонн, а урожай зерновых и зернобобовых превысил 300 тыс. тонн — это один из лучших показателей почти за 30 лет.</a:t>
            </a:r>
            <a:endParaRPr/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8974667" y="427486"/>
            <a:ext cx="2845858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>
                <a:latin typeface="Mulish"/>
                <a:cs typeface="Times New Roman"/>
              </a:rPr>
              <a:t>Наращивание производства </a:t>
            </a:r>
            <a:endParaRPr lang="ru-RU" sz="2400" b="1">
              <a:latin typeface="Mulish"/>
              <a:cs typeface="Times New Roman"/>
            </a:endParaRPr>
          </a:p>
        </p:txBody>
      </p:sp>
      <p:sp>
        <p:nvSpPr>
          <p:cNvPr id="19" name="Скругленный прямоугольник 18" hidden="0"/>
          <p:cNvSpPr/>
          <p:nvPr isPhoto="0" userDrawn="0"/>
        </p:nvSpPr>
        <p:spPr bwMode="auto">
          <a:xfrm>
            <a:off x="8974667" y="1764435"/>
            <a:ext cx="2845858" cy="2731365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ru-RU" sz="1600">
                <a:solidFill>
                  <a:schemeClr val="tx1"/>
                </a:solidFill>
                <a:latin typeface="Mulish"/>
                <a:cs typeface="Times New Roman"/>
              </a:rPr>
              <a:t>По предварительным данным, сельхозпредприятия намолотили около 318 тыс. тонн зерна, собрано более 95 тыс. тонн картофеля, в оборот возвращено свыше 10 тыс. гектаров ранее заброшенных земель.</a:t>
            </a:r>
            <a:endParaRPr/>
          </a:p>
        </p:txBody>
      </p:sp>
      <p:pic>
        <p:nvPicPr>
          <p:cNvPr id="2050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109003" y="4607744"/>
            <a:ext cx="2675467" cy="2006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2051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3006475" y="4607744"/>
            <a:ext cx="5183186" cy="1965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2052" name="Picture 4" descr="C:\Users\User\Desktop\конкурсы\БВБ\тема 30 (16 марта) информация по сельскому хозяйству\Приложение 5 (фото ферм и животных)\АО Объединение Владзернопродукт\WhatsApp Image 2024-08-16 at 10.57.17 (1).jpeg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8494462" y="4607744"/>
            <a:ext cx="3495040" cy="1965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2" name="Скругленный прямоугольник 51" hidden="0"/>
          <p:cNvSpPr/>
          <p:nvPr isPhoto="0" userDrawn="0"/>
        </p:nvSpPr>
        <p:spPr bwMode="auto">
          <a:xfrm>
            <a:off x="371469" y="3897700"/>
            <a:ext cx="11134729" cy="2592000"/>
          </a:xfrm>
          <a:prstGeom prst="roundRect">
            <a:avLst>
              <a:gd name="adj" fmla="val 16667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2000">
                <a:solidFill>
                  <a:schemeClr val="tx1"/>
                </a:solidFill>
              </a:rPr>
              <a:t>Молочные хозяйства и переработка </a:t>
            </a:r>
            <a:r>
              <a:rPr lang="ru-RU" sz="2000" b="1">
                <a:solidFill>
                  <a:schemeClr val="tx1"/>
                </a:solidFill>
              </a:rPr>
              <a:t>(«Красное Заречье», «Перспектива», «СП „Нестерово“», «Владимирская сыроварня», «</a:t>
            </a:r>
            <a:r>
              <a:rPr lang="ru-RU" sz="2000" b="1">
                <a:solidFill>
                  <a:schemeClr val="tx1"/>
                </a:solidFill>
              </a:rPr>
              <a:t>Судогодский</a:t>
            </a:r>
            <a:r>
              <a:rPr lang="ru-RU" sz="2000" b="1">
                <a:solidFill>
                  <a:schemeClr val="tx1"/>
                </a:solidFill>
              </a:rPr>
              <a:t> молочный завод», «Муромское подворье</a:t>
            </a:r>
            <a:r>
              <a:rPr lang="ru-RU" sz="2000" b="1">
                <a:solidFill>
                  <a:schemeClr val="tx1"/>
                </a:solidFill>
              </a:rPr>
              <a:t>»)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Занимаются производством молока, мяса, кормов и переработкой в сыр, молочные и кисломолочные продукты.</a:t>
            </a:r>
            <a:br>
              <a:rPr lang="ru-RU" sz="2000">
                <a:solidFill>
                  <a:schemeClr val="tx1"/>
                </a:solidFill>
              </a:rPr>
            </a:br>
            <a:endParaRPr lang="ru-RU" sz="20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46" name="Скругленный прямоугольник 45" hidden="0"/>
          <p:cNvSpPr/>
          <p:nvPr isPhoto="0" userDrawn="0"/>
        </p:nvSpPr>
        <p:spPr bwMode="auto">
          <a:xfrm>
            <a:off x="4295996" y="1022398"/>
            <a:ext cx="3599996" cy="2592000"/>
          </a:xfrm>
          <a:prstGeom prst="roundRect">
            <a:avLst>
              <a:gd name="adj" fmla="val 16667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2000" b="1">
                <a:solidFill>
                  <a:schemeClr val="tx1"/>
                </a:solidFill>
              </a:rPr>
              <a:t>Птицефабрика «Южная» </a:t>
            </a:r>
            <a:endParaRPr lang="ru-RU" sz="2000" b="1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000">
                <a:solidFill>
                  <a:schemeClr val="tx1"/>
                </a:solidFill>
              </a:rPr>
              <a:t>(</a:t>
            </a:r>
            <a:r>
              <a:rPr lang="ru-RU" sz="2000">
                <a:solidFill>
                  <a:schemeClr val="tx1"/>
                </a:solidFill>
              </a:rPr>
              <a:t>г. Владимир)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Специализируется на производстве мяса птицы и яиц.</a:t>
            </a:r>
            <a:br>
              <a:rPr lang="ru-RU" sz="2000">
                <a:solidFill>
                  <a:schemeClr val="tx1"/>
                </a:solidFill>
              </a:rPr>
            </a:br>
            <a:endParaRPr lang="ru-RU" sz="20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47" name="Скругленный прямоугольник 46" hidden="0"/>
          <p:cNvSpPr/>
          <p:nvPr isPhoto="0" userDrawn="0"/>
        </p:nvSpPr>
        <p:spPr bwMode="auto">
          <a:xfrm>
            <a:off x="8220524" y="1022398"/>
            <a:ext cx="3599996" cy="2592000"/>
          </a:xfrm>
          <a:prstGeom prst="roundRect">
            <a:avLst>
              <a:gd name="adj" fmla="val 16667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2000" b="1">
                <a:solidFill>
                  <a:schemeClr val="tx1"/>
                </a:solidFill>
              </a:rPr>
              <a:t>Тепличный комплекс </a:t>
            </a:r>
            <a:r>
              <a:rPr lang="ru-RU" sz="2000">
                <a:solidFill>
                  <a:schemeClr val="tx1"/>
                </a:solidFill>
              </a:rPr>
              <a:t>«Тепличный» (округ Владимира)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Выращивает овощи в защищённом грунте (огурцы, томаты и др.).</a:t>
            </a:r>
            <a:br>
              <a:rPr lang="ru-RU" sz="2000">
                <a:solidFill>
                  <a:schemeClr val="tx1"/>
                </a:solidFill>
              </a:rPr>
            </a:br>
            <a:endParaRPr lang="ru-RU" sz="20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474" y="365125"/>
            <a:ext cx="11172825" cy="332399"/>
          </a:xfrm>
        </p:spPr>
        <p:txBody>
          <a:bodyPr/>
          <a:lstStyle/>
          <a:p>
            <a:pPr algn="ctr">
              <a:defRPr/>
            </a:pPr>
            <a:r>
              <a:rPr lang="ru-RU" sz="2400"/>
              <a:t>Крупные и известные предприятия </a:t>
            </a:r>
            <a:r>
              <a:rPr lang="ru-RU" sz="2400"/>
              <a:t> АПК Владимирской области </a:t>
            </a:r>
            <a:endParaRPr lang="ru-RU" sz="2400"/>
          </a:p>
        </p:txBody>
      </p:sp>
      <p:sp>
        <p:nvSpPr>
          <p:cNvPr id="3" name="Номер слайда 2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22" name="Скругленный прямоугольник 21" hidden="0"/>
          <p:cNvSpPr/>
          <p:nvPr isPhoto="0" userDrawn="0"/>
        </p:nvSpPr>
        <p:spPr bwMode="auto">
          <a:xfrm>
            <a:off x="533396" y="1022398"/>
            <a:ext cx="3599996" cy="2592000"/>
          </a:xfrm>
          <a:prstGeom prst="roundRect">
            <a:avLst>
              <a:gd name="adj" fmla="val 16667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2000" b="1">
                <a:solidFill>
                  <a:schemeClr val="tx1"/>
                </a:solidFill>
              </a:rPr>
              <a:t>Свинокомплекс</a:t>
            </a:r>
            <a:r>
              <a:rPr lang="ru-RU" sz="2000" b="1">
                <a:solidFill>
                  <a:schemeClr val="tx1"/>
                </a:solidFill>
              </a:rPr>
              <a:t> «Владимирское»</a:t>
            </a:r>
            <a:br>
              <a:rPr lang="ru-RU" sz="2000" b="1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Крупное хозяйство по откорму свиней, один из лидеров региона по производству свинины.</a:t>
            </a:r>
            <a:br>
              <a:rPr lang="ru-RU" sz="2000">
                <a:solidFill>
                  <a:schemeClr val="tx1"/>
                </a:solidFill>
              </a:rPr>
            </a:br>
            <a:endParaRPr lang="ru-RU" sz="2000">
              <a:solidFill>
                <a:schemeClr val="tx1"/>
              </a:solidFill>
              <a:latin typeface="Mulish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>
          <a:xfrm>
            <a:off x="11688233" y="50067"/>
            <a:ext cx="419100" cy="377418"/>
          </a:xfrm>
        </p:spPr>
        <p:txBody>
          <a:bodyPr/>
          <a:lstStyle/>
          <a:p>
            <a:pPr>
              <a:defRPr/>
            </a:pPr>
            <a:r>
              <a:rPr lang="ru-RU"/>
              <a:t>5</a:t>
            </a:r>
            <a:endParaRPr lang="ru-RU"/>
          </a:p>
        </p:txBody>
      </p:sp>
      <p:sp>
        <p:nvSpPr>
          <p:cNvPr id="11" name="Скругленный прямоугольник 10" hidden="0"/>
          <p:cNvSpPr/>
          <p:nvPr isPhoto="0" userDrawn="0"/>
        </p:nvSpPr>
        <p:spPr bwMode="auto">
          <a:xfrm>
            <a:off x="220134" y="427486"/>
            <a:ext cx="11600391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3200" b="1">
                <a:latin typeface="Mulish"/>
              </a:rPr>
              <a:t>Ключевые профессии в </a:t>
            </a:r>
            <a:r>
              <a:rPr lang="ru-RU" sz="3200" b="1">
                <a:latin typeface="Mulish"/>
              </a:rPr>
              <a:t>растениеводстве</a:t>
            </a:r>
            <a:endParaRPr lang="ru-RU" sz="3200" b="1">
              <a:latin typeface="Mulish"/>
            </a:endParaRPr>
          </a:p>
        </p:txBody>
      </p:sp>
      <p:sp>
        <p:nvSpPr>
          <p:cNvPr id="12" name="Скругленный прямоугольник 11" hidden="0"/>
          <p:cNvSpPr/>
          <p:nvPr isPhoto="0" userDrawn="0"/>
        </p:nvSpPr>
        <p:spPr bwMode="auto">
          <a:xfrm>
            <a:off x="697999" y="4940219"/>
            <a:ext cx="2553201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>
                <a:latin typeface="Mulish"/>
              </a:rPr>
              <a:t>Агроном</a:t>
            </a:r>
            <a:endParaRPr lang="ru-RU" sz="2400" b="1">
              <a:latin typeface="Mulish"/>
              <a:cs typeface="Times New Roman"/>
            </a:endParaRPr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4538133" y="2302772"/>
            <a:ext cx="3920067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>
                <a:latin typeface="Mulish"/>
              </a:rPr>
              <a:t>Механизатор (тракторист‑машинист)</a:t>
            </a:r>
            <a:br>
              <a:rPr lang="ru-RU" sz="2400">
                <a:latin typeface="Mulish"/>
              </a:rPr>
            </a:br>
            <a:endParaRPr lang="ru-RU" sz="2400" b="1">
              <a:latin typeface="Mulish"/>
              <a:cs typeface="Times New Roman"/>
            </a:endParaRPr>
          </a:p>
        </p:txBody>
      </p:sp>
      <p:sp>
        <p:nvSpPr>
          <p:cNvPr id="14" name="Скругленный прямоугольник 13" hidden="0"/>
          <p:cNvSpPr/>
          <p:nvPr isPhoto="0" userDrawn="0"/>
        </p:nvSpPr>
        <p:spPr bwMode="auto">
          <a:xfrm>
            <a:off x="9120995" y="4940219"/>
            <a:ext cx="2553201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>
                <a:latin typeface="Mulish"/>
              </a:rPr>
              <a:t>Овощевод, полевод</a:t>
            </a:r>
            <a:br>
              <a:rPr lang="ru-RU" sz="2400">
                <a:latin typeface="Mulish"/>
              </a:rPr>
            </a:br>
            <a:endParaRPr lang="ru-RU" sz="2400" b="1">
              <a:latin typeface="Mulish"/>
              <a:cs typeface="Times New Roman"/>
            </a:endParaRPr>
          </a:p>
        </p:txBody>
      </p:sp>
      <p:pic>
        <p:nvPicPr>
          <p:cNvPr id="3074" name="Picture 2" descr="Picture background" hidden="0"/>
          <p:cNvPicPr>
            <a:picLocks noChangeAspect="1" noChangeArrowheads="1"/>
          </p:cNvPicPr>
          <p:nvPr isPhoto="0" userDrawn="0"/>
        </p:nvPicPr>
        <p:blipFill>
          <a:blip r:embed="rId2"/>
          <a:srcRect l="17228" t="0" r="0" b="0"/>
          <a:stretch/>
        </p:blipFill>
        <p:spPr bwMode="auto">
          <a:xfrm>
            <a:off x="350866" y="1848907"/>
            <a:ext cx="3857067" cy="26045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076" name="Picture 4" descr="Picture background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4286001" y="3962400"/>
            <a:ext cx="3913418" cy="26077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16" name="Рисунок 15" hidden="0"/>
          <p:cNvPicPr/>
          <p:nvPr isPhoto="0" userDrawn="0"/>
        </p:nvPicPr>
        <p:blipFill>
          <a:blip r:embed="rId4"/>
          <a:stretch/>
        </p:blipFill>
        <p:spPr bwMode="auto">
          <a:xfrm>
            <a:off x="8688388" y="1848907"/>
            <a:ext cx="2894542" cy="27425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>
          <a:xfrm>
            <a:off x="11688233" y="50067"/>
            <a:ext cx="419100" cy="377418"/>
          </a:xfrm>
        </p:spPr>
        <p:txBody>
          <a:bodyPr/>
          <a:lstStyle/>
          <a:p>
            <a:pPr>
              <a:defRPr/>
            </a:pPr>
            <a:r>
              <a:rPr lang="ru-RU"/>
              <a:t>6</a:t>
            </a:r>
            <a:endParaRPr lang="ru-RU"/>
          </a:p>
        </p:txBody>
      </p:sp>
      <p:sp>
        <p:nvSpPr>
          <p:cNvPr id="11" name="Скругленный прямоугольник 10" hidden="0"/>
          <p:cNvSpPr/>
          <p:nvPr isPhoto="0" userDrawn="0"/>
        </p:nvSpPr>
        <p:spPr bwMode="auto">
          <a:xfrm>
            <a:off x="220134" y="427486"/>
            <a:ext cx="8026399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ru-RU" sz="3200" b="1"/>
              <a:t>Ключевые профессии в животноводстве</a:t>
            </a:r>
            <a:endParaRPr/>
          </a:p>
        </p:txBody>
      </p:sp>
      <p:sp>
        <p:nvSpPr>
          <p:cNvPr id="12" name="Скругленный прямоугольник 11" hidden="0"/>
          <p:cNvSpPr/>
          <p:nvPr isPhoto="0" userDrawn="0"/>
        </p:nvSpPr>
        <p:spPr bwMode="auto">
          <a:xfrm>
            <a:off x="9014896" y="5702219"/>
            <a:ext cx="2873457" cy="444581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>
                <a:latin typeface="Mulish"/>
              </a:rPr>
              <a:t>Зоотехник</a:t>
            </a:r>
            <a:br>
              <a:rPr lang="ru-RU">
                <a:latin typeface="Mulish"/>
              </a:rPr>
            </a:br>
            <a:endParaRPr lang="ru-RU" b="1">
              <a:latin typeface="Mulish"/>
              <a:cs typeface="Times New Roman"/>
            </a:endParaRPr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4174066" y="2302772"/>
            <a:ext cx="3920067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000">
                <a:latin typeface="Mulish"/>
              </a:rPr>
              <a:t>Животновод, оператор животноводческих комплексов</a:t>
            </a:r>
            <a:br>
              <a:rPr lang="ru-RU" sz="2000">
                <a:latin typeface="Mulish"/>
              </a:rPr>
            </a:br>
            <a:endParaRPr lang="ru-RU" sz="2000" b="1">
              <a:latin typeface="Mulish"/>
              <a:cs typeface="Times New Roman"/>
            </a:endParaRPr>
          </a:p>
        </p:txBody>
      </p:sp>
      <p:sp>
        <p:nvSpPr>
          <p:cNvPr id="14" name="Скругленный прямоугольник 13" hidden="0"/>
          <p:cNvSpPr/>
          <p:nvPr isPhoto="0" userDrawn="0"/>
        </p:nvSpPr>
        <p:spPr bwMode="auto">
          <a:xfrm>
            <a:off x="8915401" y="2618195"/>
            <a:ext cx="2972328" cy="444581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/>
              <a:t>Ветеринарный врач (ветврач)</a:t>
            </a:r>
            <a:br>
              <a:rPr lang="ru-RU"/>
            </a:br>
            <a:br>
              <a:rPr lang="ru-RU">
                <a:latin typeface="Mulish"/>
              </a:rPr>
            </a:br>
            <a:endParaRPr lang="ru-RU" b="1">
              <a:latin typeface="Mulish"/>
              <a:cs typeface="Times New Roman"/>
            </a:endParaRPr>
          </a:p>
        </p:txBody>
      </p:sp>
      <p:pic>
        <p:nvPicPr>
          <p:cNvPr id="5122" name="Picture 2" descr="Picture background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8805333" y="3220189"/>
            <a:ext cx="3083020" cy="20545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5123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4238982" y="3674533"/>
            <a:ext cx="3770486" cy="28278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5125" name="Picture 5" descr="Picture background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8805333" y="630838"/>
            <a:ext cx="2972328" cy="16719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5127" name="Picture 7" descr="Picture background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267449" y="1850047"/>
            <a:ext cx="3619827" cy="24933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sp>
        <p:nvSpPr>
          <p:cNvPr id="15" name="Скругленный прямоугольник 14" hidden="0"/>
          <p:cNvSpPr/>
          <p:nvPr isPhoto="0" userDrawn="0"/>
        </p:nvSpPr>
        <p:spPr bwMode="auto">
          <a:xfrm>
            <a:off x="591198" y="5101083"/>
            <a:ext cx="2972328" cy="444581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/>
              <a:t> </a:t>
            </a:r>
            <a:r>
              <a:rPr lang="ru-RU">
                <a:latin typeface="Mulish"/>
              </a:rPr>
              <a:t>Птицевод</a:t>
            </a:r>
            <a:br>
              <a:rPr lang="ru-RU">
                <a:latin typeface="Mulish"/>
              </a:rPr>
            </a:br>
            <a:br>
              <a:rPr lang="ru-RU"/>
            </a:br>
            <a:br>
              <a:rPr lang="ru-RU">
                <a:latin typeface="Mulish"/>
              </a:rPr>
            </a:br>
            <a:endParaRPr lang="ru-RU" b="1">
              <a:latin typeface="Mulish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>
          <a:xfrm>
            <a:off x="11688233" y="50067"/>
            <a:ext cx="419100" cy="377418"/>
          </a:xfrm>
        </p:spPr>
        <p:txBody>
          <a:bodyPr/>
          <a:lstStyle/>
          <a:p>
            <a:pPr>
              <a:defRPr/>
            </a:pPr>
            <a:r>
              <a:rPr lang="ru-RU"/>
              <a:t>7</a:t>
            </a:r>
            <a:endParaRPr lang="ru-RU"/>
          </a:p>
        </p:txBody>
      </p:sp>
      <p:sp>
        <p:nvSpPr>
          <p:cNvPr id="11" name="Скругленный прямоугольник 10" hidden="0"/>
          <p:cNvSpPr/>
          <p:nvPr isPhoto="0" userDrawn="0"/>
        </p:nvSpPr>
        <p:spPr bwMode="auto">
          <a:xfrm>
            <a:off x="220134" y="427486"/>
            <a:ext cx="11600391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ru-RU" sz="3200" b="1">
                <a:latin typeface="Mulish"/>
              </a:rPr>
              <a:t>Профессии переработки и управления</a:t>
            </a:r>
            <a:endParaRPr/>
          </a:p>
        </p:txBody>
      </p:sp>
      <p:sp>
        <p:nvSpPr>
          <p:cNvPr id="12" name="Скругленный прямоугольник 11" hidden="0"/>
          <p:cNvSpPr/>
          <p:nvPr isPhoto="0" userDrawn="0"/>
        </p:nvSpPr>
        <p:spPr bwMode="auto">
          <a:xfrm>
            <a:off x="350866" y="4940219"/>
            <a:ext cx="3755467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000">
                <a:latin typeface="Mulish"/>
              </a:rPr>
              <a:t>Технолог пищевого / перерабатывающего производства</a:t>
            </a:r>
            <a:br>
              <a:rPr lang="ru-RU" sz="2000">
                <a:latin typeface="Mulish"/>
              </a:rPr>
            </a:br>
            <a:endParaRPr lang="ru-RU" sz="2000" b="1">
              <a:latin typeface="Mulish"/>
              <a:cs typeface="Times New Roman"/>
            </a:endParaRPr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4538133" y="2302772"/>
            <a:ext cx="3920067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/>
              <a:t>Инженер‑механик, сервисный инженер</a:t>
            </a:r>
            <a:br>
              <a:rPr lang="ru-RU" sz="2400"/>
            </a:br>
            <a:endParaRPr lang="ru-RU" sz="2400" b="1">
              <a:latin typeface="Mulish"/>
              <a:cs typeface="Times New Roman"/>
            </a:endParaRPr>
          </a:p>
        </p:txBody>
      </p:sp>
      <p:sp>
        <p:nvSpPr>
          <p:cNvPr id="14" name="Скругленный прямоугольник 13" hidden="0"/>
          <p:cNvSpPr/>
          <p:nvPr isPhoto="0" userDrawn="0"/>
        </p:nvSpPr>
        <p:spPr bwMode="auto">
          <a:xfrm>
            <a:off x="8688389" y="4922824"/>
            <a:ext cx="2985808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000">
                <a:latin typeface="Mulish"/>
              </a:rPr>
              <a:t>Фермер, руководитель сельхозпредприятия</a:t>
            </a:r>
            <a:br>
              <a:rPr lang="ru-RU" sz="2000">
                <a:latin typeface="Mulish"/>
              </a:rPr>
            </a:br>
            <a:endParaRPr lang="ru-RU" sz="2000" b="1">
              <a:latin typeface="Mulish"/>
              <a:cs typeface="Times New Roman"/>
            </a:endParaRPr>
          </a:p>
        </p:txBody>
      </p:sp>
      <p:pic>
        <p:nvPicPr>
          <p:cNvPr id="4098" name="Picture 2" descr="Picture background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536396" y="2250770"/>
            <a:ext cx="3384405" cy="22548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4100" name="Picture 4" descr="Picture background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4538133" y="3615114"/>
            <a:ext cx="3920067" cy="2615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13" name="Рисунок 12" hidden="0"/>
          <p:cNvPicPr/>
          <p:nvPr isPhoto="0" userDrawn="0"/>
        </p:nvPicPr>
        <p:blipFill>
          <a:blip r:embed="rId4"/>
          <a:stretch/>
        </p:blipFill>
        <p:spPr bwMode="auto">
          <a:xfrm>
            <a:off x="8694850" y="2015702"/>
            <a:ext cx="2979347" cy="2489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" name="Рисунок 19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rot="21059533">
            <a:off x="4548931" y="843649"/>
            <a:ext cx="8982010" cy="7113803"/>
          </a:xfrm>
          <a:prstGeom prst="rect">
            <a:avLst/>
          </a:prstGeom>
        </p:spPr>
      </p:pic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В чём престиж АПК </a:t>
            </a:r>
            <a:r>
              <a:rPr lang="ru-RU"/>
              <a:t>региона</a:t>
            </a:r>
            <a:endParaRPr lang="ru-RU"/>
          </a:p>
        </p:txBody>
      </p:sp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21" name="Прямоугольник 20" hidden="0"/>
          <p:cNvSpPr/>
          <p:nvPr isPhoto="0" userDrawn="0"/>
        </p:nvSpPr>
        <p:spPr bwMode="auto">
          <a:xfrm>
            <a:off x="371474" y="1184544"/>
            <a:ext cx="5040000" cy="544764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lvl="0">
              <a:defRPr/>
            </a:pPr>
            <a:r>
              <a:rPr lang="ru-RU" sz="2400"/>
              <a:t>Высокие </a:t>
            </a:r>
            <a:r>
              <a:rPr lang="ru-RU" sz="2400"/>
              <a:t>позиции по надоям молока и росту производства мяса и яиц в ЦФО.</a:t>
            </a:r>
            <a:endParaRPr/>
          </a:p>
          <a:p>
            <a:pPr lvl="0">
              <a:defRPr/>
            </a:pPr>
            <a:r>
              <a:rPr lang="ru-RU" sz="2400"/>
              <a:t>Запуск новых животноводческих и перерабатывающих комплексов, создание рабочих мест на селе.</a:t>
            </a:r>
            <a:endParaRPr/>
          </a:p>
          <a:p>
            <a:pPr lvl="0">
              <a:defRPr/>
            </a:pPr>
            <a:r>
              <a:rPr lang="ru-RU" sz="2400"/>
              <a:t>Развитие современных технологий (крупные фермы, тепличные хозяйства, переработка молока и мяса полного цикла).</a:t>
            </a:r>
            <a:endParaRPr/>
          </a:p>
          <a:p>
            <a:pPr>
              <a:defRPr/>
            </a:pPr>
            <a:r>
              <a:rPr lang="ru-RU" sz="2400"/>
              <a:t>Эти предприятия делают аграрный сектор Владимирской области </a:t>
            </a:r>
            <a:r>
              <a:rPr lang="ru-RU" sz="2400" b="1"/>
              <a:t>привлекательным</a:t>
            </a:r>
            <a:r>
              <a:rPr lang="ru-RU" sz="2400"/>
              <a:t> для работы, учёбы и инвестиций, а также обеспечивают регион узнаваемыми продуктами.</a:t>
            </a:r>
            <a:endParaRPr/>
          </a:p>
          <a:p>
            <a:pPr>
              <a:defRPr/>
            </a:pPr>
            <a:r>
              <a:rPr lang="ru-RU"/>
              <a:t> </a:t>
            </a:r>
            <a:endParaRPr/>
          </a:p>
        </p:txBody>
      </p:sp>
      <p:pic>
        <p:nvPicPr>
          <p:cNvPr id="11" name="Рисунок 10" hidden="0"/>
          <p:cNvPicPr/>
          <p:nvPr isPhoto="0" userDrawn="0"/>
        </p:nvPicPr>
        <p:blipFill>
          <a:blip r:embed="rId3"/>
          <a:stretch/>
        </p:blipFill>
        <p:spPr bwMode="auto">
          <a:xfrm>
            <a:off x="7723187" y="829733"/>
            <a:ext cx="4113213" cy="2628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12" name="Рисунок 11" hidden="0"/>
          <p:cNvPicPr/>
          <p:nvPr isPhoto="0" userDrawn="0"/>
        </p:nvPicPr>
        <p:blipFill>
          <a:blip r:embed="rId4"/>
          <a:stretch/>
        </p:blipFill>
        <p:spPr bwMode="auto">
          <a:xfrm>
            <a:off x="5902854" y="3818466"/>
            <a:ext cx="4189413" cy="23860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pic>
        <p:nvPicPr>
          <p:cNvPr id="5" name="Рисунок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918706" y="752923"/>
            <a:ext cx="10108272" cy="6858000"/>
          </a:xfrm>
          <a:prstGeom prst="rect">
            <a:avLst/>
          </a:prstGeom>
        </p:spPr>
      </p:pic>
      <p:pic>
        <p:nvPicPr>
          <p:cNvPr id="7" name="Рисунок 6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2" name="Скругленный прямоугольник 1" hidden="0"/>
          <p:cNvSpPr/>
          <p:nvPr isPhoto="0" userDrawn="0"/>
        </p:nvSpPr>
        <p:spPr bwMode="auto">
          <a:xfrm>
            <a:off x="1439333" y="1600200"/>
            <a:ext cx="8238067" cy="4233333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3200">
                <a:solidFill>
                  <a:schemeClr val="tx1"/>
                </a:solidFill>
              </a:rPr>
              <a:t>Важно помнить, что сельское хозяйство – это отрасль, где ценятся ответственность, знания, любовь к земле и животным, а значит, здесь всегда будут нужны грамотные и мотивированные люди. Возможно, кто‑то из вас в будущем свяжет свою профессию с этим сектором и будет развивать АПК нашего региона.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«Билет в будущее»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BE64"/>
      </a:accent1>
      <a:accent2>
        <a:srgbClr val="4285F4"/>
      </a:accent2>
      <a:accent3>
        <a:srgbClr val="9477E6"/>
      </a:accent3>
      <a:accent4>
        <a:srgbClr val="00BBD6"/>
      </a:accent4>
      <a:accent5>
        <a:srgbClr val="F5675A"/>
      </a:accent5>
      <a:accent6>
        <a:srgbClr val="F1F5F9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Р7-Офис/7.0.2.5</Application>
  <DocSecurity>0</DocSecurity>
  <PresentationFormat>Произвольный</PresentationFormat>
  <Paragraphs>0</Paragraphs>
  <Slides>9</Slides>
  <Notes>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2</cp:revision>
  <dcterms:created xsi:type="dcterms:W3CDTF">2025-09-09T12:47:31Z</dcterms:created>
  <dcterms:modified xsi:type="dcterms:W3CDTF">2026-03-19T09:19:55Z</dcterms:modified>
  <cp:category/>
  <cp:contentStatus/>
  <cp:version/>
</cp:coreProperties>
</file>