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removePersonalInfoOnSave="1" saveSubset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 hidden="0"/>
          <p:cNvGrpSpPr/>
          <p:nvPr isPhoto="0"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 hidden="0"/>
          <p:cNvSpPr>
            <a:spLocks noGrp="1"/>
          </p:cNvSpPr>
          <p:nvPr isPhoto="0" userDrawn="1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1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3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2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 hidden="0"/>
          <p:cNvGrpSpPr/>
          <p:nvPr isPhoto="0"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3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Заголовок 10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 hidden="0"/>
          <p:cNvSpPr/>
          <p:nvPr isPhoto="0"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7.png"/><Relationship Id="rId7" Type="http://schemas.openxmlformats.org/officeDocument/2006/relationships/image" Target="../media/image8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png"/><Relationship Id="rId4" Type="http://schemas.openxmlformats.org/officeDocument/2006/relationships/image" Target="../media/image15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jpg"/><Relationship Id="rId4" Type="http://schemas.openxmlformats.org/officeDocument/2006/relationships/image" Target="../media/image19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4669085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65491" y="3747591"/>
            <a:ext cx="10742623" cy="1645954"/>
          </a:xfrm>
        </p:spPr>
        <p:txBody>
          <a:bodyPr/>
          <a:lstStyle/>
          <a:p>
            <a:pPr algn="ctr">
              <a:defRPr/>
            </a:pPr>
            <a:r>
              <a:rPr lang="ru-RU"/>
              <a:t>«Сельское хозяйство Владимирской области»</a:t>
            </a:r>
            <a:endParaRPr lang="ru-RU"/>
          </a:p>
        </p:txBody>
      </p:sp>
      <p:pic>
        <p:nvPicPr>
          <p:cNvPr id="647308973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71475" y="368299"/>
            <a:ext cx="1054893" cy="1054893"/>
          </a:xfrm>
          <a:prstGeom prst="rect">
            <a:avLst/>
          </a:prstGeom>
        </p:spPr>
      </p:pic>
      <p:pic>
        <p:nvPicPr>
          <p:cNvPr id="897111425" name="Рисунок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2943465" y="312935"/>
            <a:ext cx="3313400" cy="1325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1028639066" name="Рисунок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flipH="0" flipV="0">
            <a:off x="6377329" y="823104"/>
            <a:ext cx="1352803" cy="13528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315936713" name="Рисунок 9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 flipH="0" flipV="0">
            <a:off x="1751085" y="174146"/>
            <a:ext cx="990293" cy="1124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1636811993" name="Picture 3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7954995" y="195097"/>
            <a:ext cx="1423026" cy="14431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75287712" name="Скругленный прямоугольник 3" hidden="0"/>
          <p:cNvSpPr/>
          <p:nvPr isPhoto="0" userDrawn="0"/>
        </p:nvSpPr>
        <p:spPr bwMode="auto">
          <a:xfrm>
            <a:off x="9378020" y="260348"/>
            <a:ext cx="2624740" cy="1377945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34761056" name="Picture 2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9560743" y="535191"/>
            <a:ext cx="2442018" cy="828261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371469" y="1016000"/>
            <a:ext cx="5724529" cy="158400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lang="ru-RU" sz="2000" b="1">
                <a:latin typeface="Mulish"/>
              </a:rPr>
              <a:t>Сельское хозяйство</a:t>
            </a:r>
            <a:r>
              <a:rPr lang="ru-RU" sz="2000">
                <a:latin typeface="Mulish"/>
              </a:rPr>
              <a:t> — отрасль экономики, направленная на обеспечение населения продовольствием и получение сырья для ряда отраслей промышленности. </a:t>
            </a:r>
            <a:endParaRPr lang="ru-RU" sz="1600" b="1">
              <a:latin typeface="Mulish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312202" y="2758619"/>
            <a:ext cx="5724529" cy="3301977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b="1">
                <a:latin typeface="Mulish"/>
              </a:rPr>
              <a:t>Особенности</a:t>
            </a:r>
            <a:r>
              <a:rPr lang="ru-RU">
                <a:latin typeface="Mulish"/>
              </a:rPr>
              <a:t>: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Основной ресурс — земля и земельные угодья.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Сельское хозяйство подвержено влиянию множества факторов, в первую очередь природного характера (плодородие почв, климатические условия).</a:t>
            </a:r>
            <a:endParaRPr/>
          </a:p>
          <a:p>
            <a:pPr>
              <a:defRPr/>
            </a:pPr>
            <a:r>
              <a:rPr lang="ru-RU">
                <a:latin typeface="Mulish"/>
              </a:rPr>
              <a:t>Отрасль имеет ярко выраженный сезонный характер: пик активности приходится на весенне-летне-осенний период, зимой её развитие замирает.</a:t>
            </a:r>
            <a:endParaRPr/>
          </a:p>
          <a:p>
            <a:pPr>
              <a:spcAft>
                <a:spcPts val="600"/>
              </a:spcAft>
              <a:defRPr/>
            </a:pPr>
            <a:endParaRPr lang="ru-RU" sz="1600" b="1">
              <a:latin typeface="Mulish"/>
            </a:endParaRPr>
          </a:p>
        </p:txBody>
      </p:sp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Что такое сельское хозяйство?</a:t>
            </a:r>
            <a:endParaRPr lang="ru-RU"/>
          </a:p>
        </p:txBody>
      </p:sp>
      <p:pic>
        <p:nvPicPr>
          <p:cNvPr id="1026" name="Picture 2" descr="C:\Users\User\Desktop\конкурсы\БВБ\тема 30 (16 марта) информация по сельскому хозяйству\Приложение 5 (фото ферм и животных)\АО Объединение Владзернопродукт\WhatsApp Image 2024-08-16 at 10.57.19 (2).jpe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6354850" y="1016000"/>
            <a:ext cx="3056651" cy="1888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6354850" y="3999014"/>
            <a:ext cx="3056651" cy="2036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8" name="Picture 4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9589290" y="1015999"/>
            <a:ext cx="2509577" cy="1888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029" name="Picture 5" hidden="0"/>
          <p:cNvPicPr>
            <a:picLocks noChangeAspect="1" noChangeArrowheads="1"/>
          </p:cNvPicPr>
          <p:nvPr isPhoto="0" userDrawn="0"/>
        </p:nvPicPr>
        <p:blipFill>
          <a:blip r:embed="rId5"/>
          <a:srcRect l="1" t="0" r="-1667" b="50000"/>
          <a:stretch/>
        </p:blipFill>
        <p:spPr bwMode="auto">
          <a:xfrm>
            <a:off x="9657328" y="3999013"/>
            <a:ext cx="2329749" cy="2036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3</a:t>
            </a:r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4224866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Сельское хозяйство сегодня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4931332" y="427486"/>
            <a:ext cx="3486929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Рекорды 2025 года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3" name="Скругленный прямоугольник 12" hidden="0"/>
          <p:cNvSpPr/>
          <p:nvPr isPhoto="0" userDrawn="0"/>
        </p:nvSpPr>
        <p:spPr bwMode="auto">
          <a:xfrm>
            <a:off x="220133" y="1764437"/>
            <a:ext cx="4271432" cy="273136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lang="ru-RU" b="1">
                <a:solidFill>
                  <a:schemeClr val="tx1"/>
                </a:solidFill>
                <a:latin typeface="Mulish"/>
                <a:cs typeface="Times New Roman"/>
              </a:rPr>
              <a:t>Сегодня сельское хозяйство Владимирской области активно развивается. В 2025 году на поддержку агропромышленного комплекса региона из федерального и регионального бюджетов было направлено около 1,3–1,8 млрд рублей.</a:t>
            </a:r>
            <a:endParaRPr/>
          </a:p>
          <a:p>
            <a:pPr>
              <a:spcAft>
                <a:spcPts val="600"/>
              </a:spcAft>
              <a:defRPr/>
            </a:pPr>
            <a:endParaRPr lang="ru-RU" sz="15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5" name="Скругленный прямоугольник 14" hidden="0"/>
          <p:cNvSpPr/>
          <p:nvPr isPhoto="0" userDrawn="0"/>
        </p:nvSpPr>
        <p:spPr bwMode="auto">
          <a:xfrm>
            <a:off x="4931332" y="1764436"/>
            <a:ext cx="3563130" cy="2731363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b="1">
                <a:solidFill>
                  <a:schemeClr val="tx1"/>
                </a:solidFill>
                <a:latin typeface="Mulish"/>
                <a:cs typeface="Times New Roman"/>
              </a:rPr>
              <a:t>В прошлом году в области получен рекордный объём сырого молока — более 555 тыс. тонн, а урожай зерновых и зернобобовых превысил 300 тыс. тонн — это один из лучших показателей почти за 30 лет.</a:t>
            </a:r>
            <a:endParaRPr/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8974667" y="427486"/>
            <a:ext cx="284585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Наращивание производства 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9" name="Скругленный прямоугольник 18" hidden="0"/>
          <p:cNvSpPr/>
          <p:nvPr isPhoto="0" userDrawn="0"/>
        </p:nvSpPr>
        <p:spPr bwMode="auto">
          <a:xfrm>
            <a:off x="8974667" y="1764435"/>
            <a:ext cx="2845858" cy="273136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latin typeface="Mulish"/>
                <a:cs typeface="Times New Roman"/>
              </a:rPr>
              <a:t>По предварительным данным, сельхозпредприятия намолотили около 318 тыс. тонн зерна, собрано более 95 тыс. тонн картофеля, в оборот возвращено свыше 10 тыс. гектаров ранее заброшенных земель.</a:t>
            </a:r>
            <a:endParaRPr/>
          </a:p>
        </p:txBody>
      </p:sp>
      <p:pic>
        <p:nvPicPr>
          <p:cNvPr id="205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09003" y="4607744"/>
            <a:ext cx="2675467" cy="2006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2051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3006475" y="4607744"/>
            <a:ext cx="5183186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2052" name="Picture 4" descr="C:\Users\User\Desktop\конкурсы\БВБ\тема 30 (16 марта) информация по сельскому хозяйству\Приложение 5 (фото ферм и животных)\АО Объединение Владзернопродукт\WhatsApp Image 2024-08-16 at 10.57.17 (1).jpe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8494462" y="4607744"/>
            <a:ext cx="3495040" cy="1965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Номер слайда 2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22" name="Скругленный прямоугольник 21" hidden="0"/>
          <p:cNvSpPr/>
          <p:nvPr isPhoto="0" userDrawn="0"/>
        </p:nvSpPr>
        <p:spPr bwMode="auto">
          <a:xfrm flipH="0" flipV="0">
            <a:off x="444495" y="2933699"/>
            <a:ext cx="10911253" cy="36576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Цель игры</a:t>
            </a:r>
            <a:r>
              <a:rPr lang="ru-RU" sz="320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: закрепить </a:t>
            </a:r>
            <a:r>
              <a:rPr lang="ru-RU" sz="320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знания</a:t>
            </a:r>
            <a:endParaRPr/>
          </a:p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 сельском хозяйстве региона, развить навыки стратегического планирования и командной работы, показать взаимосвязь аграрного сектора с экономикой и экологией. </a:t>
            </a:r>
            <a:endParaRPr lang="ru-RU" sz="3200">
              <a:solidFill>
                <a:schemeClr val="tx1"/>
              </a:solidFill>
              <a:latin typeface="Arial"/>
              <a:cs typeface="Arial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79400" y="414786"/>
            <a:ext cx="11442700" cy="2125214"/>
          </a:xfrm>
          <a:prstGeom prst="roundRect">
            <a:avLst>
              <a:gd name="adj" fmla="val 1874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4800" b="1">
                <a:latin typeface="Times New Roman"/>
                <a:ea typeface="Calibri"/>
                <a:cs typeface="Times New Roman"/>
              </a:rPr>
              <a:t>Концепция </a:t>
            </a:r>
            <a:r>
              <a:rPr lang="ru-RU" sz="4800" b="1">
                <a:latin typeface="Times New Roman"/>
                <a:ea typeface="Calibri"/>
                <a:cs typeface="Times New Roman"/>
              </a:rPr>
              <a:t>игры </a:t>
            </a:r>
            <a:br>
              <a:rPr lang="ru-RU" sz="4800" b="1">
                <a:latin typeface="Times New Roman"/>
                <a:ea typeface="Calibri"/>
                <a:cs typeface="Times New Roman"/>
              </a:rPr>
            </a:br>
            <a:r>
              <a:rPr lang="ru-RU" sz="4400" b="1">
                <a:ea typeface="Calibri"/>
                <a:cs typeface="Times New Roman"/>
              </a:rPr>
              <a:t>«</a:t>
            </a:r>
            <a:r>
              <a:rPr lang="ru-RU" sz="4400" b="1">
                <a:latin typeface="Times New Roman"/>
                <a:ea typeface="Calibri"/>
                <a:cs typeface="Times New Roman"/>
              </a:rPr>
              <a:t>Агро-стратегия</a:t>
            </a:r>
            <a:r>
              <a:rPr lang="ru-RU" sz="4400" b="1">
                <a:latin typeface="Times New Roman"/>
                <a:ea typeface="Calibri"/>
                <a:cs typeface="Times New Roman"/>
              </a:rPr>
              <a:t>: Владимирская область»</a:t>
            </a:r>
            <a:r>
              <a:rPr lang="ru-RU" sz="4400" b="1">
                <a:latin typeface="Mulish"/>
                <a:cs typeface="Times New Roman"/>
              </a:rPr>
              <a:t> </a:t>
            </a:r>
            <a:endParaRPr lang="ru-RU" sz="4400" b="1">
              <a:latin typeface="Mulish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5</a:t>
            </a:r>
            <a:endParaRPr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11600391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4000" b="1"/>
              <a:t>Изучите </a:t>
            </a:r>
            <a:r>
              <a:rPr lang="ru-RU" sz="4000" b="1"/>
              <a:t>карту и справочные </a:t>
            </a:r>
            <a:r>
              <a:rPr lang="ru-RU" sz="4000" b="1"/>
              <a:t>материалы </a:t>
            </a:r>
            <a:endParaRPr lang="ru-RU" sz="4000" b="1">
              <a:latin typeface="Mulish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951999" y="2692319"/>
            <a:ext cx="2553201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Mulish"/>
                <a:cs typeface="Times New Roman"/>
              </a:rPr>
              <a:t>Составьте бизнес-план</a:t>
            </a: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1295400" y="4859786"/>
            <a:ext cx="10350499" cy="1680714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endParaRPr lang="ru-RU" sz="2400" b="1">
              <a:latin typeface="Mulish"/>
              <a:cs typeface="Times New Roman"/>
            </a:endParaRPr>
          </a:p>
        </p:txBody>
      </p:sp>
      <p:sp>
        <p:nvSpPr>
          <p:cNvPr id="14" name="Скругленный прямоугольник 13" hidden="0"/>
          <p:cNvSpPr/>
          <p:nvPr isPhoto="0" userDrawn="0"/>
        </p:nvSpPr>
        <p:spPr bwMode="auto">
          <a:xfrm>
            <a:off x="9108295" y="2768519"/>
            <a:ext cx="2553201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>
                <a:latin typeface="Mulish"/>
              </a:rPr>
              <a:t>Внесите коррективы</a:t>
            </a:r>
            <a:br>
              <a:rPr lang="ru-RU" sz="2400">
                <a:latin typeface="Mulish"/>
              </a:rPr>
            </a:br>
            <a:endParaRPr lang="ru-RU" sz="2400" b="1">
              <a:latin typeface="Mulish"/>
              <a:cs typeface="Times New Roman"/>
            </a:endParaRPr>
          </a:p>
        </p:txBody>
      </p:sp>
      <p:pic>
        <p:nvPicPr>
          <p:cNvPr id="3076" name="Picture 4" descr="Picture background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4349501" y="1854200"/>
            <a:ext cx="3913418" cy="2607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5123" name="Rectangle 3" hidden="0"/>
          <p:cNvSpPr>
            <a:spLocks noChangeArrowheads="1"/>
          </p:cNvSpPr>
          <p:nvPr isPhoto="0" userDrawn="0"/>
        </p:nvSpPr>
        <p:spPr bwMode="auto">
          <a:xfrm>
            <a:off x="1447800" y="4976422"/>
            <a:ext cx="1008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ru-RU" sz="4000" b="1" i="0" u="none" strike="noStrike" cap="none">
                <a:ln>
                  <a:noFill/>
                </a:ln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бсудите особенности направления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4000" b="1" i="0" u="none" strike="noStrike" cap="none">
                <a:ln>
                  <a:noFill/>
                </a:ln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и о</a:t>
            </a:r>
            <a:r>
              <a:rPr lang="ru-RU" sz="4000" b="1" i="0" u="none" strike="noStrike" cap="none">
                <a:ln>
                  <a:noFill/>
                </a:ln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боснуйте выбор</a:t>
            </a:r>
            <a:endParaRPr lang="ru-RU" sz="5400" b="1" i="0" u="none" strike="noStrike" cap="none">
              <a:ln>
                <a:noFill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>
          <a:xfrm>
            <a:off x="11688233" y="50067"/>
            <a:ext cx="419100" cy="377418"/>
          </a:xfrm>
        </p:spPr>
        <p:txBody>
          <a:bodyPr/>
          <a:lstStyle/>
          <a:p>
            <a:pPr>
              <a:defRPr/>
            </a:pPr>
            <a:r>
              <a:rPr lang="ru-RU"/>
              <a:t>6</a:t>
            </a:r>
            <a:endParaRPr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220134" y="427486"/>
            <a:ext cx="8026399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3200" b="1">
                <a:latin typeface="Times New Roman"/>
                <a:cs typeface="Times New Roman"/>
              </a:rPr>
              <a:t>Стратегическое планирование </a:t>
            </a:r>
            <a:endParaRPr lang="ru-RU" sz="3200" b="1">
              <a:latin typeface="Times New Roman"/>
              <a:cs typeface="Times New Roman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241300" y="3530519"/>
            <a:ext cx="7518400" cy="1333581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экологические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меры </a:t>
            </a:r>
            <a:endParaRPr lang="ru-RU" sz="3200" b="1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севооборот,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биоудобрения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).</a:t>
            </a:r>
            <a:endParaRPr lang="ru-RU" sz="3200" b="1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spcAft>
                <a:spcPts val="600"/>
              </a:spcAft>
              <a:defRPr/>
            </a:pP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296333" y="2010671"/>
            <a:ext cx="3920067" cy="12405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закупка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техники и семян/скота</a:t>
            </a:r>
            <a:endParaRPr lang="ru-RU" sz="3200" b="1">
              <a:solidFill>
                <a:schemeClr val="bg1"/>
              </a:solidFill>
              <a:latin typeface="Mulish"/>
              <a:cs typeface="Times New Roman"/>
            </a:endParaRPr>
          </a:p>
        </p:txBody>
      </p:sp>
      <p:sp>
        <p:nvSpPr>
          <p:cNvPr id="14" name="Скругленный прямоугольник 13" hidden="0"/>
          <p:cNvSpPr/>
          <p:nvPr isPhoto="0" userDrawn="0"/>
        </p:nvSpPr>
        <p:spPr bwMode="auto">
          <a:xfrm>
            <a:off x="4292600" y="2057400"/>
            <a:ext cx="7595129" cy="119380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</a:rPr>
              <a:t>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внедрение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технологий</a:t>
            </a:r>
            <a:endParaRPr/>
          </a:p>
          <a:p>
            <a:pPr lvl="0"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(орошение, теплицы, автоматизация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)</a:t>
            </a:r>
            <a:endParaRPr lang="ru-RU" sz="3200" b="1">
              <a:solidFill>
                <a:schemeClr val="bg1"/>
              </a:solidFill>
              <a:latin typeface="Arial"/>
              <a:cs typeface="Arial"/>
            </a:endParaRPr>
          </a:p>
          <a:p>
            <a:pPr algn="ctr">
              <a:spcAft>
                <a:spcPts val="600"/>
              </a:spcAft>
              <a:defRPr/>
            </a:pPr>
            <a:br>
              <a:rPr lang="ru-RU" sz="3200" b="1">
                <a:solidFill>
                  <a:schemeClr val="bg1"/>
                </a:solidFill>
              </a:rPr>
            </a:b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  <p:sp>
        <p:nvSpPr>
          <p:cNvPr id="15" name="Скругленный прямоугольник 14" hidden="0"/>
          <p:cNvSpPr/>
          <p:nvPr isPhoto="0" userDrawn="0"/>
        </p:nvSpPr>
        <p:spPr bwMode="auto">
          <a:xfrm>
            <a:off x="8592198" y="325883"/>
            <a:ext cx="2972328" cy="123621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spcAft>
                <a:spcPts val="600"/>
              </a:spcAft>
              <a:defRPr/>
            </a:pPr>
            <a:r>
              <a:rPr lang="ru-RU"/>
              <a:t> </a:t>
            </a:r>
            <a:r>
              <a:rPr lang="ru-RU" sz="2400" b="1">
                <a:latin typeface="Times New Roman"/>
                <a:cs typeface="Times New Roman"/>
              </a:rPr>
              <a:t>покупка /аренда</a:t>
            </a:r>
            <a:endParaRPr/>
          </a:p>
          <a:p>
            <a:pPr lvl="0" algn="ctr">
              <a:spcAft>
                <a:spcPts val="600"/>
              </a:spcAft>
              <a:defRPr/>
            </a:pPr>
            <a:r>
              <a:rPr lang="ru-RU" sz="2400" b="1">
                <a:latin typeface="Times New Roman"/>
                <a:cs typeface="Times New Roman"/>
              </a:rPr>
              <a:t>земли</a:t>
            </a:r>
            <a:r>
              <a:rPr lang="ru-RU" sz="2400" b="1">
                <a:latin typeface="Times New Roman"/>
                <a:cs typeface="Times New Roman"/>
              </a:rPr>
              <a:t>;</a:t>
            </a:r>
            <a:endParaRPr lang="ru-RU" b="1">
              <a:latin typeface="Times New Roman"/>
              <a:cs typeface="Times New Roman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br>
              <a:rPr lang="ru-RU">
                <a:latin typeface="Mulish"/>
              </a:rPr>
            </a:br>
            <a:br>
              <a:rPr lang="ru-RU"/>
            </a:b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  <p:sp>
        <p:nvSpPr>
          <p:cNvPr id="4097" name="Rectangle 1" hidden="0"/>
          <p:cNvSpPr>
            <a:spLocks noChangeArrowheads="1"/>
          </p:cNvSpPr>
          <p:nvPr isPhoto="0" userDrawn="0"/>
        </p:nvSpPr>
        <p:spPr bwMode="auto">
          <a:xfrm>
            <a:off x="0" y="-2232"/>
            <a:ext cx="2824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/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ru-RU" sz="1200" b="0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ru-RU" sz="9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ru-RU" sz="1200" b="0" i="0" u="none" strike="noStrike" cap="none">
                <a:ln>
                  <a:noFill/>
                </a:ln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ru-RU" sz="9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" name="Скругленный прямоугольник 12" hidden="0"/>
          <p:cNvSpPr/>
          <p:nvPr isPhoto="0" userDrawn="0"/>
        </p:nvSpPr>
        <p:spPr bwMode="auto">
          <a:xfrm>
            <a:off x="7895166" y="3737872"/>
            <a:ext cx="3920067" cy="12405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32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закупка </a:t>
            </a:r>
            <a:r>
              <a:rPr lang="ru-RU" sz="32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техники и семян/скота</a:t>
            </a:r>
            <a:endParaRPr lang="ru-RU" sz="3200" b="1">
              <a:solidFill>
                <a:schemeClr val="bg1"/>
              </a:solidFill>
              <a:latin typeface="Mulish"/>
              <a:cs typeface="Times New Roman"/>
            </a:endParaRPr>
          </a:p>
        </p:txBody>
      </p:sp>
      <p:sp>
        <p:nvSpPr>
          <p:cNvPr id="16" name="Скругленный прямоугольник 15" hidden="0"/>
          <p:cNvSpPr/>
          <p:nvPr isPhoto="0" userDrawn="0"/>
        </p:nvSpPr>
        <p:spPr bwMode="auto">
          <a:xfrm>
            <a:off x="3915834" y="5329686"/>
            <a:ext cx="8026399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4800" b="1">
                <a:latin typeface="Times New Roman"/>
                <a:cs typeface="Times New Roman"/>
              </a:rPr>
              <a:t>Игровой раунд </a:t>
            </a:r>
            <a:endParaRPr lang="ru-RU" sz="4800" b="1">
              <a:latin typeface="Times New Roman"/>
              <a:cs typeface="Times New Roman"/>
            </a:endParaRPr>
          </a:p>
        </p:txBody>
      </p:sp>
      <p:sp>
        <p:nvSpPr>
          <p:cNvPr id="17" name="Скругленный прямоугольник 16" hidden="0"/>
          <p:cNvSpPr/>
          <p:nvPr isPhoto="0" userDrawn="0"/>
        </p:nvSpPr>
        <p:spPr bwMode="auto">
          <a:xfrm>
            <a:off x="286398" y="5240783"/>
            <a:ext cx="2972328" cy="123621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>
              <a:spcAft>
                <a:spcPts val="600"/>
              </a:spcAft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найм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персонала</a:t>
            </a:r>
            <a:endParaRPr lang="ru-RU" sz="3200" b="1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endParaRPr lang="ru-RU">
              <a:latin typeface="Mulish"/>
            </a:endParaRPr>
          </a:p>
          <a:p>
            <a:pPr algn="ctr">
              <a:spcAft>
                <a:spcPts val="600"/>
              </a:spcAft>
              <a:defRPr/>
            </a:pPr>
            <a:br>
              <a:rPr lang="ru-RU">
                <a:latin typeface="Mulish"/>
              </a:rPr>
            </a:br>
            <a:br>
              <a:rPr lang="ru-RU"/>
            </a:br>
            <a:br>
              <a:rPr lang="ru-RU">
                <a:latin typeface="Mulish"/>
              </a:rPr>
            </a:br>
            <a:endParaRPr lang="ru-RU" b="1">
              <a:latin typeface="Mulish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 hidden="0"/>
          <p:cNvSpPr/>
          <p:nvPr isPhoto="0" userDrawn="0"/>
        </p:nvSpPr>
        <p:spPr bwMode="auto">
          <a:xfrm>
            <a:off x="241296" y="1079500"/>
            <a:ext cx="7594604" cy="55245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20" name="Рисунок 1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rot="21059533">
            <a:off x="-467568" y="-426352"/>
            <a:ext cx="8982010" cy="7113803"/>
          </a:xfrm>
          <a:prstGeom prst="rect">
            <a:avLst/>
          </a:prstGeom>
        </p:spPr>
      </p:pic>
      <p:pic>
        <p:nvPicPr>
          <p:cNvPr id="9" name="Picture 2" descr="Picture background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6249395" y="3176381"/>
            <a:ext cx="5294904" cy="3527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21" name="Прямоугольник 20" hidden="0"/>
          <p:cNvSpPr/>
          <p:nvPr isPhoto="0" userDrawn="0"/>
        </p:nvSpPr>
        <p:spPr bwMode="auto">
          <a:xfrm>
            <a:off x="269874" y="979468"/>
            <a:ext cx="6677026" cy="572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ru-RU" sz="3200" b="1">
                <a:latin typeface="Times New Roman"/>
                <a:cs typeface="Times New Roman"/>
              </a:rPr>
              <a:t>Высокие </a:t>
            </a:r>
            <a:r>
              <a:rPr lang="ru-RU" sz="3200" b="1">
                <a:latin typeface="Times New Roman"/>
                <a:cs typeface="Times New Roman"/>
              </a:rPr>
              <a:t>позиции по </a:t>
            </a:r>
            <a:r>
              <a:rPr lang="ru-RU" sz="3200" b="1">
                <a:latin typeface="Times New Roman"/>
                <a:cs typeface="Times New Roman"/>
              </a:rPr>
              <a:t>большинству направлений </a:t>
            </a:r>
            <a:r>
              <a:rPr lang="ru-RU" sz="3200" b="1">
                <a:latin typeface="Times New Roman"/>
                <a:cs typeface="Times New Roman"/>
              </a:rPr>
              <a:t>в </a:t>
            </a:r>
            <a:r>
              <a:rPr lang="ru-RU" sz="3200" b="1">
                <a:latin typeface="Times New Roman"/>
                <a:cs typeface="Times New Roman"/>
              </a:rPr>
              <a:t>ЦФО приводит к запуску  </a:t>
            </a:r>
            <a:r>
              <a:rPr lang="ru-RU" sz="3200" b="1">
                <a:latin typeface="Times New Roman"/>
                <a:cs typeface="Times New Roman"/>
              </a:rPr>
              <a:t>перерабатывающих комплексов, </a:t>
            </a:r>
            <a:r>
              <a:rPr lang="ru-RU" sz="3200" b="1">
                <a:latin typeface="Times New Roman"/>
                <a:cs typeface="Times New Roman"/>
              </a:rPr>
              <a:t>созданию </a:t>
            </a:r>
            <a:r>
              <a:rPr lang="ru-RU" sz="3200" b="1">
                <a:latin typeface="Times New Roman"/>
                <a:cs typeface="Times New Roman"/>
              </a:rPr>
              <a:t>рабочих </a:t>
            </a:r>
            <a:r>
              <a:rPr lang="ru-RU" sz="3200" b="1">
                <a:latin typeface="Times New Roman"/>
                <a:cs typeface="Times New Roman"/>
              </a:rPr>
              <a:t>мест, в том числе и высокотехнологичных. Развитие </a:t>
            </a:r>
            <a:r>
              <a:rPr lang="ru-RU" sz="3200" b="1">
                <a:latin typeface="Times New Roman"/>
                <a:cs typeface="Times New Roman"/>
              </a:rPr>
              <a:t>современных технологий </a:t>
            </a:r>
            <a:r>
              <a:rPr lang="ru-RU" sz="3200" b="1">
                <a:latin typeface="Times New Roman"/>
                <a:cs typeface="Times New Roman"/>
              </a:rPr>
              <a:t>делают </a:t>
            </a:r>
            <a:r>
              <a:rPr lang="ru-RU" sz="3200" b="1">
                <a:latin typeface="Times New Roman"/>
                <a:cs typeface="Times New Roman"/>
              </a:rPr>
              <a:t>АПК </a:t>
            </a:r>
            <a:r>
              <a:rPr lang="ru-RU" sz="3200" b="1">
                <a:latin typeface="Times New Roman"/>
                <a:cs typeface="Times New Roman"/>
              </a:rPr>
              <a:t>привлекательным </a:t>
            </a:r>
            <a:r>
              <a:rPr lang="ru-RU" sz="3200" b="1">
                <a:latin typeface="Times New Roman"/>
                <a:cs typeface="Times New Roman"/>
              </a:rPr>
              <a:t>для работы, учёбы и инвестиций, а также обеспечивают регион узнаваемыми продуктами</a:t>
            </a:r>
            <a:r>
              <a:rPr lang="ru-RU" sz="2800" b="1">
                <a:latin typeface="Times New Roman"/>
                <a:cs typeface="Times New Roman"/>
              </a:rPr>
              <a:t>.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 </a:t>
            </a:r>
            <a:endParaRPr/>
          </a:p>
        </p:txBody>
      </p:sp>
      <p:pic>
        <p:nvPicPr>
          <p:cNvPr id="8" name="Рисунок 7" hidden="0"/>
          <p:cNvPicPr/>
          <p:nvPr isPhoto="0" userDrawn="0"/>
        </p:nvPicPr>
        <p:blipFill>
          <a:blip r:embed="rId4"/>
          <a:srcRect l="0" t="0" r="15411" b="0"/>
          <a:stretch/>
        </p:blipFill>
        <p:spPr bwMode="auto">
          <a:xfrm>
            <a:off x="7983650" y="567902"/>
            <a:ext cx="4043250" cy="3356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10" name="Скругленный прямоугольник 9" hidden="0"/>
          <p:cNvSpPr/>
          <p:nvPr isPhoto="0" userDrawn="0"/>
        </p:nvSpPr>
        <p:spPr bwMode="auto">
          <a:xfrm>
            <a:off x="431799" y="211586"/>
            <a:ext cx="8432800" cy="842514"/>
          </a:xfrm>
          <a:prstGeom prst="roundRect">
            <a:avLst>
              <a:gd name="adj" fmla="val 1874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4000" b="1">
                <a:latin typeface="Mulish"/>
                <a:cs typeface="Times New Roman"/>
              </a:rPr>
              <a:t>В чем престиж АПК региона</a:t>
            </a:r>
            <a:endParaRPr lang="ru-RU" sz="4000" b="1">
              <a:latin typeface="Mulish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rot="3231855">
            <a:off x="7945462" y="797305"/>
            <a:ext cx="4233838" cy="4447309"/>
          </a:xfrm>
          <a:prstGeom prst="rect">
            <a:avLst/>
          </a:prstGeom>
        </p:spPr>
      </p:pic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rot="20205198">
            <a:off x="-723900" y="964315"/>
            <a:ext cx="5837413" cy="4623264"/>
          </a:xfrm>
          <a:prstGeom prst="rect">
            <a:avLst/>
          </a:prstGeom>
        </p:spPr>
      </p:pic>
      <p:sp>
        <p:nvSpPr>
          <p:cNvPr id="9" name="Скругленный прямоугольник 8" hidden="0"/>
          <p:cNvSpPr/>
          <p:nvPr isPhoto="0" userDrawn="0"/>
        </p:nvSpPr>
        <p:spPr bwMode="auto">
          <a:xfrm>
            <a:off x="1676400" y="1244600"/>
            <a:ext cx="8343900" cy="5092700"/>
          </a:xfrm>
          <a:prstGeom prst="roundRect">
            <a:avLst>
              <a:gd name="adj" fmla="val 16667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Рассматриваете ли вы для себя в будущем работу или обучение, связанное с аграрным сектором (АПК, экология, биотехнологии, инженерия, управление)?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Какие моменты вызвали вопросы или потребовали уточнений?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Помогла ли работа с кейсами  понять стратегию развития и           модернизации АПК?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Что было самым сложным в планировании?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 Как сельское хозяйство влияет на экономику и экологию области?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Wingdings"/>
              <a:buChar char="q"/>
              <a:defRPr/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Какие профессии нужны в современном </a:t>
            </a:r>
            <a:r>
              <a:rPr lang="ru-RU" sz="24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агросекторе</a:t>
            </a:r>
            <a:r>
              <a:rPr lang="ru-RU" sz="2400" b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?</a:t>
            </a:r>
            <a:endParaRPr lang="ru-RU" sz="24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1308100" y="198885"/>
            <a:ext cx="9550400" cy="842514"/>
          </a:xfrm>
          <a:prstGeom prst="roundRect">
            <a:avLst>
              <a:gd name="adj" fmla="val 1874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4000" b="1">
                <a:latin typeface="Mulish"/>
                <a:cs typeface="Times New Roman"/>
              </a:rPr>
              <a:t>Вопросы к обсуждению</a:t>
            </a:r>
            <a:endParaRPr lang="ru-RU" sz="4000" b="1">
              <a:latin typeface="Mulish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Р7-Офис/7.0.2.5</Application>
  <DocSecurity>0</DocSecurity>
  <PresentationFormat>Произвольный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3</cp:revision>
  <dcterms:created xsi:type="dcterms:W3CDTF">2025-09-09T12:47:31Z</dcterms:created>
  <dcterms:modified xsi:type="dcterms:W3CDTF">2026-03-19T10:02:41Z</dcterms:modified>
  <cp:category/>
  <cp:contentStatus/>
  <cp:version/>
</cp:coreProperties>
</file>