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12192000" cy="6858000"/>
  <p:embeddedFontLst>
    <p:embeddedFont>
      <p:font typeface="Abadi" panose="020B0604020104020204" pitchFamily="34" charset="0"/>
      <p:bold r:id="rId10"/>
    </p:embeddedFont>
    <p:embeddedFont>
      <p:font typeface="PT Serif" panose="020A0603040505020204" pitchFamily="18" charset="-52"/>
      <p:regular r:id="rId11"/>
      <p:boldItalic r:id="rId12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-293412" y="3199887"/>
            <a:ext cx="12788734" cy="2962692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sz="7200" b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sz="7200" b="1" dirty="0" err="1">
                <a:latin typeface="Times New Roman"/>
                <a:ea typeface="Times New Roman"/>
                <a:cs typeface="Times New Roman"/>
              </a:rPr>
              <a:t>Медицина</a:t>
            </a:r>
            <a:r>
              <a:rPr sz="7200" b="1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7200" b="1" dirty="0" err="1">
                <a:latin typeface="Times New Roman"/>
                <a:ea typeface="Times New Roman"/>
                <a:cs typeface="Times New Roman"/>
              </a:rPr>
              <a:t>фармацевтическая</a:t>
            </a:r>
            <a:r>
              <a:rPr sz="72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7200" b="1" dirty="0" err="1">
                <a:latin typeface="Times New Roman"/>
                <a:ea typeface="Times New Roman"/>
                <a:cs typeface="Times New Roman"/>
              </a:rPr>
              <a:t>отрасль</a:t>
            </a:r>
            <a:r>
              <a:rPr sz="72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7200" b="1" dirty="0" err="1">
                <a:latin typeface="Times New Roman"/>
                <a:ea typeface="Times New Roman"/>
                <a:cs typeface="Times New Roman"/>
              </a:rPr>
              <a:t>Владимирской</a:t>
            </a:r>
            <a:r>
              <a:rPr sz="72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7200" b="1" dirty="0" err="1">
                <a:latin typeface="Times New Roman"/>
                <a:ea typeface="Times New Roman"/>
                <a:cs typeface="Times New Roman"/>
              </a:rPr>
              <a:t>области</a:t>
            </a:r>
            <a:r>
              <a:rPr sz="7200" b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sz="7200" b="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0476718" name="Скругленный прямоугольник 3"/>
          <p:cNvSpPr/>
          <p:nvPr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/>
          <p:cNvSpPr txBox="1"/>
          <p:nvPr/>
        </p:nvSpPr>
        <p:spPr bwMode="auto">
          <a:xfrm>
            <a:off x="264446" y="1819001"/>
            <a:ext cx="3864749" cy="3931955"/>
          </a:xfrm>
          <a:prstGeom prst="rect">
            <a:avLst/>
          </a:prstGeom>
          <a:solidFill>
            <a:srgbClr val="A48BEA"/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sz="36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Медицина </a:t>
            </a:r>
            <a:r>
              <a:rPr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sz="3600" i="0" spc="9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наука, включающая диагностику, лечение и профилактику болезней</a:t>
            </a:r>
            <a:r>
              <a:rPr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1588482794" name=" 1588482793"/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23228716" name=" 223228715"/>
          <p:cNvSpPr/>
          <p:nvPr/>
        </p:nvSpPr>
        <p:spPr bwMode="auto">
          <a:xfrm>
            <a:off x="10397684" y="4768214"/>
            <a:ext cx="21298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803938343" name="Рисунок 180393834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431704" y="764704"/>
            <a:ext cx="8689671" cy="5946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/>
          <p:cNvSpPr txBox="1"/>
          <p:nvPr/>
        </p:nvSpPr>
        <p:spPr bwMode="auto">
          <a:xfrm>
            <a:off x="176249" y="1461478"/>
            <a:ext cx="5461071" cy="47853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Всего в области насчитывается целых:</a:t>
            </a:r>
            <a:endParaRPr sz="2800" b="0" spc="9"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sz="2800" b="0" spc="9">
                <a:latin typeface="Times New Roman"/>
                <a:ea typeface="Times New Roman"/>
                <a:cs typeface="Times New Roman"/>
              </a:rPr>
              <a:t>- 87 медицинских организаций</a:t>
            </a:r>
            <a:r>
              <a:rPr sz="2800" b="0">
                <a:latin typeface="Times New Roman"/>
                <a:ea typeface="Times New Roman"/>
                <a:cs typeface="Times New Roman"/>
              </a:rPr>
              <a:t>;</a:t>
            </a:r>
          </a:p>
          <a:p>
            <a:pPr>
              <a:defRPr/>
            </a:pPr>
            <a:r>
              <a:rPr sz="2800" b="0">
                <a:latin typeface="Times New Roman"/>
                <a:ea typeface="Times New Roman"/>
                <a:cs typeface="Times New Roman"/>
              </a:rPr>
              <a:t>-</a:t>
            </a:r>
            <a:r>
              <a:rPr sz="2800" b="0" spc="9">
                <a:latin typeface="Times New Roman"/>
                <a:ea typeface="Times New Roman"/>
                <a:cs typeface="Times New Roman"/>
              </a:rPr>
              <a:t>37 учреждений (прием к врачу-терапевту или педиатру);</a:t>
            </a:r>
          </a:p>
          <a:p>
            <a:pPr>
              <a:defRPr/>
            </a:pPr>
            <a:r>
              <a:rPr sz="2800" b="0" spc="9">
                <a:latin typeface="Times New Roman"/>
                <a:ea typeface="Times New Roman"/>
                <a:cs typeface="Times New Roman"/>
              </a:rPr>
              <a:t>-61 центр специализированной  медицинской  помощи</a:t>
            </a:r>
            <a:r>
              <a:rPr sz="2800" b="0">
                <a:latin typeface="Times New Roman"/>
                <a:ea typeface="Times New Roman"/>
                <a:cs typeface="Times New Roman"/>
              </a:rPr>
              <a:t>;</a:t>
            </a:r>
          </a:p>
          <a:p>
            <a:pPr>
              <a:defRPr/>
            </a:pPr>
            <a:r>
              <a:rPr sz="2800" b="0">
                <a:latin typeface="Times New Roman"/>
                <a:ea typeface="Times New Roman"/>
                <a:cs typeface="Times New Roman"/>
              </a:rPr>
              <a:t>-</a:t>
            </a:r>
            <a:r>
              <a:rPr sz="2800" b="0" spc="9">
                <a:latin typeface="Times New Roman"/>
                <a:ea typeface="Times New Roman"/>
                <a:cs typeface="Times New Roman"/>
              </a:rPr>
              <a:t> 12 областных лечебных заведений предоставляют самую сложную, высокотехнологичную помощь.</a:t>
            </a:r>
          </a:p>
        </p:txBody>
      </p:sp>
      <p:sp>
        <p:nvSpPr>
          <p:cNvPr id="1588482794" name=" 1588482793"/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858069050" name=" 1858069049"/>
          <p:cNvSpPr/>
          <p:nvPr/>
        </p:nvSpPr>
        <p:spPr bwMode="auto">
          <a:xfrm>
            <a:off x="9794892" y="463713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123273264" name="Рисунок 212327326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443502" y="957569"/>
            <a:ext cx="6572249" cy="44477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7621299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4AC7A8B-08E8-D61F-9F7C-BD43394667E6}" type="slidenum">
              <a:rPr lang="ru-RU"/>
              <a:t>4</a:t>
            </a:fld>
            <a:endParaRPr lang="ru-RU"/>
          </a:p>
        </p:txBody>
      </p:sp>
      <p:sp>
        <p:nvSpPr>
          <p:cNvPr id="1438594115" name="Заголовок 3"/>
          <p:cNvSpPr>
            <a:spLocks noGrp="1"/>
          </p:cNvSpPr>
          <p:nvPr>
            <p:ph type="title"/>
          </p:nvPr>
        </p:nvSpPr>
        <p:spPr bwMode="auto">
          <a:xfrm>
            <a:off x="301268" y="142897"/>
            <a:ext cx="11146338" cy="493811"/>
          </a:xfrm>
          <a:prstGeom prst="rect">
            <a:avLst/>
          </a:prstGeom>
          <a:solidFill>
            <a:srgbClr val="4285F4"/>
          </a:solidFill>
        </p:spPr>
        <p:txBody>
          <a:bodyPr/>
          <a:lstStyle/>
          <a:p>
            <a:pPr marL="0" marR="0" indent="449579" algn="ctr">
              <a:spcBef>
                <a:spcPts val="0"/>
              </a:spcBef>
              <a:spcAft>
                <a:spcPts val="0"/>
              </a:spcAft>
              <a:defRPr/>
            </a:pPr>
            <a:r>
              <a:rPr sz="3600" spc="9">
                <a:latin typeface="Times New Roman"/>
                <a:ea typeface="Times New Roman"/>
                <a:cs typeface="Times New Roman"/>
              </a:rPr>
              <a:t>Самые крупные центры нашей области</a:t>
            </a:r>
            <a:endParaRPr sz="36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9443766" name="Скругленный прямоугольник 10"/>
          <p:cNvSpPr/>
          <p:nvPr/>
        </p:nvSpPr>
        <p:spPr bwMode="auto">
          <a:xfrm>
            <a:off x="87816" y="4883173"/>
            <a:ext cx="3878192" cy="1032963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444027793" name="Скругленный прямоугольник 10"/>
          <p:cNvSpPr/>
          <p:nvPr/>
        </p:nvSpPr>
        <p:spPr bwMode="auto">
          <a:xfrm>
            <a:off x="4300224" y="735928"/>
            <a:ext cx="3718275" cy="1278894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2022355954" name="TextBox 2022355953"/>
          <p:cNvSpPr txBox="1"/>
          <p:nvPr/>
        </p:nvSpPr>
        <p:spPr bwMode="auto">
          <a:xfrm>
            <a:off x="206041" y="4957677"/>
            <a:ext cx="3799376" cy="8839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600" b="0" spc="9">
                <a:latin typeface="Times New Roman"/>
                <a:ea typeface="Times New Roman"/>
                <a:cs typeface="Times New Roman"/>
              </a:rPr>
              <a:t>Областная клиническая больница</a:t>
            </a:r>
            <a:endParaRPr/>
          </a:p>
        </p:txBody>
      </p:sp>
      <p:sp>
        <p:nvSpPr>
          <p:cNvPr id="1827348652" name="Скругленный прямоугольник 10"/>
          <p:cNvSpPr/>
          <p:nvPr/>
        </p:nvSpPr>
        <p:spPr bwMode="auto">
          <a:xfrm>
            <a:off x="8165881" y="5476874"/>
            <a:ext cx="3933311" cy="1223842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600" b="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Детская</a:t>
            </a:r>
            <a:r>
              <a:rPr sz="2600" b="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городская</a:t>
            </a:r>
            <a:r>
              <a:rPr sz="2600" b="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больница</a:t>
            </a:r>
            <a:r>
              <a:rPr sz="2600" b="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округа</a:t>
            </a:r>
            <a:r>
              <a:rPr sz="2600" b="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Муром</a:t>
            </a:r>
            <a:endParaRPr sz="2600" dirty="0">
              <a:solidFill>
                <a:schemeClr val="tx1"/>
              </a:solidFill>
            </a:endParaRPr>
          </a:p>
        </p:txBody>
      </p:sp>
      <p:sp>
        <p:nvSpPr>
          <p:cNvPr id="1629464434" name="TextBox 1629464433"/>
          <p:cNvSpPr txBox="1"/>
          <p:nvPr/>
        </p:nvSpPr>
        <p:spPr bwMode="auto">
          <a:xfrm>
            <a:off x="4390322" y="735928"/>
            <a:ext cx="3322262" cy="88274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600" b="0" spc="9" dirty="0" err="1">
                <a:latin typeface="Times New Roman"/>
                <a:ea typeface="Times New Roman"/>
                <a:cs typeface="Times New Roman"/>
              </a:rPr>
              <a:t>Городская</a:t>
            </a:r>
            <a:r>
              <a:rPr sz="2600" b="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spc="9" dirty="0" err="1">
                <a:latin typeface="Times New Roman"/>
                <a:ea typeface="Times New Roman"/>
                <a:cs typeface="Times New Roman"/>
              </a:rPr>
              <a:t>больница</a:t>
            </a:r>
            <a:r>
              <a:rPr sz="2600" b="0" spc="9" dirty="0">
                <a:latin typeface="Times New Roman"/>
                <a:ea typeface="Times New Roman"/>
                <a:cs typeface="Times New Roman"/>
              </a:rPr>
              <a:t> №4 г</a:t>
            </a:r>
            <a:r>
              <a:rPr lang="ru-RU" sz="2600" b="0" spc="9" dirty="0">
                <a:latin typeface="Times New Roman"/>
                <a:ea typeface="Times New Roman"/>
                <a:cs typeface="Times New Roman"/>
              </a:rPr>
              <a:t>.</a:t>
            </a:r>
            <a:r>
              <a:rPr sz="2600" b="0" spc="9" dirty="0" err="1">
                <a:latin typeface="Times New Roman"/>
                <a:ea typeface="Times New Roman"/>
                <a:cs typeface="Times New Roman"/>
              </a:rPr>
              <a:t>Владимир</a:t>
            </a:r>
            <a:endParaRPr sz="2600" dirty="0"/>
          </a:p>
        </p:txBody>
      </p:sp>
      <p:sp>
        <p:nvSpPr>
          <p:cNvPr id="1735766992" name=" 1735766991"/>
          <p:cNvSpPr/>
          <p:nvPr/>
        </p:nvSpPr>
        <p:spPr bwMode="auto">
          <a:xfrm>
            <a:off x="6051453" y="4830729"/>
            <a:ext cx="11432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852555463" name="Рисунок 185255546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9021" y="1666387"/>
            <a:ext cx="3966856" cy="2733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34585381" name=" 834585380"/>
          <p:cNvSpPr/>
          <p:nvPr/>
        </p:nvSpPr>
        <p:spPr bwMode="auto">
          <a:xfrm>
            <a:off x="9661769" y="5615309"/>
            <a:ext cx="14754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146729370" name="Рисунок 114672936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130729" y="2211559"/>
            <a:ext cx="3955776" cy="29849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16922602" name=" 1116922601"/>
          <p:cNvSpPr/>
          <p:nvPr/>
        </p:nvSpPr>
        <p:spPr bwMode="auto">
          <a:xfrm>
            <a:off x="13994206" y="5916137"/>
            <a:ext cx="8515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08076263" name="Рисунок 10807626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165881" y="1936963"/>
            <a:ext cx="3933311" cy="24404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5</a:t>
            </a:fld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917681" y="294542"/>
            <a:ext cx="3989317" cy="97545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6970749" y="294542"/>
            <a:ext cx="3413124" cy="975457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2110218763" name=" 2110218762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004577127" name="TextBox 2004577126"/>
          <p:cNvSpPr txBox="1"/>
          <p:nvPr/>
        </p:nvSpPr>
        <p:spPr bwMode="auto">
          <a:xfrm>
            <a:off x="709927" y="523173"/>
            <a:ext cx="4150825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Врач-терапевт</a:t>
            </a:r>
            <a:endParaRPr sz="2800" spc="9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355675338" name="TextBox 1355675337"/>
          <p:cNvSpPr txBox="1"/>
          <p:nvPr/>
        </p:nvSpPr>
        <p:spPr bwMode="auto">
          <a:xfrm>
            <a:off x="7316598" y="523173"/>
            <a:ext cx="2861008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Врач-хирург</a:t>
            </a:r>
            <a:endParaRPr/>
          </a:p>
        </p:txBody>
      </p:sp>
      <p:sp>
        <p:nvSpPr>
          <p:cNvPr id="1294224105" name=" 1294224104"/>
          <p:cNvSpPr/>
          <p:nvPr/>
        </p:nvSpPr>
        <p:spPr bwMode="auto">
          <a:xfrm>
            <a:off x="6096016" y="4742953"/>
            <a:ext cx="16054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765096093" name="Рисунок 176509609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27455" y="1451113"/>
            <a:ext cx="5985935" cy="4570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757038" name=" 163757037"/>
          <p:cNvSpPr/>
          <p:nvPr/>
        </p:nvSpPr>
        <p:spPr bwMode="auto">
          <a:xfrm>
            <a:off x="12033290" y="4105534"/>
            <a:ext cx="19182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33239313" name="Рисунок 153323931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284422" y="1372035"/>
            <a:ext cx="5500210" cy="5355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61709659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9F88940-C946-C783-E91B-E0382E6D8CE9}" type="slidenum">
              <a:rPr lang="ru-RU"/>
              <a:t>6</a:t>
            </a:fld>
            <a:endParaRPr lang="ru-RU"/>
          </a:p>
        </p:txBody>
      </p:sp>
      <p:sp>
        <p:nvSpPr>
          <p:cNvPr id="1669946707" name="Скругленный прямоугольник 10"/>
          <p:cNvSpPr/>
          <p:nvPr/>
        </p:nvSpPr>
        <p:spPr bwMode="auto">
          <a:xfrm>
            <a:off x="1219306" y="231042"/>
            <a:ext cx="3989317" cy="97545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155184578" name="Скругленный прямоугольник 17"/>
          <p:cNvSpPr/>
          <p:nvPr/>
        </p:nvSpPr>
        <p:spPr bwMode="auto">
          <a:xfrm>
            <a:off x="7524344" y="229196"/>
            <a:ext cx="3413124" cy="975457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615798029" name=" 2110218762"/>
          <p:cNvSpPr/>
          <p:nvPr/>
        </p:nvSpPr>
        <p:spPr bwMode="auto">
          <a:xfrm>
            <a:off x="5968558" y="3291840"/>
            <a:ext cx="254916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564856574" name=" 937854542"/>
          <p:cNvSpPr/>
          <p:nvPr/>
        </p:nvSpPr>
        <p:spPr bwMode="auto">
          <a:xfrm>
            <a:off x="9084594" y="7170525"/>
            <a:ext cx="127377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54001992" name=" 1239936925"/>
          <p:cNvSpPr/>
          <p:nvPr/>
        </p:nvSpPr>
        <p:spPr bwMode="auto">
          <a:xfrm>
            <a:off x="11938329" y="3869157"/>
            <a:ext cx="86124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61409027" name="TextBox 161409026"/>
          <p:cNvSpPr txBox="1"/>
          <p:nvPr/>
        </p:nvSpPr>
        <p:spPr bwMode="auto">
          <a:xfrm>
            <a:off x="1057150" y="459673"/>
            <a:ext cx="4151473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Врач-стоматолог</a:t>
            </a:r>
            <a:endParaRPr sz="2800" spc="9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79396748" name="TextBox 779396747"/>
          <p:cNvSpPr txBox="1"/>
          <p:nvPr/>
        </p:nvSpPr>
        <p:spPr bwMode="auto">
          <a:xfrm>
            <a:off x="7800132" y="428284"/>
            <a:ext cx="2861548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 dirty="0" err="1">
                <a:latin typeface="Times New Roman"/>
                <a:ea typeface="Times New Roman"/>
                <a:cs typeface="Times New Roman"/>
              </a:rPr>
              <a:t>Врач-педиатр</a:t>
            </a:r>
            <a:endParaRPr dirty="0"/>
          </a:p>
        </p:txBody>
      </p:sp>
      <p:sp>
        <p:nvSpPr>
          <p:cNvPr id="1287825856" name=" 1287825855"/>
          <p:cNvSpPr/>
          <p:nvPr/>
        </p:nvSpPr>
        <p:spPr bwMode="auto">
          <a:xfrm>
            <a:off x="6096016" y="4742953"/>
            <a:ext cx="16054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782231977" name=" 1782231976"/>
          <p:cNvSpPr/>
          <p:nvPr/>
        </p:nvSpPr>
        <p:spPr bwMode="auto">
          <a:xfrm>
            <a:off x="12033290" y="4105534"/>
            <a:ext cx="19182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40294486" name=" 740294485"/>
          <p:cNvSpPr/>
          <p:nvPr/>
        </p:nvSpPr>
        <p:spPr bwMode="auto">
          <a:xfrm>
            <a:off x="6096016" y="4742953"/>
            <a:ext cx="18036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61356141" name="Рисунок 156135614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22705" y="1435130"/>
            <a:ext cx="6589037" cy="4833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41972544" name=" 741972543"/>
          <p:cNvSpPr/>
          <p:nvPr/>
        </p:nvSpPr>
        <p:spPr bwMode="auto">
          <a:xfrm>
            <a:off x="12874934" y="4288432"/>
            <a:ext cx="1701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538885282" name="Рисунок 53888528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995594" y="1206499"/>
            <a:ext cx="4634829" cy="5521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69343527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3B7B4B1-B0A9-0695-50EB-EC89B78B51C4}" type="slidenum">
              <a:rPr lang="ru-RU"/>
              <a:t>7</a:t>
            </a:fld>
            <a:endParaRPr lang="ru-RU"/>
          </a:p>
        </p:txBody>
      </p:sp>
      <p:sp>
        <p:nvSpPr>
          <p:cNvPr id="1412192639" name="Скругленный прямоугольник 10"/>
          <p:cNvSpPr/>
          <p:nvPr/>
        </p:nvSpPr>
        <p:spPr bwMode="auto">
          <a:xfrm>
            <a:off x="299457" y="231042"/>
            <a:ext cx="3305792" cy="91195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874431824" name="Скругленный прямоугольник 17"/>
          <p:cNvSpPr/>
          <p:nvPr/>
        </p:nvSpPr>
        <p:spPr bwMode="auto">
          <a:xfrm>
            <a:off x="4311104" y="1903015"/>
            <a:ext cx="3413124" cy="975457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621597512" name=" 2110218762"/>
          <p:cNvSpPr/>
          <p:nvPr/>
        </p:nvSpPr>
        <p:spPr bwMode="auto">
          <a:xfrm>
            <a:off x="5968558" y="3291840"/>
            <a:ext cx="254916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9757447" name=" 937854542"/>
          <p:cNvSpPr/>
          <p:nvPr/>
        </p:nvSpPr>
        <p:spPr bwMode="auto">
          <a:xfrm>
            <a:off x="9084594" y="7170525"/>
            <a:ext cx="127377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073759464" name=" 1239936925"/>
          <p:cNvSpPr/>
          <p:nvPr/>
        </p:nvSpPr>
        <p:spPr bwMode="auto">
          <a:xfrm>
            <a:off x="11938329" y="3869157"/>
            <a:ext cx="86124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89499651" name="TextBox 489499650"/>
          <p:cNvSpPr txBox="1"/>
          <p:nvPr/>
        </p:nvSpPr>
        <p:spPr bwMode="auto">
          <a:xfrm>
            <a:off x="3892354" y="2131646"/>
            <a:ext cx="4152409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Фармацевт</a:t>
            </a:r>
            <a:endParaRPr sz="2800" spc="9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11846838" name="TextBox 411846837"/>
          <p:cNvSpPr txBox="1"/>
          <p:nvPr/>
        </p:nvSpPr>
        <p:spPr bwMode="auto">
          <a:xfrm>
            <a:off x="521326" y="365705"/>
            <a:ext cx="2862052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Лаборант </a:t>
            </a:r>
            <a:endParaRPr/>
          </a:p>
        </p:txBody>
      </p:sp>
      <p:sp>
        <p:nvSpPr>
          <p:cNvPr id="1390289408" name=" 1390289407"/>
          <p:cNvSpPr/>
          <p:nvPr/>
        </p:nvSpPr>
        <p:spPr bwMode="auto">
          <a:xfrm>
            <a:off x="6096016" y="4742953"/>
            <a:ext cx="16054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90669891" name=" 1190669890"/>
          <p:cNvSpPr/>
          <p:nvPr/>
        </p:nvSpPr>
        <p:spPr bwMode="auto">
          <a:xfrm>
            <a:off x="12033290" y="4105534"/>
            <a:ext cx="19182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679764339" name=" 679764338"/>
          <p:cNvSpPr/>
          <p:nvPr/>
        </p:nvSpPr>
        <p:spPr bwMode="auto">
          <a:xfrm>
            <a:off x="6096016" y="4742953"/>
            <a:ext cx="18036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30773730" name=" 2130773729"/>
          <p:cNvSpPr/>
          <p:nvPr/>
        </p:nvSpPr>
        <p:spPr bwMode="auto">
          <a:xfrm>
            <a:off x="12874934" y="4288432"/>
            <a:ext cx="1701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705426455" name="Скругленный прямоугольник 10"/>
          <p:cNvSpPr/>
          <p:nvPr/>
        </p:nvSpPr>
        <p:spPr bwMode="auto">
          <a:xfrm>
            <a:off x="8562357" y="231042"/>
            <a:ext cx="3305791" cy="911956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925595753" name="TextBox 1925595752"/>
          <p:cNvSpPr txBox="1"/>
          <p:nvPr/>
        </p:nvSpPr>
        <p:spPr bwMode="auto">
          <a:xfrm>
            <a:off x="8684379" y="427923"/>
            <a:ext cx="2859919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Медсестра</a:t>
            </a:r>
            <a:endParaRPr sz="28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07938162" name=" 2007938161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012430422" name="Рисунок 101243042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786416" y="3143767"/>
            <a:ext cx="4462499" cy="3644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77704339" name=" 1177704338"/>
          <p:cNvSpPr/>
          <p:nvPr/>
        </p:nvSpPr>
        <p:spPr bwMode="auto">
          <a:xfrm>
            <a:off x="6017666" y="4600159"/>
            <a:ext cx="6065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016472935" name="Рисунок 201647293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9106" y="1308319"/>
            <a:ext cx="3598244" cy="3967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3838224" name=" 323838223"/>
          <p:cNvSpPr/>
          <p:nvPr/>
        </p:nvSpPr>
        <p:spPr bwMode="auto">
          <a:xfrm>
            <a:off x="13135370" y="3250860"/>
            <a:ext cx="16913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61681862" name="Рисунок 156168186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281268" y="1260818"/>
            <a:ext cx="3867970" cy="4962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07910" y="0"/>
            <a:ext cx="5837413" cy="462326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8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391637" y="829195"/>
            <a:ext cx="10108272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529503" y="-189114"/>
            <a:ext cx="4233838" cy="4447309"/>
          </a:xfrm>
          <a:prstGeom prst="rect">
            <a:avLst/>
          </a:prstGeom>
        </p:spPr>
      </p:pic>
      <p:sp>
        <p:nvSpPr>
          <p:cNvPr id="310580051" name="TextBox 310580050"/>
          <p:cNvSpPr txBox="1"/>
          <p:nvPr/>
        </p:nvSpPr>
        <p:spPr bwMode="auto">
          <a:xfrm>
            <a:off x="1460622" y="829194"/>
            <a:ext cx="9558359" cy="52121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sz="4800" spc="9" dirty="0" err="1">
                <a:latin typeface="Times New Roman"/>
                <a:ea typeface="Times New Roman"/>
                <a:cs typeface="Times New Roman"/>
              </a:rPr>
              <a:t>Ребята</a:t>
            </a:r>
            <a:r>
              <a:rPr sz="4800" spc="9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4800" spc="9" dirty="0" err="1">
                <a:latin typeface="Times New Roman"/>
                <a:ea typeface="Times New Roman"/>
                <a:cs typeface="Times New Roman"/>
              </a:rPr>
              <a:t>какое</a:t>
            </a:r>
            <a:r>
              <a:rPr sz="48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4800" spc="9" dirty="0" err="1">
                <a:latin typeface="Times New Roman"/>
                <a:ea typeface="Times New Roman"/>
                <a:cs typeface="Times New Roman"/>
              </a:rPr>
              <a:t>впечатление</a:t>
            </a:r>
            <a:r>
              <a:rPr sz="48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4800" spc="9" dirty="0" err="1">
                <a:latin typeface="Times New Roman"/>
                <a:ea typeface="Times New Roman"/>
                <a:cs typeface="Times New Roman"/>
              </a:rPr>
              <a:t>произвела</a:t>
            </a:r>
            <a:r>
              <a:rPr sz="48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4800" spc="9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48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4800" spc="9" dirty="0" err="1">
                <a:latin typeface="Times New Roman"/>
                <a:ea typeface="Times New Roman"/>
                <a:cs typeface="Times New Roman"/>
              </a:rPr>
              <a:t>вас</a:t>
            </a:r>
            <a:r>
              <a:rPr sz="48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4800" spc="9" dirty="0" err="1">
                <a:latin typeface="Times New Roman"/>
                <a:ea typeface="Times New Roman"/>
                <a:cs typeface="Times New Roman"/>
              </a:rPr>
              <a:t>наша</a:t>
            </a:r>
            <a:r>
              <a:rPr sz="48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4800" spc="9" dirty="0" err="1">
                <a:latin typeface="Times New Roman"/>
                <a:ea typeface="Times New Roman"/>
                <a:cs typeface="Times New Roman"/>
              </a:rPr>
              <a:t>сегодняшняя</a:t>
            </a:r>
            <a:r>
              <a:rPr sz="48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4800" spc="9" dirty="0" err="1">
                <a:latin typeface="Times New Roman"/>
                <a:ea typeface="Times New Roman"/>
                <a:cs typeface="Times New Roman"/>
              </a:rPr>
              <a:t>встреча</a:t>
            </a:r>
            <a:r>
              <a:rPr sz="4800" spc="9" dirty="0">
                <a:latin typeface="Times New Roman"/>
                <a:ea typeface="Times New Roman"/>
                <a:cs typeface="Times New Roman"/>
              </a:rPr>
              <a:t> с </a:t>
            </a:r>
            <a:r>
              <a:rPr sz="4800" spc="9" dirty="0" err="1">
                <a:latin typeface="Times New Roman"/>
                <a:ea typeface="Times New Roman"/>
                <a:cs typeface="Times New Roman"/>
              </a:rPr>
              <a:t>миром</a:t>
            </a:r>
            <a:r>
              <a:rPr sz="48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4800" spc="9" dirty="0" err="1">
                <a:latin typeface="Times New Roman"/>
                <a:ea typeface="Times New Roman"/>
                <a:cs typeface="Times New Roman"/>
              </a:rPr>
              <a:t>медицины</a:t>
            </a:r>
            <a:r>
              <a:rPr sz="4800" spc="9">
                <a:latin typeface="Times New Roman"/>
                <a:ea typeface="Times New Roman"/>
                <a:cs typeface="Times New Roman"/>
              </a:rPr>
              <a:t>? </a:t>
            </a:r>
          </a:p>
          <a:p>
            <a:pPr>
              <a:defRPr/>
            </a:pPr>
            <a:endParaRPr sz="4800"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sz="4800" spc="9" dirty="0" err="1">
                <a:latin typeface="Times New Roman"/>
                <a:ea typeface="Times New Roman"/>
                <a:cs typeface="Times New Roman"/>
              </a:rPr>
              <a:t>Какие</a:t>
            </a:r>
            <a:r>
              <a:rPr sz="48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4800" spc="9" dirty="0" err="1">
                <a:latin typeface="Times New Roman"/>
                <a:ea typeface="Times New Roman"/>
                <a:cs typeface="Times New Roman"/>
              </a:rPr>
              <a:t>моменты</a:t>
            </a:r>
            <a:r>
              <a:rPr sz="48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4800" spc="9" dirty="0" err="1">
                <a:latin typeface="Times New Roman"/>
                <a:ea typeface="Times New Roman"/>
                <a:cs typeface="Times New Roman"/>
              </a:rPr>
              <a:t>вам</a:t>
            </a:r>
            <a:r>
              <a:rPr sz="48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4800" spc="9" dirty="0" err="1">
                <a:latin typeface="Times New Roman"/>
                <a:ea typeface="Times New Roman"/>
                <a:cs typeface="Times New Roman"/>
              </a:rPr>
              <a:t>запомнились</a:t>
            </a:r>
            <a:r>
              <a:rPr sz="48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4800" spc="9" dirty="0" err="1">
                <a:latin typeface="Times New Roman"/>
                <a:ea typeface="Times New Roman"/>
                <a:cs typeface="Times New Roman"/>
              </a:rPr>
              <a:t>больше</a:t>
            </a:r>
            <a:r>
              <a:rPr sz="48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4800" spc="9" dirty="0" err="1">
                <a:latin typeface="Times New Roman"/>
                <a:ea typeface="Times New Roman"/>
                <a:cs typeface="Times New Roman"/>
              </a:rPr>
              <a:t>всего</a:t>
            </a:r>
            <a:r>
              <a:rPr sz="4800" spc="9" dirty="0">
                <a:latin typeface="Times New Roman"/>
                <a:ea typeface="Times New Roman"/>
                <a:cs typeface="Times New Roman"/>
              </a:rPr>
              <a:t>?</a:t>
            </a:r>
          </a:p>
        </p:txBody>
      </p:sp>
      <p:sp>
        <p:nvSpPr>
          <p:cNvPr id="315385057" name=" 315385056"/>
          <p:cNvSpPr/>
          <p:nvPr/>
        </p:nvSpPr>
        <p:spPr bwMode="auto">
          <a:xfrm>
            <a:off x="6716952" y="512933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113</Words>
  <Application>Microsoft Office PowerPoint</Application>
  <DocSecurity>0</DocSecurity>
  <PresentationFormat>Широкоэкранный</PresentationFormat>
  <Paragraphs>26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Calibri</vt:lpstr>
      <vt:lpstr>Arial</vt:lpstr>
      <vt:lpstr>Abadi</vt:lpstr>
      <vt:lpstr>Mulish</vt:lpstr>
      <vt:lpstr>PT Serif</vt:lpstr>
      <vt:lpstr>Times New Roman</vt:lpstr>
      <vt:lpstr>Тема Office</vt:lpstr>
      <vt:lpstr>«Медицина и фармацевтическая отрасль Владимирской области»</vt:lpstr>
      <vt:lpstr>Презентация PowerPoint</vt:lpstr>
      <vt:lpstr>Презентация PowerPoint</vt:lpstr>
      <vt:lpstr>Самые крупные центры нашей области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3</cp:revision>
  <dcterms:created xsi:type="dcterms:W3CDTF">2025-09-09T12:47:31Z</dcterms:created>
  <dcterms:modified xsi:type="dcterms:W3CDTF">2026-03-15T15:32:06Z</dcterms:modified>
  <cp:category/>
  <dc:identifier/>
  <cp:contentStatus/>
  <dc:language/>
  <cp:version/>
</cp:coreProperties>
</file>