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embedTrueType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2" r:id="rId9"/>
  </p:sldIdLst>
  <p:sldSz cx="12192000" cy="6858000"/>
  <p:notesSz cx="12192000" cy="6858000"/>
  <p:embeddedFontLst>
    <p:embeddedFont>
      <p:font typeface="Abadi" panose="020B0604020104020204" pitchFamily="34" charset="0"/>
      <p:regular r:id="rId11"/>
      <p:italic r:id="rId12"/>
    </p:embeddedFont>
    <p:embeddedFont>
      <p:font typeface="PT Serif" panose="020A0603040505020204" pitchFamily="18" charset="-52"/>
      <p:regular r:id="rId13"/>
      <p:bold r:id="rId14"/>
    </p:embeddedFont>
  </p:embeddedFontLst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691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DEB527-1B12-420C-BC8C-768F8128E964}" type="datetimeFigureOut">
              <a:rPr lang="ru-RU" smtClean="0"/>
              <a:t>15.03.2026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391AEA-1E87-4707-B37C-A9D486280C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09684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391AEA-1E87-4707-B37C-A9D486280CC4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9348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20" name="Группа 19"/>
          <p:cNvGrpSpPr/>
          <p:nvPr userDrawn="1"/>
        </p:nvGrpSpPr>
        <p:grpSpPr bwMode="auto">
          <a:xfrm>
            <a:off x="0" y="-4803"/>
            <a:ext cx="12192000" cy="6867606"/>
            <a:chOff x="1798015" y="-4803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7497"/>
              </a:avLst>
            </a:prstGeom>
            <a:gradFill>
              <a:gsLst>
                <a:gs pos="0">
                  <a:srgbClr val="9477E6"/>
                </a:gs>
                <a:gs pos="50000">
                  <a:srgbClr val="4285F4"/>
                </a:gs>
                <a:gs pos="100000">
                  <a:srgbClr val="2DBE64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2171770" y="333489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22" name="Номер слайда 21"/>
          <p:cNvSpPr>
            <a:spLocks noGrp="1"/>
          </p:cNvSpPr>
          <p:nvPr userDrawn="1"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1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2DB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16245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724760" y="4012074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5146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3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428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 i="0">
                <a:solidFill>
                  <a:schemeClr val="bg1"/>
                </a:solidFill>
                <a:latin typeface="Mulish"/>
                <a:ea typeface="PT Serif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2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 bwMode="auto">
          <a:xfrm>
            <a:off x="0" y="-4803"/>
            <a:ext cx="12192000" cy="6867606"/>
            <a:chOff x="0" y="-2401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9477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373755" y="335891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4" y="365125"/>
            <a:ext cx="11172825" cy="387798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371474" y="1044575"/>
            <a:ext cx="11449051" cy="4351338"/>
          </a:xfrm>
        </p:spPr>
        <p:txBody>
          <a:bodyPr lIns="0" tIns="0" rIns="0" bIns="0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 userDrawn="1"/>
        </p:nvSpPr>
        <p:spPr bwMode="auto"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/>
          </a:p>
        </p:txBody>
      </p:sp>
      <p:sp>
        <p:nvSpPr>
          <p:cNvPr id="11" name="Скругленный прямоугольник 10"/>
          <p:cNvSpPr/>
          <p:nvPr userDrawn="1"/>
        </p:nvSpPr>
        <p:spPr bwMode="auto">
          <a:xfrm>
            <a:off x="-600" y="0"/>
            <a:ext cx="12193200" cy="6858000"/>
          </a:xfrm>
          <a:prstGeom prst="roundRect">
            <a:avLst>
              <a:gd name="adj" fmla="val 74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5" y="365125"/>
            <a:ext cx="10515600" cy="38779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 userDrawn="1">
            <p:ph type="sldNum" sz="quarter" idx="4"/>
          </p:nvPr>
        </p:nvSpPr>
        <p:spPr bwMode="auto">
          <a:xfrm>
            <a:off x="11544300" y="0"/>
            <a:ext cx="647700" cy="5890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400" b="1">
                <a:solidFill>
                  <a:schemeClr val="tx1"/>
                </a:solidFill>
                <a:latin typeface="Mulish"/>
              </a:defRPr>
            </a:lvl1pPr>
          </a:lstStyle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hdr="0" ftr="0" dt="0"/>
  <p:txStyles>
    <p:titleStyle>
      <a:lvl1pPr algn="l" defTabSz="914400">
        <a:lnSpc>
          <a:spcPct val="90000"/>
        </a:lnSpc>
        <a:spcBef>
          <a:spcPts val="0"/>
        </a:spcBef>
        <a:buNone/>
        <a:defRPr sz="2800" b="1">
          <a:solidFill>
            <a:schemeClr val="tx1"/>
          </a:solidFill>
          <a:latin typeface="Mulish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Mulish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Mulish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Mulish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81432184" name="Заголовок 1"/>
          <p:cNvSpPr>
            <a:spLocks noGrp="1"/>
          </p:cNvSpPr>
          <p:nvPr>
            <p:ph type="ctrTitle"/>
          </p:nvPr>
        </p:nvSpPr>
        <p:spPr bwMode="auto">
          <a:xfrm>
            <a:off x="-293412" y="3199887"/>
            <a:ext cx="12788734" cy="2962692"/>
          </a:xfrm>
        </p:spPr>
        <p:txBody>
          <a:bodyPr vertOverflow="overflow" horzOverflow="clip" vert="horz" wrap="square" lIns="0" tIns="0" rIns="0" bIns="0" numCol="1" spcCol="0" rtlCol="0" fromWordArt="0" anchor="ctr" anchorCtr="0" forceAA="0" compatLnSpc="0">
            <a:spAutoFit/>
          </a:bodyPr>
          <a:lstStyle/>
          <a:p>
            <a:pPr algn="ctr">
              <a:defRPr/>
            </a:pPr>
            <a:r>
              <a:rPr sz="7200" b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«</a:t>
            </a:r>
            <a:r>
              <a:rPr sz="7200" b="1">
                <a:latin typeface="Times New Roman"/>
                <a:ea typeface="Times New Roman"/>
                <a:cs typeface="Times New Roman"/>
              </a:rPr>
              <a:t>Медицина и фармацевтическая отрасль Владимирской области</a:t>
            </a:r>
            <a:r>
              <a:rPr sz="7200" b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»</a:t>
            </a:r>
            <a:endParaRPr sz="7200" b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30476718" name="Скругленный прямоугольник 3"/>
          <p:cNvSpPr/>
          <p:nvPr/>
        </p:nvSpPr>
        <p:spPr bwMode="auto">
          <a:xfrm>
            <a:off x="9193249" y="368297"/>
            <a:ext cx="2624742" cy="1377947"/>
          </a:xfrm>
          <a:prstGeom prst="roundRect">
            <a:avLst>
              <a:gd name="adj" fmla="val 16667"/>
            </a:avLst>
          </a:prstGeom>
          <a:solidFill>
            <a:srgbClr val="F1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>
              <a:latin typeface="Abadi"/>
            </a:endParaRPr>
          </a:p>
        </p:txBody>
      </p:sp>
      <p:pic>
        <p:nvPicPr>
          <p:cNvPr id="1202578918" name="Рисунок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44472" y="198793"/>
            <a:ext cx="1547451" cy="1547451"/>
          </a:xfrm>
          <a:prstGeom prst="rect">
            <a:avLst/>
          </a:prstGeom>
        </p:spPr>
      </p:pic>
      <p:pic>
        <p:nvPicPr>
          <p:cNvPr id="1387955777" name="Picture 3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7510497" y="368297"/>
            <a:ext cx="1423026" cy="1443198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3196837" name="Picture 2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9284609" y="628308"/>
            <a:ext cx="2442020" cy="828262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23694837" name="TextBox 1923694836"/>
          <p:cNvSpPr txBox="1"/>
          <p:nvPr/>
        </p:nvSpPr>
        <p:spPr bwMode="auto">
          <a:xfrm>
            <a:off x="176249" y="1461478"/>
            <a:ext cx="5461071" cy="47853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softEdge rad="31750"/>
          </a:effectLst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r>
              <a:rPr sz="2800" b="1" spc="9">
                <a:latin typeface="Times New Roman"/>
                <a:ea typeface="Times New Roman"/>
                <a:cs typeface="Times New Roman"/>
              </a:rPr>
              <a:t>Всего в области насчитывается целых:</a:t>
            </a:r>
            <a:endParaRPr sz="2800" b="0" spc="9">
              <a:latin typeface="Times New Roman"/>
              <a:ea typeface="Times New Roman"/>
              <a:cs typeface="Times New Roman"/>
            </a:endParaRPr>
          </a:p>
          <a:p>
            <a:pPr>
              <a:defRPr/>
            </a:pPr>
            <a:r>
              <a:rPr sz="2800" b="0" spc="9">
                <a:latin typeface="Times New Roman"/>
                <a:ea typeface="Times New Roman"/>
                <a:cs typeface="Times New Roman"/>
              </a:rPr>
              <a:t>- 87 медицинских организаций</a:t>
            </a:r>
            <a:r>
              <a:rPr sz="2800" b="0">
                <a:latin typeface="Times New Roman"/>
                <a:ea typeface="Times New Roman"/>
                <a:cs typeface="Times New Roman"/>
              </a:rPr>
              <a:t>;</a:t>
            </a:r>
          </a:p>
          <a:p>
            <a:pPr>
              <a:defRPr/>
            </a:pPr>
            <a:r>
              <a:rPr sz="2800" b="0">
                <a:latin typeface="Times New Roman"/>
                <a:ea typeface="Times New Roman"/>
                <a:cs typeface="Times New Roman"/>
              </a:rPr>
              <a:t>-</a:t>
            </a:r>
            <a:r>
              <a:rPr sz="2800" b="0" spc="9">
                <a:latin typeface="Times New Roman"/>
                <a:ea typeface="Times New Roman"/>
                <a:cs typeface="Times New Roman"/>
              </a:rPr>
              <a:t>37 учреждений (прием к врачу-терапевту или педиатру);</a:t>
            </a:r>
          </a:p>
          <a:p>
            <a:pPr>
              <a:defRPr/>
            </a:pPr>
            <a:r>
              <a:rPr sz="2800" b="0" spc="9">
                <a:latin typeface="Times New Roman"/>
                <a:ea typeface="Times New Roman"/>
                <a:cs typeface="Times New Roman"/>
              </a:rPr>
              <a:t>-61 центр специализированной  медицинской  помощи</a:t>
            </a:r>
            <a:r>
              <a:rPr sz="2800" b="0">
                <a:latin typeface="Times New Roman"/>
                <a:ea typeface="Times New Roman"/>
                <a:cs typeface="Times New Roman"/>
              </a:rPr>
              <a:t>;</a:t>
            </a:r>
          </a:p>
          <a:p>
            <a:pPr>
              <a:defRPr/>
            </a:pPr>
            <a:r>
              <a:rPr sz="2800" b="0">
                <a:latin typeface="Times New Roman"/>
                <a:ea typeface="Times New Roman"/>
                <a:cs typeface="Times New Roman"/>
              </a:rPr>
              <a:t>-</a:t>
            </a:r>
            <a:r>
              <a:rPr sz="2800" b="0" spc="9">
                <a:latin typeface="Times New Roman"/>
                <a:ea typeface="Times New Roman"/>
                <a:cs typeface="Times New Roman"/>
              </a:rPr>
              <a:t> 12 областных лечебных заведений предоставляют самую сложную, высокотехнологичную помощь.</a:t>
            </a:r>
          </a:p>
        </p:txBody>
      </p:sp>
      <p:sp>
        <p:nvSpPr>
          <p:cNvPr id="1588482794" name=" 1588482793"/>
          <p:cNvSpPr/>
          <p:nvPr/>
        </p:nvSpPr>
        <p:spPr bwMode="auto">
          <a:xfrm>
            <a:off x="10853524" y="5568060"/>
            <a:ext cx="17959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858069050" name=" 1858069049"/>
          <p:cNvSpPr/>
          <p:nvPr/>
        </p:nvSpPr>
        <p:spPr bwMode="auto">
          <a:xfrm>
            <a:off x="9794892" y="4637131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2123273264" name="Рисунок 212327326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5447928" y="1039114"/>
            <a:ext cx="6665581" cy="45108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14961750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0B00B663-E18B-466D-A2E4-CE5D3077E0C1}" type="slidenum">
              <a:rPr lang="ru-RU"/>
              <a:t>3</a:t>
            </a:fld>
            <a:endParaRPr lang="ru-RU"/>
          </a:p>
        </p:txBody>
      </p:sp>
      <p:sp>
        <p:nvSpPr>
          <p:cNvPr id="574600740" name="Заголовок 3"/>
          <p:cNvSpPr>
            <a:spLocks noGrp="1"/>
          </p:cNvSpPr>
          <p:nvPr>
            <p:ph type="title"/>
          </p:nvPr>
        </p:nvSpPr>
        <p:spPr bwMode="auto">
          <a:xfrm>
            <a:off x="301267" y="142896"/>
            <a:ext cx="11146338" cy="493810"/>
          </a:xfrm>
          <a:prstGeom prst="rect">
            <a:avLst/>
          </a:prstGeom>
          <a:solidFill>
            <a:srgbClr val="4285F4"/>
          </a:solidFill>
        </p:spPr>
        <p:txBody>
          <a:bodyPr/>
          <a:lstStyle/>
          <a:p>
            <a:pPr marL="0" marR="0" indent="449578" algn="ctr">
              <a:spcBef>
                <a:spcPts val="0"/>
              </a:spcBef>
              <a:spcAft>
                <a:spcPts val="0"/>
              </a:spcAft>
              <a:defRPr/>
            </a:pPr>
            <a:r>
              <a:rPr sz="3600" spc="9">
                <a:latin typeface="Times New Roman"/>
                <a:ea typeface="Times New Roman"/>
                <a:cs typeface="Times New Roman"/>
              </a:rPr>
              <a:t>Самые крупные центры нашей области</a:t>
            </a:r>
            <a:endParaRPr sz="360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645129459" name="Скругленный прямоугольник 10"/>
          <p:cNvSpPr/>
          <p:nvPr/>
        </p:nvSpPr>
        <p:spPr bwMode="auto">
          <a:xfrm>
            <a:off x="87815" y="4883172"/>
            <a:ext cx="3878191" cy="1032962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202284100" name="Скругленный прямоугольник 10"/>
          <p:cNvSpPr/>
          <p:nvPr/>
        </p:nvSpPr>
        <p:spPr bwMode="auto">
          <a:xfrm>
            <a:off x="4300223" y="735927"/>
            <a:ext cx="3718274" cy="1278893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557126733" name="TextBox 557126732"/>
          <p:cNvSpPr txBox="1"/>
          <p:nvPr/>
        </p:nvSpPr>
        <p:spPr bwMode="auto">
          <a:xfrm>
            <a:off x="206040" y="4957676"/>
            <a:ext cx="3799375" cy="883954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600" b="0" spc="9">
                <a:latin typeface="Times New Roman"/>
                <a:ea typeface="Times New Roman"/>
                <a:cs typeface="Times New Roman"/>
              </a:rPr>
              <a:t>Областная клиническая больница</a:t>
            </a:r>
            <a:endParaRPr/>
          </a:p>
        </p:txBody>
      </p:sp>
      <p:sp>
        <p:nvSpPr>
          <p:cNvPr id="328261551" name="Скругленный прямоугольник 10"/>
          <p:cNvSpPr/>
          <p:nvPr/>
        </p:nvSpPr>
        <p:spPr bwMode="auto">
          <a:xfrm>
            <a:off x="8165880" y="5476873"/>
            <a:ext cx="3933309" cy="1223841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defRPr/>
            </a:pPr>
            <a:r>
              <a:rPr sz="2600" b="0" spc="9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Детская городская больница округа Муром</a:t>
            </a:r>
            <a:endParaRPr sz="2600">
              <a:solidFill>
                <a:schemeClr val="tx1"/>
              </a:solidFill>
            </a:endParaRPr>
          </a:p>
        </p:txBody>
      </p:sp>
      <p:sp>
        <p:nvSpPr>
          <p:cNvPr id="380283807" name="TextBox 380283806"/>
          <p:cNvSpPr txBox="1"/>
          <p:nvPr/>
        </p:nvSpPr>
        <p:spPr bwMode="auto">
          <a:xfrm>
            <a:off x="4390320" y="778736"/>
            <a:ext cx="3322261" cy="882742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600" b="0" spc="9" dirty="0" err="1">
                <a:latin typeface="Times New Roman"/>
                <a:ea typeface="Times New Roman"/>
                <a:cs typeface="Times New Roman"/>
              </a:rPr>
              <a:t>Городская</a:t>
            </a:r>
            <a:r>
              <a:rPr sz="2600" b="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b="0" spc="9" dirty="0" err="1">
                <a:latin typeface="Times New Roman"/>
                <a:ea typeface="Times New Roman"/>
                <a:cs typeface="Times New Roman"/>
              </a:rPr>
              <a:t>больница</a:t>
            </a:r>
            <a:r>
              <a:rPr sz="2600" b="0" spc="9" dirty="0">
                <a:latin typeface="Times New Roman"/>
                <a:ea typeface="Times New Roman"/>
                <a:cs typeface="Times New Roman"/>
              </a:rPr>
              <a:t> №4 г</a:t>
            </a:r>
            <a:r>
              <a:rPr lang="ru-RU" sz="2600" b="0" spc="9" dirty="0">
                <a:latin typeface="Times New Roman"/>
                <a:ea typeface="Times New Roman"/>
                <a:cs typeface="Times New Roman"/>
              </a:rPr>
              <a:t>.</a:t>
            </a:r>
            <a:r>
              <a:rPr sz="2600" b="0" spc="9" dirty="0" err="1">
                <a:latin typeface="Times New Roman"/>
                <a:ea typeface="Times New Roman"/>
                <a:cs typeface="Times New Roman"/>
              </a:rPr>
              <a:t>Владимир</a:t>
            </a:r>
            <a:endParaRPr sz="2600" dirty="0"/>
          </a:p>
        </p:txBody>
      </p:sp>
      <p:sp>
        <p:nvSpPr>
          <p:cNvPr id="950995897" name=" 950995896"/>
          <p:cNvSpPr/>
          <p:nvPr/>
        </p:nvSpPr>
        <p:spPr bwMode="auto">
          <a:xfrm>
            <a:off x="6051451" y="4830728"/>
            <a:ext cx="114328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346805688" name="Рисунок 1346805687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38560" y="1661775"/>
            <a:ext cx="3966855" cy="27331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61539608" name=" 961539607"/>
          <p:cNvSpPr/>
          <p:nvPr/>
        </p:nvSpPr>
        <p:spPr bwMode="auto">
          <a:xfrm>
            <a:off x="9661768" y="5615308"/>
            <a:ext cx="147544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283372076" name="Рисунок 28337207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130728" y="2211558"/>
            <a:ext cx="3955775" cy="29849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28425048" name=" 228425047"/>
          <p:cNvSpPr/>
          <p:nvPr/>
        </p:nvSpPr>
        <p:spPr bwMode="auto">
          <a:xfrm>
            <a:off x="13994205" y="5916136"/>
            <a:ext cx="85149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211485371" name="Рисунок 1211485370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8148302" y="2485422"/>
            <a:ext cx="3933309" cy="24404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4</a:t>
            </a:fld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 bwMode="auto">
          <a:xfrm>
            <a:off x="917680" y="294542"/>
            <a:ext cx="3989317" cy="975457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18" name="Скругленный прямоугольник 17"/>
          <p:cNvSpPr/>
          <p:nvPr/>
        </p:nvSpPr>
        <p:spPr bwMode="auto">
          <a:xfrm>
            <a:off x="6970749" y="294542"/>
            <a:ext cx="3413124" cy="975457"/>
          </a:xfrm>
          <a:prstGeom prst="roundRect">
            <a:avLst>
              <a:gd name="adj" fmla="val 18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2110218763" name=" 2110218762"/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37854543" name=" 937854542"/>
          <p:cNvSpPr/>
          <p:nvPr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39936926" name=" 1239936925"/>
          <p:cNvSpPr/>
          <p:nvPr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004577127" name="TextBox 2004577126"/>
          <p:cNvSpPr txBox="1"/>
          <p:nvPr/>
        </p:nvSpPr>
        <p:spPr bwMode="auto">
          <a:xfrm>
            <a:off x="709927" y="523173"/>
            <a:ext cx="4150825" cy="5181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800" b="1" spc="9">
                <a:latin typeface="Times New Roman"/>
                <a:ea typeface="Times New Roman"/>
                <a:cs typeface="Times New Roman"/>
              </a:rPr>
              <a:t>Врач-терапевт</a:t>
            </a:r>
            <a:endParaRPr sz="2800" spc="9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355675338" name="TextBox 1355675337"/>
          <p:cNvSpPr txBox="1"/>
          <p:nvPr/>
        </p:nvSpPr>
        <p:spPr bwMode="auto">
          <a:xfrm>
            <a:off x="7316598" y="523173"/>
            <a:ext cx="2861008" cy="5181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800" b="1" spc="9">
                <a:latin typeface="Times New Roman"/>
                <a:ea typeface="Times New Roman"/>
                <a:cs typeface="Times New Roman"/>
              </a:rPr>
              <a:t>Врач-хирург</a:t>
            </a:r>
            <a:endParaRPr/>
          </a:p>
        </p:txBody>
      </p:sp>
      <p:sp>
        <p:nvSpPr>
          <p:cNvPr id="1294224105" name=" 1294224104"/>
          <p:cNvSpPr/>
          <p:nvPr/>
        </p:nvSpPr>
        <p:spPr bwMode="auto">
          <a:xfrm>
            <a:off x="6096016" y="4742953"/>
            <a:ext cx="16054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765096093" name="Рисунок 176509609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27456" y="1451113"/>
            <a:ext cx="5780124" cy="44130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3757038" name=" 163757037"/>
          <p:cNvSpPr/>
          <p:nvPr/>
        </p:nvSpPr>
        <p:spPr bwMode="auto">
          <a:xfrm>
            <a:off x="12033289" y="4105534"/>
            <a:ext cx="19182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533239313" name="Рисунок 1533239312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6098688" y="1409056"/>
            <a:ext cx="5429250" cy="52859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61709659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19F88940-C946-C783-E91B-E0382E6D8CE9}" type="slidenum">
              <a:rPr lang="ru-RU"/>
              <a:t>5</a:t>
            </a:fld>
            <a:endParaRPr lang="ru-RU"/>
          </a:p>
        </p:txBody>
      </p:sp>
      <p:sp>
        <p:nvSpPr>
          <p:cNvPr id="1669946707" name="Скругленный прямоугольник 10"/>
          <p:cNvSpPr/>
          <p:nvPr/>
        </p:nvSpPr>
        <p:spPr bwMode="auto">
          <a:xfrm>
            <a:off x="1225698" y="72782"/>
            <a:ext cx="3989317" cy="975457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1155184578" name="Скругленный прямоугольник 17"/>
          <p:cNvSpPr/>
          <p:nvPr/>
        </p:nvSpPr>
        <p:spPr bwMode="auto">
          <a:xfrm>
            <a:off x="7215128" y="72782"/>
            <a:ext cx="3413124" cy="975457"/>
          </a:xfrm>
          <a:prstGeom prst="roundRect">
            <a:avLst>
              <a:gd name="adj" fmla="val 18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1615798029" name=" 2110218762"/>
          <p:cNvSpPr/>
          <p:nvPr/>
        </p:nvSpPr>
        <p:spPr bwMode="auto">
          <a:xfrm>
            <a:off x="5968558" y="3291840"/>
            <a:ext cx="254916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564856574" name=" 937854542"/>
          <p:cNvSpPr/>
          <p:nvPr/>
        </p:nvSpPr>
        <p:spPr bwMode="auto">
          <a:xfrm>
            <a:off x="9084594" y="7170525"/>
            <a:ext cx="127377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54001992" name=" 1239936925"/>
          <p:cNvSpPr/>
          <p:nvPr/>
        </p:nvSpPr>
        <p:spPr bwMode="auto">
          <a:xfrm>
            <a:off x="11938329" y="3869157"/>
            <a:ext cx="86124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61409027" name="TextBox 161409026"/>
          <p:cNvSpPr txBox="1"/>
          <p:nvPr/>
        </p:nvSpPr>
        <p:spPr bwMode="auto">
          <a:xfrm>
            <a:off x="1144619" y="220522"/>
            <a:ext cx="4151473" cy="5181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800" b="1" spc="9" dirty="0" err="1">
                <a:latin typeface="Times New Roman"/>
                <a:ea typeface="Times New Roman"/>
                <a:cs typeface="Times New Roman"/>
              </a:rPr>
              <a:t>Врач</a:t>
            </a:r>
            <a:r>
              <a:rPr sz="2800" b="1" spc="9" dirty="0">
                <a:latin typeface="Times New Roman"/>
                <a:ea typeface="Times New Roman"/>
                <a:cs typeface="Times New Roman"/>
              </a:rPr>
              <a:t>-</a:t>
            </a:r>
            <a:r>
              <a:rPr lang="ru-RU" sz="2800" b="1" spc="9" dirty="0">
                <a:latin typeface="Times New Roman"/>
                <a:ea typeface="Times New Roman"/>
                <a:cs typeface="Times New Roman"/>
              </a:rPr>
              <a:t>невролог</a:t>
            </a:r>
            <a:endParaRPr sz="2800" spc="9" dirty="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779396748" name="TextBox 779396747"/>
          <p:cNvSpPr txBox="1"/>
          <p:nvPr/>
        </p:nvSpPr>
        <p:spPr bwMode="auto">
          <a:xfrm>
            <a:off x="7490916" y="320470"/>
            <a:ext cx="2861548" cy="530658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800" b="1" spc="9" dirty="0" err="1">
                <a:latin typeface="Times New Roman"/>
                <a:ea typeface="Times New Roman"/>
                <a:cs typeface="Times New Roman"/>
              </a:rPr>
              <a:t>Врач</a:t>
            </a:r>
            <a:r>
              <a:rPr sz="2800" b="1" spc="9" dirty="0">
                <a:latin typeface="Times New Roman"/>
                <a:ea typeface="Times New Roman"/>
                <a:cs typeface="Times New Roman"/>
              </a:rPr>
              <a:t>-</a:t>
            </a:r>
            <a:r>
              <a:rPr lang="ru-RU" sz="2800" b="1" spc="9" dirty="0">
                <a:latin typeface="Times New Roman"/>
                <a:ea typeface="Times New Roman"/>
                <a:cs typeface="Times New Roman"/>
              </a:rPr>
              <a:t>кардиолог</a:t>
            </a:r>
            <a:endParaRPr dirty="0"/>
          </a:p>
        </p:txBody>
      </p:sp>
      <p:sp>
        <p:nvSpPr>
          <p:cNvPr id="1287825856" name=" 1287825855"/>
          <p:cNvSpPr/>
          <p:nvPr/>
        </p:nvSpPr>
        <p:spPr bwMode="auto">
          <a:xfrm>
            <a:off x="6096016" y="4742953"/>
            <a:ext cx="16054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782231977" name=" 1782231976"/>
          <p:cNvSpPr/>
          <p:nvPr/>
        </p:nvSpPr>
        <p:spPr bwMode="auto">
          <a:xfrm>
            <a:off x="12033289" y="4105534"/>
            <a:ext cx="19182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740294486" name=" 740294485"/>
          <p:cNvSpPr/>
          <p:nvPr/>
        </p:nvSpPr>
        <p:spPr bwMode="auto">
          <a:xfrm>
            <a:off x="6096016" y="4742953"/>
            <a:ext cx="18036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741972544" name=" 741972543"/>
          <p:cNvSpPr/>
          <p:nvPr/>
        </p:nvSpPr>
        <p:spPr bwMode="auto">
          <a:xfrm>
            <a:off x="12874934" y="4288432"/>
            <a:ext cx="17019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73AC9DC-8026-8F28-1586-517E97F0D9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372" y="1033634"/>
            <a:ext cx="5753824" cy="58097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166E185-83FA-1EE3-C250-671BBFEA30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4454" y="1131442"/>
            <a:ext cx="3254472" cy="54754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3E367730-604A-3E67-ECBC-8FA7734946E6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61709659" name="Номер слайда 3">
            <a:extLst>
              <a:ext uri="{FF2B5EF4-FFF2-40B4-BE49-F238E27FC236}">
                <a16:creationId xmlns:a16="http://schemas.microsoft.com/office/drawing/2014/main" id="{70567E4B-3CFD-5996-4EAE-92B85F45794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19F88940-C946-C783-E91B-E0382E6D8CE9}" type="slidenum">
              <a:rPr lang="ru-RU"/>
              <a:t>6</a:t>
            </a:fld>
            <a:endParaRPr lang="ru-RU"/>
          </a:p>
        </p:txBody>
      </p:sp>
      <p:sp>
        <p:nvSpPr>
          <p:cNvPr id="1669946707" name="Скругленный прямоугольник 10">
            <a:extLst>
              <a:ext uri="{FF2B5EF4-FFF2-40B4-BE49-F238E27FC236}">
                <a16:creationId xmlns:a16="http://schemas.microsoft.com/office/drawing/2014/main" id="{B601DF64-E831-D278-90E2-387338E8E4F5}"/>
              </a:ext>
            </a:extLst>
          </p:cNvPr>
          <p:cNvSpPr/>
          <p:nvPr/>
        </p:nvSpPr>
        <p:spPr bwMode="auto">
          <a:xfrm>
            <a:off x="1219306" y="231042"/>
            <a:ext cx="3989317" cy="975457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1155184578" name="Скругленный прямоугольник 17">
            <a:extLst>
              <a:ext uri="{FF2B5EF4-FFF2-40B4-BE49-F238E27FC236}">
                <a16:creationId xmlns:a16="http://schemas.microsoft.com/office/drawing/2014/main" id="{3E7C754D-3591-A035-0AAD-AA9D8A625763}"/>
              </a:ext>
            </a:extLst>
          </p:cNvPr>
          <p:cNvSpPr/>
          <p:nvPr/>
        </p:nvSpPr>
        <p:spPr bwMode="auto">
          <a:xfrm>
            <a:off x="7378032" y="231042"/>
            <a:ext cx="3413124" cy="975457"/>
          </a:xfrm>
          <a:prstGeom prst="roundRect">
            <a:avLst>
              <a:gd name="adj" fmla="val 18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1615798029" name=" 2110218762">
            <a:extLst>
              <a:ext uri="{FF2B5EF4-FFF2-40B4-BE49-F238E27FC236}">
                <a16:creationId xmlns:a16="http://schemas.microsoft.com/office/drawing/2014/main" id="{0FE01B8D-EB8D-EC6A-2E69-4C4C862C97FD}"/>
              </a:ext>
            </a:extLst>
          </p:cNvPr>
          <p:cNvSpPr/>
          <p:nvPr/>
        </p:nvSpPr>
        <p:spPr bwMode="auto">
          <a:xfrm>
            <a:off x="5968558" y="3291840"/>
            <a:ext cx="254916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564856574" name=" 937854542">
            <a:extLst>
              <a:ext uri="{FF2B5EF4-FFF2-40B4-BE49-F238E27FC236}">
                <a16:creationId xmlns:a16="http://schemas.microsoft.com/office/drawing/2014/main" id="{31F89D23-3387-A510-CAEF-6F5E904ADDE2}"/>
              </a:ext>
            </a:extLst>
          </p:cNvPr>
          <p:cNvSpPr/>
          <p:nvPr/>
        </p:nvSpPr>
        <p:spPr bwMode="auto">
          <a:xfrm>
            <a:off x="9084594" y="7170525"/>
            <a:ext cx="127377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54001992" name=" 1239936925">
            <a:extLst>
              <a:ext uri="{FF2B5EF4-FFF2-40B4-BE49-F238E27FC236}">
                <a16:creationId xmlns:a16="http://schemas.microsoft.com/office/drawing/2014/main" id="{067482AD-68FD-0A93-00C0-C816DC853082}"/>
              </a:ext>
            </a:extLst>
          </p:cNvPr>
          <p:cNvSpPr/>
          <p:nvPr/>
        </p:nvSpPr>
        <p:spPr bwMode="auto">
          <a:xfrm>
            <a:off x="11938329" y="3869157"/>
            <a:ext cx="86124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61409027" name="TextBox 161409026">
            <a:extLst>
              <a:ext uri="{FF2B5EF4-FFF2-40B4-BE49-F238E27FC236}">
                <a16:creationId xmlns:a16="http://schemas.microsoft.com/office/drawing/2014/main" id="{F37CC8CD-89F8-6B41-B45D-E6D4EA8D44C6}"/>
              </a:ext>
            </a:extLst>
          </p:cNvPr>
          <p:cNvSpPr txBox="1"/>
          <p:nvPr/>
        </p:nvSpPr>
        <p:spPr bwMode="auto">
          <a:xfrm>
            <a:off x="1138227" y="300231"/>
            <a:ext cx="4151473" cy="918072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800" b="1" spc="9" dirty="0" err="1">
                <a:latin typeface="Times New Roman"/>
                <a:ea typeface="Times New Roman"/>
                <a:cs typeface="Times New Roman"/>
              </a:rPr>
              <a:t>Врач</a:t>
            </a:r>
            <a:r>
              <a:rPr sz="2800" b="1" spc="9" dirty="0">
                <a:latin typeface="Times New Roman"/>
                <a:ea typeface="Times New Roman"/>
                <a:cs typeface="Times New Roman"/>
              </a:rPr>
              <a:t>-</a:t>
            </a:r>
            <a:r>
              <a:rPr lang="ru-RU" sz="2800" b="1" spc="9" dirty="0">
                <a:latin typeface="Times New Roman"/>
                <a:ea typeface="Times New Roman"/>
                <a:cs typeface="Times New Roman"/>
              </a:rPr>
              <a:t>ортопед-травматолог</a:t>
            </a:r>
            <a:endParaRPr sz="2800" spc="9" dirty="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779396748" name="TextBox 779396747">
            <a:extLst>
              <a:ext uri="{FF2B5EF4-FFF2-40B4-BE49-F238E27FC236}">
                <a16:creationId xmlns:a16="http://schemas.microsoft.com/office/drawing/2014/main" id="{960EA209-E9D4-33CC-AD1F-C4263BEB9134}"/>
              </a:ext>
            </a:extLst>
          </p:cNvPr>
          <p:cNvSpPr txBox="1"/>
          <p:nvPr/>
        </p:nvSpPr>
        <p:spPr bwMode="auto">
          <a:xfrm>
            <a:off x="7653820" y="284916"/>
            <a:ext cx="2861548" cy="943528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800" b="1" spc="9" dirty="0" err="1">
                <a:latin typeface="Times New Roman"/>
                <a:ea typeface="Times New Roman"/>
                <a:cs typeface="Times New Roman"/>
              </a:rPr>
              <a:t>Врач</a:t>
            </a:r>
            <a:r>
              <a:rPr sz="2800" b="1" spc="9" dirty="0">
                <a:latin typeface="Times New Roman"/>
                <a:ea typeface="Times New Roman"/>
                <a:cs typeface="Times New Roman"/>
              </a:rPr>
              <a:t>-</a:t>
            </a:r>
            <a:r>
              <a:rPr lang="ru-RU" sz="2800" b="1" spc="9" dirty="0">
                <a:latin typeface="Times New Roman"/>
                <a:ea typeface="Times New Roman"/>
                <a:cs typeface="Times New Roman"/>
              </a:rPr>
              <a:t>эндокринолог</a:t>
            </a:r>
            <a:endParaRPr dirty="0"/>
          </a:p>
        </p:txBody>
      </p:sp>
      <p:sp>
        <p:nvSpPr>
          <p:cNvPr id="1287825856" name=" 1287825855">
            <a:extLst>
              <a:ext uri="{FF2B5EF4-FFF2-40B4-BE49-F238E27FC236}">
                <a16:creationId xmlns:a16="http://schemas.microsoft.com/office/drawing/2014/main" id="{C69AC5EF-5EBF-5304-1E44-A5D4C686BF36}"/>
              </a:ext>
            </a:extLst>
          </p:cNvPr>
          <p:cNvSpPr/>
          <p:nvPr/>
        </p:nvSpPr>
        <p:spPr bwMode="auto">
          <a:xfrm>
            <a:off x="6096016" y="4742953"/>
            <a:ext cx="16054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782231977" name=" 1782231976">
            <a:extLst>
              <a:ext uri="{FF2B5EF4-FFF2-40B4-BE49-F238E27FC236}">
                <a16:creationId xmlns:a16="http://schemas.microsoft.com/office/drawing/2014/main" id="{0FFB5399-2EDB-8E7B-464A-E87D0F2A25ED}"/>
              </a:ext>
            </a:extLst>
          </p:cNvPr>
          <p:cNvSpPr/>
          <p:nvPr/>
        </p:nvSpPr>
        <p:spPr bwMode="auto">
          <a:xfrm>
            <a:off x="12033289" y="4105534"/>
            <a:ext cx="19182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740294486" name=" 740294485">
            <a:extLst>
              <a:ext uri="{FF2B5EF4-FFF2-40B4-BE49-F238E27FC236}">
                <a16:creationId xmlns:a16="http://schemas.microsoft.com/office/drawing/2014/main" id="{454442C2-483C-ACC3-81A5-14B1DEA55301}"/>
              </a:ext>
            </a:extLst>
          </p:cNvPr>
          <p:cNvSpPr/>
          <p:nvPr/>
        </p:nvSpPr>
        <p:spPr bwMode="auto">
          <a:xfrm>
            <a:off x="6096016" y="4742953"/>
            <a:ext cx="18036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741972544" name=" 741972543">
            <a:extLst>
              <a:ext uri="{FF2B5EF4-FFF2-40B4-BE49-F238E27FC236}">
                <a16:creationId xmlns:a16="http://schemas.microsoft.com/office/drawing/2014/main" id="{4532D9A2-A80C-BF97-0131-005B5A777785}"/>
              </a:ext>
            </a:extLst>
          </p:cNvPr>
          <p:cNvSpPr/>
          <p:nvPr/>
        </p:nvSpPr>
        <p:spPr bwMode="auto">
          <a:xfrm>
            <a:off x="12874934" y="4288432"/>
            <a:ext cx="17019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7538040-37D1-FE5F-53F3-F9181869EE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57" y="1275688"/>
            <a:ext cx="5868226" cy="54656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A15A038-AF39-B1E7-F558-32437A1EF0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7999" y="1290680"/>
            <a:ext cx="5357978" cy="53433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362315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28864A6D-EBD0-A44B-93E0-F65D5BFF198C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61709659" name="Номер слайда 3">
            <a:extLst>
              <a:ext uri="{FF2B5EF4-FFF2-40B4-BE49-F238E27FC236}">
                <a16:creationId xmlns:a16="http://schemas.microsoft.com/office/drawing/2014/main" id="{02A9A9A8-C01C-9061-624F-586C2B1AEC6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19F88940-C946-C783-E91B-E0382E6D8CE9}" type="slidenum">
              <a:rPr lang="ru-RU"/>
              <a:t>7</a:t>
            </a:fld>
            <a:endParaRPr lang="ru-RU"/>
          </a:p>
        </p:txBody>
      </p:sp>
      <p:sp>
        <p:nvSpPr>
          <p:cNvPr id="1669946707" name="Скругленный прямоугольник 10">
            <a:extLst>
              <a:ext uri="{FF2B5EF4-FFF2-40B4-BE49-F238E27FC236}">
                <a16:creationId xmlns:a16="http://schemas.microsoft.com/office/drawing/2014/main" id="{0DC12A0D-F777-5910-7C66-80A825CE3ECE}"/>
              </a:ext>
            </a:extLst>
          </p:cNvPr>
          <p:cNvSpPr/>
          <p:nvPr/>
        </p:nvSpPr>
        <p:spPr bwMode="auto">
          <a:xfrm>
            <a:off x="1219306" y="231042"/>
            <a:ext cx="3989317" cy="975457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1155184578" name="Скругленный прямоугольник 17">
            <a:extLst>
              <a:ext uri="{FF2B5EF4-FFF2-40B4-BE49-F238E27FC236}">
                <a16:creationId xmlns:a16="http://schemas.microsoft.com/office/drawing/2014/main" id="{5398BE90-A9DE-086D-F20C-68CF74BCD8D4}"/>
              </a:ext>
            </a:extLst>
          </p:cNvPr>
          <p:cNvSpPr/>
          <p:nvPr/>
        </p:nvSpPr>
        <p:spPr bwMode="auto">
          <a:xfrm>
            <a:off x="7378032" y="231042"/>
            <a:ext cx="3413124" cy="975457"/>
          </a:xfrm>
          <a:prstGeom prst="roundRect">
            <a:avLst>
              <a:gd name="adj" fmla="val 18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1615798029" name=" 2110218762">
            <a:extLst>
              <a:ext uri="{FF2B5EF4-FFF2-40B4-BE49-F238E27FC236}">
                <a16:creationId xmlns:a16="http://schemas.microsoft.com/office/drawing/2014/main" id="{453D7EE4-0A58-9AC6-4339-47385295289D}"/>
              </a:ext>
            </a:extLst>
          </p:cNvPr>
          <p:cNvSpPr/>
          <p:nvPr/>
        </p:nvSpPr>
        <p:spPr bwMode="auto">
          <a:xfrm>
            <a:off x="5968558" y="3291840"/>
            <a:ext cx="254916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564856574" name=" 937854542">
            <a:extLst>
              <a:ext uri="{FF2B5EF4-FFF2-40B4-BE49-F238E27FC236}">
                <a16:creationId xmlns:a16="http://schemas.microsoft.com/office/drawing/2014/main" id="{5B853387-0783-6397-DB45-8F7083F1F6C2}"/>
              </a:ext>
            </a:extLst>
          </p:cNvPr>
          <p:cNvSpPr/>
          <p:nvPr/>
        </p:nvSpPr>
        <p:spPr bwMode="auto">
          <a:xfrm>
            <a:off x="9084594" y="7170525"/>
            <a:ext cx="127377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54001992" name=" 1239936925">
            <a:extLst>
              <a:ext uri="{FF2B5EF4-FFF2-40B4-BE49-F238E27FC236}">
                <a16:creationId xmlns:a16="http://schemas.microsoft.com/office/drawing/2014/main" id="{716218DA-0A4B-6ADB-1502-353DF8AFD500}"/>
              </a:ext>
            </a:extLst>
          </p:cNvPr>
          <p:cNvSpPr/>
          <p:nvPr/>
        </p:nvSpPr>
        <p:spPr bwMode="auto">
          <a:xfrm>
            <a:off x="11938329" y="3869157"/>
            <a:ext cx="86124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61409027" name="TextBox 161409026">
            <a:extLst>
              <a:ext uri="{FF2B5EF4-FFF2-40B4-BE49-F238E27FC236}">
                <a16:creationId xmlns:a16="http://schemas.microsoft.com/office/drawing/2014/main" id="{409A163C-1E4A-D915-4D6D-DF47DC7C9F33}"/>
              </a:ext>
            </a:extLst>
          </p:cNvPr>
          <p:cNvSpPr txBox="1"/>
          <p:nvPr/>
        </p:nvSpPr>
        <p:spPr bwMode="auto">
          <a:xfrm>
            <a:off x="1138227" y="300231"/>
            <a:ext cx="4151473" cy="505203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800" b="1" spc="9" dirty="0" err="1">
                <a:latin typeface="Times New Roman"/>
                <a:ea typeface="Times New Roman"/>
                <a:cs typeface="Times New Roman"/>
              </a:rPr>
              <a:t>Врач</a:t>
            </a:r>
            <a:r>
              <a:rPr sz="2800" b="1" spc="9" dirty="0">
                <a:latin typeface="Times New Roman"/>
                <a:ea typeface="Times New Roman"/>
                <a:cs typeface="Times New Roman"/>
              </a:rPr>
              <a:t>-</a:t>
            </a:r>
            <a:r>
              <a:rPr lang="ru-RU" sz="2800" b="1" spc="9" dirty="0">
                <a:latin typeface="Times New Roman"/>
                <a:ea typeface="Times New Roman"/>
                <a:cs typeface="Times New Roman"/>
              </a:rPr>
              <a:t>отоларинголог </a:t>
            </a:r>
            <a:endParaRPr sz="2800" spc="9" dirty="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779396748" name="TextBox 779396747">
            <a:extLst>
              <a:ext uri="{FF2B5EF4-FFF2-40B4-BE49-F238E27FC236}">
                <a16:creationId xmlns:a16="http://schemas.microsoft.com/office/drawing/2014/main" id="{29802D5B-2F12-D5B0-626F-48DD107068A2}"/>
              </a:ext>
            </a:extLst>
          </p:cNvPr>
          <p:cNvSpPr txBox="1"/>
          <p:nvPr/>
        </p:nvSpPr>
        <p:spPr bwMode="auto">
          <a:xfrm>
            <a:off x="7653820" y="284916"/>
            <a:ext cx="2861548" cy="530658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800" b="1" spc="9" dirty="0" err="1">
                <a:latin typeface="Times New Roman"/>
                <a:ea typeface="Times New Roman"/>
                <a:cs typeface="Times New Roman"/>
              </a:rPr>
              <a:t>Врач</a:t>
            </a:r>
            <a:r>
              <a:rPr sz="2800" b="1" spc="9" dirty="0">
                <a:latin typeface="Times New Roman"/>
                <a:ea typeface="Times New Roman"/>
                <a:cs typeface="Times New Roman"/>
              </a:rPr>
              <a:t>-</a:t>
            </a:r>
            <a:r>
              <a:rPr lang="ru-RU" sz="2800" b="1" spc="9" dirty="0">
                <a:latin typeface="Times New Roman"/>
                <a:ea typeface="Times New Roman"/>
                <a:cs typeface="Times New Roman"/>
              </a:rPr>
              <a:t>психиатр</a:t>
            </a:r>
            <a:endParaRPr dirty="0"/>
          </a:p>
        </p:txBody>
      </p:sp>
      <p:sp>
        <p:nvSpPr>
          <p:cNvPr id="1287825856" name=" 1287825855">
            <a:extLst>
              <a:ext uri="{FF2B5EF4-FFF2-40B4-BE49-F238E27FC236}">
                <a16:creationId xmlns:a16="http://schemas.microsoft.com/office/drawing/2014/main" id="{BE3FC6CE-D588-AD10-A915-730A15636C6C}"/>
              </a:ext>
            </a:extLst>
          </p:cNvPr>
          <p:cNvSpPr/>
          <p:nvPr/>
        </p:nvSpPr>
        <p:spPr bwMode="auto">
          <a:xfrm>
            <a:off x="6096016" y="4742953"/>
            <a:ext cx="16054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782231977" name=" 1782231976">
            <a:extLst>
              <a:ext uri="{FF2B5EF4-FFF2-40B4-BE49-F238E27FC236}">
                <a16:creationId xmlns:a16="http://schemas.microsoft.com/office/drawing/2014/main" id="{D4E7D46B-AC04-9D80-B273-37B5C319E314}"/>
              </a:ext>
            </a:extLst>
          </p:cNvPr>
          <p:cNvSpPr/>
          <p:nvPr/>
        </p:nvSpPr>
        <p:spPr bwMode="auto">
          <a:xfrm>
            <a:off x="12033289" y="4105534"/>
            <a:ext cx="19182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740294486" name=" 740294485">
            <a:extLst>
              <a:ext uri="{FF2B5EF4-FFF2-40B4-BE49-F238E27FC236}">
                <a16:creationId xmlns:a16="http://schemas.microsoft.com/office/drawing/2014/main" id="{9850A368-B66D-3437-94C7-B9D28E410336}"/>
              </a:ext>
            </a:extLst>
          </p:cNvPr>
          <p:cNvSpPr/>
          <p:nvPr/>
        </p:nvSpPr>
        <p:spPr bwMode="auto">
          <a:xfrm>
            <a:off x="6096016" y="4742953"/>
            <a:ext cx="18036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741972544" name=" 741972543">
            <a:extLst>
              <a:ext uri="{FF2B5EF4-FFF2-40B4-BE49-F238E27FC236}">
                <a16:creationId xmlns:a16="http://schemas.microsoft.com/office/drawing/2014/main" id="{2F60CFC3-7639-F9AD-80D5-BC3AF49D172C}"/>
              </a:ext>
            </a:extLst>
          </p:cNvPr>
          <p:cNvSpPr/>
          <p:nvPr/>
        </p:nvSpPr>
        <p:spPr bwMode="auto">
          <a:xfrm>
            <a:off x="12874934" y="4288432"/>
            <a:ext cx="17019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9CB19E7-4583-19EC-D5C0-A859CA2479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27" y="1472585"/>
            <a:ext cx="6088839" cy="5085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2CC0451-BD4F-CADA-BEFA-8C531FA7EC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4882" y="1320121"/>
            <a:ext cx="5716930" cy="52281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10558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307910" y="0"/>
            <a:ext cx="5837413" cy="4623264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8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391637" y="829195"/>
            <a:ext cx="10108272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5529503" y="-189114"/>
            <a:ext cx="4233838" cy="4447309"/>
          </a:xfrm>
          <a:prstGeom prst="rect">
            <a:avLst/>
          </a:prstGeom>
        </p:spPr>
      </p:pic>
      <p:sp>
        <p:nvSpPr>
          <p:cNvPr id="310580051" name="TextBox 310580050"/>
          <p:cNvSpPr txBox="1"/>
          <p:nvPr/>
        </p:nvSpPr>
        <p:spPr bwMode="auto">
          <a:xfrm>
            <a:off x="1460622" y="829194"/>
            <a:ext cx="9558359" cy="521211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r>
              <a:rPr sz="4800" spc="9">
                <a:latin typeface="Times New Roman"/>
                <a:ea typeface="Times New Roman"/>
                <a:cs typeface="Times New Roman"/>
              </a:rPr>
              <a:t>Ребята, какое впечатление произвела на вас наша сегодняшняя встреча с миром медицины? </a:t>
            </a:r>
          </a:p>
          <a:p>
            <a:pPr>
              <a:defRPr/>
            </a:pPr>
            <a:endParaRPr sz="4800">
              <a:latin typeface="Times New Roman"/>
              <a:ea typeface="Times New Roman"/>
              <a:cs typeface="Times New Roman"/>
            </a:endParaRPr>
          </a:p>
          <a:p>
            <a:pPr>
              <a:defRPr/>
            </a:pPr>
            <a:r>
              <a:rPr sz="4800" spc="9">
                <a:latin typeface="Times New Roman"/>
                <a:ea typeface="Times New Roman"/>
                <a:cs typeface="Times New Roman"/>
              </a:rPr>
              <a:t>Какие моменты вам запомнились больше всего?</a:t>
            </a:r>
          </a:p>
        </p:txBody>
      </p:sp>
      <p:sp>
        <p:nvSpPr>
          <p:cNvPr id="315385057" name=" 315385056"/>
          <p:cNvSpPr/>
          <p:nvPr/>
        </p:nvSpPr>
        <p:spPr bwMode="auto">
          <a:xfrm>
            <a:off x="6716952" y="512933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Origin">
      <a:dk1>
        <a:srgbClr val="000000"/>
      </a:dk1>
      <a:lt1>
        <a:srgbClr val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«Билет в будущее»">
        <a:dk1>
          <a:sysClr val="windowText" lastClr="000000"/>
        </a:dk1>
        <a:lt1>
          <a:sysClr val="window" lastClr="FFFFFF"/>
        </a:lt1>
        <a:dk2>
          <a:srgbClr val="44546A"/>
        </a:dk2>
        <a:lt2>
          <a:srgbClr val="E7E6E6"/>
        </a:lt2>
        <a:accent1>
          <a:srgbClr val="2DBE64"/>
        </a:accent1>
        <a:accent2>
          <a:srgbClr val="4285F4"/>
        </a:accent2>
        <a:accent3>
          <a:srgbClr val="9477E6"/>
        </a:accent3>
        <a:accent4>
          <a:srgbClr val="00BBD6"/>
        </a:accent4>
        <a:accent5>
          <a:srgbClr val="F5675A"/>
        </a:accent5>
        <a:accent6>
          <a:srgbClr val="F1F5F9"/>
        </a:accent6>
        <a:hlink>
          <a:srgbClr val="0563C1"/>
        </a:hlink>
        <a:folHlink>
          <a:srgbClr val="954F72"/>
        </a:folHlink>
      </a:clrScheme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110</Words>
  <Application>Microsoft Office PowerPoint</Application>
  <DocSecurity>0</DocSecurity>
  <PresentationFormat>Широкоэкранный</PresentationFormat>
  <Paragraphs>28</Paragraphs>
  <Slides>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Calibri</vt:lpstr>
      <vt:lpstr>Arial</vt:lpstr>
      <vt:lpstr>Mulish</vt:lpstr>
      <vt:lpstr>PT Serif</vt:lpstr>
      <vt:lpstr>Abadi</vt:lpstr>
      <vt:lpstr>Times New Roman</vt:lpstr>
      <vt:lpstr>Тема Office</vt:lpstr>
      <vt:lpstr>«Медицина и фармацевтическая отрасль Владимирской области»</vt:lpstr>
      <vt:lpstr>Презентация PowerPoint</vt:lpstr>
      <vt:lpstr>Самые крупные центры нашей области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5</cp:revision>
  <dcterms:created xsi:type="dcterms:W3CDTF">2025-09-09T12:47:31Z</dcterms:created>
  <dcterms:modified xsi:type="dcterms:W3CDTF">2026-03-15T16:28:42Z</dcterms:modified>
  <cp:category/>
  <dc:identifier/>
  <cp:contentStatus/>
  <dc:language/>
  <cp:version/>
</cp:coreProperties>
</file>