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regular r:id="rId10"/>
    </p:embeddedFont>
    <p:embeddedFont>
      <p:font typeface="PT Serif" panose="020A0603040505020204" pitchFamily="18" charset="-52"/>
      <p:bold r:id="rId1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-293412" y="3199887"/>
            <a:ext cx="1278873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sz="7200" b="1">
                <a:latin typeface="Times New Roman"/>
                <a:ea typeface="Times New Roman"/>
                <a:cs typeface="Times New Roman"/>
              </a:rPr>
              <a:t>Медицина и фармацевтическая отрасль Владимирской области</a:t>
            </a:r>
            <a:r>
              <a:rPr sz="72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7200" b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264446" y="1819001"/>
            <a:ext cx="3864749" cy="3931954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3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Медицина </a:t>
            </a:r>
            <a:r>
              <a: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sz="3600" i="0" spc="9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наука, включающая диагностику, лечение и профилактику болезней</a:t>
            </a:r>
            <a:r>
              <a: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23228716" name=" 223228715"/>
          <p:cNvSpPr/>
          <p:nvPr/>
        </p:nvSpPr>
        <p:spPr bwMode="auto">
          <a:xfrm>
            <a:off x="10397684" y="4768214"/>
            <a:ext cx="2129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03938343" name="Рисунок 18039383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431704" y="620688"/>
            <a:ext cx="8677382" cy="593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76249" y="1461478"/>
            <a:ext cx="5461071" cy="47853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Всего в области насчитывается целых:</a:t>
            </a:r>
            <a:endParaRPr sz="2800" b="0" spc="9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- 87 медицинских организаций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37 учреждений (прием к врачу-терапевту или педиатру);</a:t>
            </a: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-61 центр специализированной  медицинской  помощи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 12 областных лечебных заведений предоставляют самую сложную, высокотехнологичную помощь.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58069050" name=" 1858069049"/>
          <p:cNvSpPr/>
          <p:nvPr/>
        </p:nvSpPr>
        <p:spPr bwMode="auto">
          <a:xfrm>
            <a:off x="9794892" y="463713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23273264" name="Рисунок 212327326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58581" y="624610"/>
            <a:ext cx="6572249" cy="4447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4</a:t>
            </a:fld>
            <a:endParaRPr lang="ru-RU"/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301268" y="142897"/>
            <a:ext cx="11146338" cy="493811"/>
          </a:xfrm>
          <a:prstGeom prst="rect">
            <a:avLst/>
          </a:prstGeom>
          <a:solidFill>
            <a:srgbClr val="4285F4"/>
          </a:solidFill>
        </p:spPr>
        <p:txBody>
          <a:bodyPr/>
          <a:lstStyle/>
          <a:p>
            <a:pPr marL="0" marR="0" indent="449579" algn="ctr">
              <a:spcBef>
                <a:spcPts val="0"/>
              </a:spcBef>
              <a:spcAft>
                <a:spcPts val="0"/>
              </a:spcAft>
              <a:defRPr/>
            </a:pPr>
            <a:r>
              <a:rPr sz="3600" spc="9">
                <a:latin typeface="Times New Roman"/>
                <a:ea typeface="Times New Roman"/>
                <a:cs typeface="Times New Roman"/>
              </a:rPr>
              <a:t>Самые крупные центры нашей области</a:t>
            </a:r>
            <a:endParaRPr sz="36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9443766" name="Скругленный прямоугольник 10"/>
          <p:cNvSpPr/>
          <p:nvPr/>
        </p:nvSpPr>
        <p:spPr bwMode="auto">
          <a:xfrm>
            <a:off x="87816" y="4883173"/>
            <a:ext cx="3878192" cy="1032963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444027793" name="Скругленный прямоугольник 10"/>
          <p:cNvSpPr/>
          <p:nvPr/>
        </p:nvSpPr>
        <p:spPr bwMode="auto">
          <a:xfrm>
            <a:off x="4300224" y="735928"/>
            <a:ext cx="3718275" cy="12788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22355954" name="TextBox 2022355953"/>
          <p:cNvSpPr txBox="1"/>
          <p:nvPr/>
        </p:nvSpPr>
        <p:spPr bwMode="auto">
          <a:xfrm>
            <a:off x="206041" y="4957677"/>
            <a:ext cx="3799376" cy="8839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>
                <a:latin typeface="Times New Roman"/>
                <a:ea typeface="Times New Roman"/>
                <a:cs typeface="Times New Roman"/>
              </a:rPr>
              <a:t>Областная клиническая больница</a:t>
            </a:r>
            <a:endParaRPr/>
          </a:p>
        </p:txBody>
      </p:sp>
      <p:sp>
        <p:nvSpPr>
          <p:cNvPr id="1827348652" name="Скругленный прямоугольник 10"/>
          <p:cNvSpPr/>
          <p:nvPr/>
        </p:nvSpPr>
        <p:spPr bwMode="auto">
          <a:xfrm>
            <a:off x="8165881" y="5476874"/>
            <a:ext cx="3933310" cy="122384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600" b="0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Детская городская больница округа Муром</a:t>
            </a:r>
            <a:endParaRPr sz="2600">
              <a:solidFill>
                <a:schemeClr val="tx1"/>
              </a:solidFill>
            </a:endParaRPr>
          </a:p>
        </p:txBody>
      </p:sp>
      <p:sp>
        <p:nvSpPr>
          <p:cNvPr id="1629464434" name="TextBox 1629464433"/>
          <p:cNvSpPr txBox="1"/>
          <p:nvPr/>
        </p:nvSpPr>
        <p:spPr bwMode="auto">
          <a:xfrm>
            <a:off x="4390322" y="735928"/>
            <a:ext cx="3322262" cy="88274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Городская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больница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№4 г</a:t>
            </a:r>
            <a:r>
              <a:rPr lang="ru-RU" sz="2600" b="0" spc="9" dirty="0">
                <a:latin typeface="Times New Roman"/>
                <a:ea typeface="Times New Roman"/>
                <a:cs typeface="Times New Roman"/>
              </a:rPr>
              <a:t>.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Владимир</a:t>
            </a:r>
            <a:endParaRPr sz="2600" dirty="0"/>
          </a:p>
        </p:txBody>
      </p:sp>
      <p:sp>
        <p:nvSpPr>
          <p:cNvPr id="1735766992" name=" 1735766991"/>
          <p:cNvSpPr/>
          <p:nvPr/>
        </p:nvSpPr>
        <p:spPr bwMode="auto">
          <a:xfrm>
            <a:off x="6051452" y="4830729"/>
            <a:ext cx="11432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52555463" name="Рисунок 185255546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8561" y="1661776"/>
            <a:ext cx="3966856" cy="2733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34585381" name=" 834585380"/>
          <p:cNvSpPr/>
          <p:nvPr/>
        </p:nvSpPr>
        <p:spPr bwMode="auto">
          <a:xfrm>
            <a:off x="9661769" y="5615309"/>
            <a:ext cx="1475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46729370" name="Рисунок 114672936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130729" y="2211559"/>
            <a:ext cx="3955776" cy="2984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16922602" name=" 1116922601"/>
          <p:cNvSpPr/>
          <p:nvPr/>
        </p:nvSpPr>
        <p:spPr bwMode="auto">
          <a:xfrm>
            <a:off x="13994206" y="5916137"/>
            <a:ext cx="8515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8076263" name="Рисунок 10807626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84700" y="2442675"/>
            <a:ext cx="3933310" cy="2440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17680" y="2945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6970749" y="2945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04577127" name="TextBox 2004577126"/>
          <p:cNvSpPr txBox="1"/>
          <p:nvPr/>
        </p:nvSpPr>
        <p:spPr bwMode="auto">
          <a:xfrm>
            <a:off x="709927" y="523173"/>
            <a:ext cx="4150825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Врач-терапевт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55675338" name="TextBox 1355675337"/>
          <p:cNvSpPr txBox="1"/>
          <p:nvPr/>
        </p:nvSpPr>
        <p:spPr bwMode="auto">
          <a:xfrm>
            <a:off x="7316598" y="523173"/>
            <a:ext cx="2861008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Врач-хирург</a:t>
            </a:r>
            <a:endParaRPr/>
          </a:p>
        </p:txBody>
      </p:sp>
      <p:sp>
        <p:nvSpPr>
          <p:cNvPr id="1294224105" name=" 1294224104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65096093" name="Рисунок 17650960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7456" y="1451113"/>
            <a:ext cx="5780124" cy="441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757038" name=" 163757037"/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33239313" name="Рисунок 15332393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994591" y="1340768"/>
            <a:ext cx="5499389" cy="5354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70965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88940-C946-C783-E91B-E0382E6D8CE9}" type="slidenum">
              <a:rPr lang="ru-RU"/>
              <a:t>6</a:t>
            </a:fld>
            <a:endParaRPr lang="ru-RU"/>
          </a:p>
        </p:txBody>
      </p:sp>
      <p:sp>
        <p:nvSpPr>
          <p:cNvPr id="1669946707" name="Скругленный прямоугольник 10"/>
          <p:cNvSpPr/>
          <p:nvPr/>
        </p:nvSpPr>
        <p:spPr bwMode="auto">
          <a:xfrm>
            <a:off x="1219306" y="2310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155184578" name="Скругленный прямоугольник 17"/>
          <p:cNvSpPr/>
          <p:nvPr/>
        </p:nvSpPr>
        <p:spPr bwMode="auto">
          <a:xfrm>
            <a:off x="7378032" y="2310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5798029" name=" 2110218762"/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64856574" name=" 937854542"/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4001992" name=" 1239936925"/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1409027" name="TextBox 161409026"/>
          <p:cNvSpPr txBox="1"/>
          <p:nvPr/>
        </p:nvSpPr>
        <p:spPr bwMode="auto">
          <a:xfrm>
            <a:off x="1057150" y="459673"/>
            <a:ext cx="4151473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Врач-стоматолог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9396748" name="TextBox 779396747"/>
          <p:cNvSpPr txBox="1"/>
          <p:nvPr/>
        </p:nvSpPr>
        <p:spPr bwMode="auto">
          <a:xfrm>
            <a:off x="7653820" y="459673"/>
            <a:ext cx="2861548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Врач-педиатр</a:t>
            </a:r>
            <a:endParaRPr/>
          </a:p>
        </p:txBody>
      </p:sp>
      <p:sp>
        <p:nvSpPr>
          <p:cNvPr id="1287825856" name=" 1287825855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82231977" name=" 1782231976"/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0294486" name=" 740294485"/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61356141" name="Рисунок 156135614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2706" y="1551407"/>
            <a:ext cx="6430542" cy="4717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1972544" name=" 741972543"/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38885282" name="Рисунок 53888528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09471" y="1268761"/>
            <a:ext cx="4521656" cy="538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9343527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3B7B4B1-B0A9-0695-50EB-EC89B78B51C4}" type="slidenum">
              <a:rPr lang="ru-RU"/>
              <a:t>7</a:t>
            </a:fld>
            <a:endParaRPr lang="ru-RU"/>
          </a:p>
        </p:txBody>
      </p:sp>
      <p:sp>
        <p:nvSpPr>
          <p:cNvPr id="1412192639" name="Скругленный прямоугольник 10"/>
          <p:cNvSpPr/>
          <p:nvPr/>
        </p:nvSpPr>
        <p:spPr bwMode="auto">
          <a:xfrm>
            <a:off x="299457" y="231042"/>
            <a:ext cx="3305791" cy="9119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74431824" name="Скругленный прямоугольник 17"/>
          <p:cNvSpPr/>
          <p:nvPr/>
        </p:nvSpPr>
        <p:spPr bwMode="auto">
          <a:xfrm>
            <a:off x="4311104" y="1903015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21597512" name=" 2110218762"/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9757447" name=" 937854542"/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73759464" name=" 1239936925"/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89499651" name="TextBox 489499650"/>
          <p:cNvSpPr txBox="1"/>
          <p:nvPr/>
        </p:nvSpPr>
        <p:spPr bwMode="auto">
          <a:xfrm>
            <a:off x="3892354" y="2131646"/>
            <a:ext cx="415240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Фармацевт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11846838" name="TextBox 411846837"/>
          <p:cNvSpPr txBox="1"/>
          <p:nvPr/>
        </p:nvSpPr>
        <p:spPr bwMode="auto">
          <a:xfrm>
            <a:off x="521326" y="365705"/>
            <a:ext cx="2862052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Лаборант </a:t>
            </a:r>
            <a:endParaRPr/>
          </a:p>
        </p:txBody>
      </p:sp>
      <p:sp>
        <p:nvSpPr>
          <p:cNvPr id="1390289408" name=" 1390289407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90669891" name=" 1190669890"/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79764339" name=" 679764338"/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30773730" name=" 2130773729"/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05426455" name="Скругленный прямоугольник 10"/>
          <p:cNvSpPr/>
          <p:nvPr/>
        </p:nvSpPr>
        <p:spPr bwMode="auto">
          <a:xfrm>
            <a:off x="8562357" y="231042"/>
            <a:ext cx="3305791" cy="91195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925595753" name="TextBox 1925595752"/>
          <p:cNvSpPr txBox="1"/>
          <p:nvPr/>
        </p:nvSpPr>
        <p:spPr bwMode="auto">
          <a:xfrm>
            <a:off x="8684379" y="427923"/>
            <a:ext cx="285991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Медсестра</a:t>
            </a:r>
            <a:endParaRPr sz="28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07938162" name=" 2007938161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12430422" name="Рисунок 101243042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37308" y="3103664"/>
            <a:ext cx="4462499" cy="3644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77704339" name=" 1177704338"/>
          <p:cNvSpPr/>
          <p:nvPr/>
        </p:nvSpPr>
        <p:spPr bwMode="auto">
          <a:xfrm>
            <a:off x="6017666" y="4600159"/>
            <a:ext cx="6065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16472935" name="Рисунок 201647293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106" y="1308319"/>
            <a:ext cx="3598244" cy="3967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3838224" name=" 323838223"/>
          <p:cNvSpPr/>
          <p:nvPr/>
        </p:nvSpPr>
        <p:spPr bwMode="auto">
          <a:xfrm>
            <a:off x="13135370" y="3250860"/>
            <a:ext cx="1691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61681862" name="Рисунок 156168186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81268" y="1260818"/>
            <a:ext cx="3867970" cy="4962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460622" y="829194"/>
            <a:ext cx="9558359" cy="52121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4800" spc="9">
                <a:latin typeface="Times New Roman"/>
                <a:ea typeface="Times New Roman"/>
                <a:cs typeface="Times New Roman"/>
              </a:rPr>
              <a:t>Ребята, какое впечатление произвела на вас наша сегодняшняя встреча с миром медицины? </a:t>
            </a:r>
          </a:p>
          <a:p>
            <a:pPr>
              <a:defRPr/>
            </a:pPr>
            <a:endParaRPr sz="4800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4800" spc="9">
                <a:latin typeface="Times New Roman"/>
                <a:ea typeface="Times New Roman"/>
                <a:cs typeface="Times New Roman"/>
              </a:rPr>
              <a:t>Какие моменты вам запомнились больше всего?</a:t>
            </a: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</Words>
  <Application>Microsoft Office PowerPoint</Application>
  <DocSecurity>0</DocSecurity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Mulish</vt:lpstr>
      <vt:lpstr>Abadi</vt:lpstr>
      <vt:lpstr>Times New Roman</vt:lpstr>
      <vt:lpstr>Calibri</vt:lpstr>
      <vt:lpstr>PT Serif</vt:lpstr>
      <vt:lpstr>Arial</vt:lpstr>
      <vt:lpstr>Тема Office</vt:lpstr>
      <vt:lpstr>«Медицина и фармацевтическая отрасль Владимирской области»</vt:lpstr>
      <vt:lpstr>Презентация PowerPoint</vt:lpstr>
      <vt:lpstr>Презентация PowerPoint</vt:lpstr>
      <vt:lpstr>Самые крупные центры нашей области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4</cp:revision>
  <dcterms:created xsi:type="dcterms:W3CDTF">2025-09-09T12:47:31Z</dcterms:created>
  <dcterms:modified xsi:type="dcterms:W3CDTF">2026-03-15T15:33:19Z</dcterms:modified>
  <cp:category/>
  <dc:identifier/>
  <cp:contentStatus/>
  <dc:language/>
  <cp:version/>
</cp:coreProperties>
</file>