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sldIdLst>
    <p:sldId id="256" r:id="rId4"/>
    <p:sldId id="257" r:id="rId5"/>
    <p:sldId id="258" r:id="rId6"/>
    <p:sldId id="286"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1011603-EF94-4DA8-8553-A8935C29B8F2}" type="datetimeFigureOut">
              <a:rPr lang="ru-RU" smtClean="0"/>
              <a:t>18.05.2023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C20314A0-5AF9-4EA5-870E-AC3A3CF5F3A1}"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1011603-EF94-4DA8-8553-A8935C29B8F2}" type="datetimeFigureOut">
              <a:rPr lang="ru-RU" smtClean="0"/>
              <a:t>18.05.2023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0314A0-5AF9-4EA5-870E-AC3A3CF5F3A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1011603-EF94-4DA8-8553-A8935C29B8F2}" type="datetimeFigureOut">
              <a:rPr lang="ru-RU" smtClean="0"/>
              <a:t>18.05.2023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0314A0-5AF9-4EA5-870E-AC3A3CF5F3A1}"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967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48"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extLst>
      <p:ext uri="{BB962C8B-B14F-4D97-AF65-F5344CB8AC3E}">
        <p14:creationId xmlns:p14="http://schemas.microsoft.com/office/powerpoint/2010/main" val="407052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50"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ru-RU" sz="3200" b="0" strike="noStrike" spc="-1">
              <a:latin typeface="Arial"/>
            </a:endParaRPr>
          </a:p>
        </p:txBody>
      </p:sp>
    </p:spTree>
    <p:extLst>
      <p:ext uri="{BB962C8B-B14F-4D97-AF65-F5344CB8AC3E}">
        <p14:creationId xmlns:p14="http://schemas.microsoft.com/office/powerpoint/2010/main" val="2378349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5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53"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Tree>
    <p:extLst>
      <p:ext uri="{BB962C8B-B14F-4D97-AF65-F5344CB8AC3E}">
        <p14:creationId xmlns:p14="http://schemas.microsoft.com/office/powerpoint/2010/main" val="3880325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Tree>
    <p:extLst>
      <p:ext uri="{BB962C8B-B14F-4D97-AF65-F5344CB8AC3E}">
        <p14:creationId xmlns:p14="http://schemas.microsoft.com/office/powerpoint/2010/main" val="2975216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extLst>
      <p:ext uri="{BB962C8B-B14F-4D97-AF65-F5344CB8AC3E}">
        <p14:creationId xmlns:p14="http://schemas.microsoft.com/office/powerpoint/2010/main" val="3431733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5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58"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59"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Tree>
    <p:extLst>
      <p:ext uri="{BB962C8B-B14F-4D97-AF65-F5344CB8AC3E}">
        <p14:creationId xmlns:p14="http://schemas.microsoft.com/office/powerpoint/2010/main" val="241942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6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6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63"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Tree>
    <p:extLst>
      <p:ext uri="{BB962C8B-B14F-4D97-AF65-F5344CB8AC3E}">
        <p14:creationId xmlns:p14="http://schemas.microsoft.com/office/powerpoint/2010/main" val="2943658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1011603-EF94-4DA8-8553-A8935C29B8F2}" type="datetimeFigureOut">
              <a:rPr lang="ru-RU" smtClean="0"/>
              <a:t>18.05.2023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C20314A0-5AF9-4EA5-870E-AC3A3CF5F3A1}"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6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6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67"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ru-RU" sz="3200" b="0" strike="noStrike" spc="-1">
              <a:latin typeface="Arial"/>
            </a:endParaRPr>
          </a:p>
        </p:txBody>
      </p:sp>
    </p:spTree>
    <p:extLst>
      <p:ext uri="{BB962C8B-B14F-4D97-AF65-F5344CB8AC3E}">
        <p14:creationId xmlns:p14="http://schemas.microsoft.com/office/powerpoint/2010/main" val="3594326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69"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70"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ru-RU" sz="3200" b="0" strike="noStrike" spc="-1">
              <a:latin typeface="Arial"/>
            </a:endParaRPr>
          </a:p>
        </p:txBody>
      </p:sp>
    </p:spTree>
    <p:extLst>
      <p:ext uri="{BB962C8B-B14F-4D97-AF65-F5344CB8AC3E}">
        <p14:creationId xmlns:p14="http://schemas.microsoft.com/office/powerpoint/2010/main" val="2542841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7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7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74"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75"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Tree>
    <p:extLst>
      <p:ext uri="{BB962C8B-B14F-4D97-AF65-F5344CB8AC3E}">
        <p14:creationId xmlns:p14="http://schemas.microsoft.com/office/powerpoint/2010/main" val="3073211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77" name="PlaceHolder 2"/>
          <p:cNvSpPr>
            <a:spLocks noGrp="1"/>
          </p:cNvSpPr>
          <p:nvPr>
            <p:ph/>
          </p:nvPr>
        </p:nvSpPr>
        <p:spPr>
          <a:xfrm>
            <a:off x="457200" y="160452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78" name="PlaceHolder 3"/>
          <p:cNvSpPr>
            <a:spLocks noGrp="1"/>
          </p:cNvSpPr>
          <p:nvPr>
            <p:ph/>
          </p:nvPr>
        </p:nvSpPr>
        <p:spPr>
          <a:xfrm>
            <a:off x="3239640" y="160452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79" name="PlaceHolder 4"/>
          <p:cNvSpPr>
            <a:spLocks noGrp="1"/>
          </p:cNvSpPr>
          <p:nvPr>
            <p:ph/>
          </p:nvPr>
        </p:nvSpPr>
        <p:spPr>
          <a:xfrm>
            <a:off x="6022080" y="160452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80" name="PlaceHolder 5"/>
          <p:cNvSpPr>
            <a:spLocks noGrp="1"/>
          </p:cNvSpPr>
          <p:nvPr>
            <p:ph/>
          </p:nvPr>
        </p:nvSpPr>
        <p:spPr>
          <a:xfrm>
            <a:off x="457200" y="368208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81" name="PlaceHolder 6"/>
          <p:cNvSpPr>
            <a:spLocks noGrp="1"/>
          </p:cNvSpPr>
          <p:nvPr>
            <p:ph/>
          </p:nvPr>
        </p:nvSpPr>
        <p:spPr>
          <a:xfrm>
            <a:off x="3239640" y="368208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82" name="PlaceHolder 7"/>
          <p:cNvSpPr>
            <a:spLocks noGrp="1"/>
          </p:cNvSpPr>
          <p:nvPr>
            <p:ph/>
          </p:nvPr>
        </p:nvSpPr>
        <p:spPr>
          <a:xfrm>
            <a:off x="6022080" y="368208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Tree>
    <p:extLst>
      <p:ext uri="{BB962C8B-B14F-4D97-AF65-F5344CB8AC3E}">
        <p14:creationId xmlns:p14="http://schemas.microsoft.com/office/powerpoint/2010/main" val="1117892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9164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89"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extLst>
      <p:ext uri="{BB962C8B-B14F-4D97-AF65-F5344CB8AC3E}">
        <p14:creationId xmlns:p14="http://schemas.microsoft.com/office/powerpoint/2010/main" val="1420240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91"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ru-RU" sz="3200" b="0" strike="noStrike" spc="-1">
              <a:latin typeface="Arial"/>
            </a:endParaRPr>
          </a:p>
        </p:txBody>
      </p:sp>
    </p:spTree>
    <p:extLst>
      <p:ext uri="{BB962C8B-B14F-4D97-AF65-F5344CB8AC3E}">
        <p14:creationId xmlns:p14="http://schemas.microsoft.com/office/powerpoint/2010/main" val="2262279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93"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94"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Tree>
    <p:extLst>
      <p:ext uri="{BB962C8B-B14F-4D97-AF65-F5344CB8AC3E}">
        <p14:creationId xmlns:p14="http://schemas.microsoft.com/office/powerpoint/2010/main" val="1440462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Tree>
    <p:extLst>
      <p:ext uri="{BB962C8B-B14F-4D97-AF65-F5344CB8AC3E}">
        <p14:creationId xmlns:p14="http://schemas.microsoft.com/office/powerpoint/2010/main" val="8374342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extLst>
      <p:ext uri="{BB962C8B-B14F-4D97-AF65-F5344CB8AC3E}">
        <p14:creationId xmlns:p14="http://schemas.microsoft.com/office/powerpoint/2010/main" val="394515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B1011603-EF94-4DA8-8553-A8935C29B8F2}" type="datetimeFigureOut">
              <a:rPr lang="ru-RU" smtClean="0"/>
              <a:t>18.05.2023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C20314A0-5AF9-4EA5-870E-AC3A3CF5F3A1}"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98"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99"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00"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Tree>
    <p:extLst>
      <p:ext uri="{BB962C8B-B14F-4D97-AF65-F5344CB8AC3E}">
        <p14:creationId xmlns:p14="http://schemas.microsoft.com/office/powerpoint/2010/main" val="2145675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10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0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04"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Tree>
    <p:extLst>
      <p:ext uri="{BB962C8B-B14F-4D97-AF65-F5344CB8AC3E}">
        <p14:creationId xmlns:p14="http://schemas.microsoft.com/office/powerpoint/2010/main" val="8410882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106"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07"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08"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ru-RU" sz="3200" b="0" strike="noStrike" spc="-1">
              <a:latin typeface="Arial"/>
            </a:endParaRPr>
          </a:p>
        </p:txBody>
      </p:sp>
    </p:spTree>
    <p:extLst>
      <p:ext uri="{BB962C8B-B14F-4D97-AF65-F5344CB8AC3E}">
        <p14:creationId xmlns:p14="http://schemas.microsoft.com/office/powerpoint/2010/main" val="15611674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110"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11"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ru-RU" sz="3200" b="0" strike="noStrike" spc="-1">
              <a:latin typeface="Arial"/>
            </a:endParaRPr>
          </a:p>
        </p:txBody>
      </p:sp>
    </p:spTree>
    <p:extLst>
      <p:ext uri="{BB962C8B-B14F-4D97-AF65-F5344CB8AC3E}">
        <p14:creationId xmlns:p14="http://schemas.microsoft.com/office/powerpoint/2010/main" val="3888866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113"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1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15"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16"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Tree>
    <p:extLst>
      <p:ext uri="{BB962C8B-B14F-4D97-AF65-F5344CB8AC3E}">
        <p14:creationId xmlns:p14="http://schemas.microsoft.com/office/powerpoint/2010/main" val="4307097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118" name="PlaceHolder 2"/>
          <p:cNvSpPr>
            <a:spLocks noGrp="1"/>
          </p:cNvSpPr>
          <p:nvPr>
            <p:ph/>
          </p:nvPr>
        </p:nvSpPr>
        <p:spPr>
          <a:xfrm>
            <a:off x="457200" y="160452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119" name="PlaceHolder 3"/>
          <p:cNvSpPr>
            <a:spLocks noGrp="1"/>
          </p:cNvSpPr>
          <p:nvPr>
            <p:ph/>
          </p:nvPr>
        </p:nvSpPr>
        <p:spPr>
          <a:xfrm>
            <a:off x="3239640" y="160452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120" name="PlaceHolder 4"/>
          <p:cNvSpPr>
            <a:spLocks noGrp="1"/>
          </p:cNvSpPr>
          <p:nvPr>
            <p:ph/>
          </p:nvPr>
        </p:nvSpPr>
        <p:spPr>
          <a:xfrm>
            <a:off x="6022080" y="160452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121" name="PlaceHolder 5"/>
          <p:cNvSpPr>
            <a:spLocks noGrp="1"/>
          </p:cNvSpPr>
          <p:nvPr>
            <p:ph/>
          </p:nvPr>
        </p:nvSpPr>
        <p:spPr>
          <a:xfrm>
            <a:off x="457200" y="368208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122" name="PlaceHolder 6"/>
          <p:cNvSpPr>
            <a:spLocks noGrp="1"/>
          </p:cNvSpPr>
          <p:nvPr>
            <p:ph/>
          </p:nvPr>
        </p:nvSpPr>
        <p:spPr>
          <a:xfrm>
            <a:off x="3239640" y="368208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123" name="PlaceHolder 7"/>
          <p:cNvSpPr>
            <a:spLocks noGrp="1"/>
          </p:cNvSpPr>
          <p:nvPr>
            <p:ph/>
          </p:nvPr>
        </p:nvSpPr>
        <p:spPr>
          <a:xfrm>
            <a:off x="6022080" y="368208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Tree>
    <p:extLst>
      <p:ext uri="{BB962C8B-B14F-4D97-AF65-F5344CB8AC3E}">
        <p14:creationId xmlns:p14="http://schemas.microsoft.com/office/powerpoint/2010/main" val="2762009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1011603-EF94-4DA8-8553-A8935C29B8F2}" type="datetimeFigureOut">
              <a:rPr lang="ru-RU" smtClean="0"/>
              <a:t>18.05.2023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C20314A0-5AF9-4EA5-870E-AC3A3CF5F3A1}"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1011603-EF94-4DA8-8553-A8935C29B8F2}" type="datetimeFigureOut">
              <a:rPr lang="ru-RU" smtClean="0"/>
              <a:t>18.05.2023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C20314A0-5AF9-4EA5-870E-AC3A3CF5F3A1}"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1011603-EF94-4DA8-8553-A8935C29B8F2}" type="datetimeFigureOut">
              <a:rPr lang="ru-RU" smtClean="0"/>
              <a:t>18.05.2023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0314A0-5AF9-4EA5-870E-AC3A3CF5F3A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1011603-EF94-4DA8-8553-A8935C29B8F2}" type="datetimeFigureOut">
              <a:rPr lang="ru-RU" smtClean="0"/>
              <a:t>18.05.2023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0314A0-5AF9-4EA5-870E-AC3A3CF5F3A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1011603-EF94-4DA8-8553-A8935C29B8F2}" type="datetimeFigureOut">
              <a:rPr lang="ru-RU" smtClean="0"/>
              <a:t>18.05.2023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0314A0-5AF9-4EA5-870E-AC3A3CF5F3A1}"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B1011603-EF94-4DA8-8553-A8935C29B8F2}" type="datetimeFigureOut">
              <a:rPr lang="ru-RU" smtClean="0"/>
              <a:t>18.05.2023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C20314A0-5AF9-4EA5-870E-AC3A3CF5F3A1}"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1011603-EF94-4DA8-8553-A8935C29B8F2}" type="datetimeFigureOut">
              <a:rPr lang="ru-RU" smtClean="0"/>
              <a:t>18.05.2023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20314A0-5AF9-4EA5-870E-AC3A3CF5F3A1}"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42" name="Прямая соединительная линия 6"/>
          <p:cNvSpPr/>
          <p:nvPr/>
        </p:nvSpPr>
        <p:spPr>
          <a:xfrm>
            <a:off x="514080" y="1050840"/>
            <a:ext cx="8629920" cy="216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43" name="Прямая соединительная линия 8"/>
          <p:cNvSpPr/>
          <p:nvPr/>
        </p:nvSpPr>
        <p:spPr>
          <a:xfrm>
            <a:off x="514080" y="1050840"/>
            <a:ext cx="8629920" cy="216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44" name="Прямая соединительная линия 11"/>
          <p:cNvSpPr/>
          <p:nvPr/>
        </p:nvSpPr>
        <p:spPr>
          <a:xfrm>
            <a:off x="514080" y="1057680"/>
            <a:ext cx="8629920" cy="252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4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r>
              <a:rPr lang="ru-RU" sz="4400" b="0" strike="noStrike" spc="-1">
                <a:latin typeface="Arial"/>
              </a:rPr>
              <a:t>Для правки текста заглавия щёлкните мышью</a:t>
            </a:r>
          </a:p>
        </p:txBody>
      </p:sp>
      <p:sp>
        <p:nvSpPr>
          <p:cNvPr id="46"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extLst>
      <p:ext uri="{BB962C8B-B14F-4D97-AF65-F5344CB8AC3E}">
        <p14:creationId xmlns:p14="http://schemas.microsoft.com/office/powerpoint/2010/main" val="21235673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83" name="Прямая соединительная линия 6"/>
          <p:cNvSpPr/>
          <p:nvPr/>
        </p:nvSpPr>
        <p:spPr>
          <a:xfrm>
            <a:off x="514080" y="1050840"/>
            <a:ext cx="8629920" cy="216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84" name="Прямая соединительная линия 8"/>
          <p:cNvSpPr/>
          <p:nvPr/>
        </p:nvSpPr>
        <p:spPr>
          <a:xfrm>
            <a:off x="514080" y="1050840"/>
            <a:ext cx="8629920" cy="216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85" name="Прямая соединительная линия 11"/>
          <p:cNvSpPr/>
          <p:nvPr/>
        </p:nvSpPr>
        <p:spPr>
          <a:xfrm>
            <a:off x="514080" y="1057680"/>
            <a:ext cx="8629920" cy="252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86" name="PlaceHolder 1"/>
          <p:cNvSpPr>
            <a:spLocks noGrp="1"/>
          </p:cNvSpPr>
          <p:nvPr>
            <p:ph type="title"/>
          </p:nvPr>
        </p:nvSpPr>
        <p:spPr>
          <a:xfrm>
            <a:off x="457200" y="221040"/>
            <a:ext cx="8228880" cy="1249920"/>
          </a:xfrm>
          <a:prstGeom prst="rect">
            <a:avLst/>
          </a:prstGeom>
          <a:noFill/>
          <a:ln w="0">
            <a:noFill/>
          </a:ln>
        </p:spPr>
        <p:txBody>
          <a:bodyPr lIns="0" tIns="0" rIns="0" bIns="0" anchor="ctr">
            <a:noAutofit/>
          </a:bodyPr>
          <a:lstStyle/>
          <a:p>
            <a:r>
              <a:rPr lang="ru-RU" sz="1800" b="0" strike="noStrike" spc="-1">
                <a:latin typeface="Arial"/>
              </a:rPr>
              <a:t>Для правки текста заглавия щёлкните мышью</a:t>
            </a:r>
          </a:p>
        </p:txBody>
      </p:sp>
      <p:sp>
        <p:nvSpPr>
          <p:cNvPr id="87"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extLst>
      <p:ext uri="{BB962C8B-B14F-4D97-AF65-F5344CB8AC3E}">
        <p14:creationId xmlns:p14="http://schemas.microsoft.com/office/powerpoint/2010/main" val="382234125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viro33.ru/fgos-obnovlennye.php?clear_cache=Y"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hyperlink" Target="https://edsoo.ru/Vneurochnaya_deyatelnost.htm" TargetMode="Externa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548680"/>
            <a:ext cx="8458200" cy="2232248"/>
          </a:xfrm>
        </p:spPr>
        <p:txBody>
          <a:bodyPr>
            <a:normAutofit/>
          </a:bodyPr>
          <a:lstStyle/>
          <a:p>
            <a:pPr algn="ctr"/>
            <a:r>
              <a:rPr lang="ru-RU" dirty="0" smtClean="0"/>
              <a:t>МЕТОДИЧЕСКИЕ РЕКОМЕНДАЦИИ ПО БИОЛОГИИ В УСЛОВИЯХ ВВЕДЕНИЯ ФООП И ОБНОВЛЕННЫХ ФГОС</a:t>
            </a:r>
            <a:endParaRPr lang="ru-RU" dirty="0"/>
          </a:p>
        </p:txBody>
      </p:sp>
      <p:sp>
        <p:nvSpPr>
          <p:cNvPr id="3" name="Подзаголовок 2"/>
          <p:cNvSpPr>
            <a:spLocks noGrp="1"/>
          </p:cNvSpPr>
          <p:nvPr>
            <p:ph type="subTitle" idx="1"/>
          </p:nvPr>
        </p:nvSpPr>
        <p:spPr/>
        <p:txBody>
          <a:bodyPr/>
          <a:lstStyle/>
          <a:p>
            <a:pPr algn="r"/>
            <a:r>
              <a:rPr lang="ru-RU" dirty="0" smtClean="0"/>
              <a:t>Выполнила: Богданова А.О., </a:t>
            </a:r>
            <a:r>
              <a:rPr lang="ru-RU" dirty="0" err="1" smtClean="0"/>
              <a:t>к.п.н</a:t>
            </a:r>
            <a:r>
              <a:rPr lang="ru-RU" dirty="0" smtClean="0"/>
              <a:t>., доцент кафедры естественно-математического образования</a:t>
            </a:r>
            <a:endParaRPr lang="ru-RU" dirty="0"/>
          </a:p>
        </p:txBody>
      </p:sp>
    </p:spTree>
    <p:extLst>
      <p:ext uri="{BB962C8B-B14F-4D97-AF65-F5344CB8AC3E}">
        <p14:creationId xmlns:p14="http://schemas.microsoft.com/office/powerpoint/2010/main" val="2907885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PlaceHolder 1"/>
          <p:cNvSpPr>
            <a:spLocks noGrp="1"/>
          </p:cNvSpPr>
          <p:nvPr>
            <p:ph type="title"/>
          </p:nvPr>
        </p:nvSpPr>
        <p:spPr>
          <a:xfrm>
            <a:off x="314640" y="60120"/>
            <a:ext cx="8685360" cy="839880"/>
          </a:xfrm>
          <a:prstGeom prst="rect">
            <a:avLst/>
          </a:prstGeom>
          <a:noFill/>
          <a:ln w="0">
            <a:noFill/>
          </a:ln>
        </p:spPr>
        <p:txBody>
          <a:bodyPr lIns="90000" tIns="45000" rIns="90000" bIns="45000" anchor="ctr">
            <a:noAutofit/>
          </a:bodyPr>
          <a:lstStyle/>
          <a:p>
            <a:pPr algn="ctr">
              <a:lnSpc>
                <a:spcPct val="100000"/>
              </a:lnSpc>
              <a:buNone/>
            </a:pPr>
            <a:r>
              <a:rPr lang="ru-RU" sz="2200" b="0" strike="noStrike" cap="all" spc="-1">
                <a:solidFill>
                  <a:srgbClr val="4E3B30"/>
                </a:solidFill>
                <a:latin typeface="Franklin Gothic Medium"/>
              </a:rPr>
              <a:t>Оценка метапредметных результатов</a:t>
            </a:r>
            <a:endParaRPr lang="ru-RU" sz="2200" b="0" strike="noStrike" spc="-1">
              <a:latin typeface="Arial"/>
            </a:endParaRPr>
          </a:p>
        </p:txBody>
      </p:sp>
      <p:sp>
        <p:nvSpPr>
          <p:cNvPr id="610" name="Прямоугольник 31"/>
          <p:cNvSpPr/>
          <p:nvPr/>
        </p:nvSpPr>
        <p:spPr>
          <a:xfrm>
            <a:off x="314640" y="720000"/>
            <a:ext cx="8820000" cy="5744520"/>
          </a:xfrm>
          <a:prstGeom prst="rect">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15000"/>
              </a:lnSpc>
              <a:tabLst>
                <a:tab pos="0" algn="l"/>
              </a:tabLst>
            </a:pPr>
            <a:r>
              <a:rPr lang="ru-RU" sz="1900" b="1" spc="-1">
                <a:solidFill>
                  <a:srgbClr val="000000"/>
                </a:solidFill>
                <a:latin typeface="Times New Roman"/>
                <a:ea typeface="Calibri"/>
              </a:rPr>
              <a:t>Групповые и (или) индивидуальные учебные исследования и проекты (далее - проект) </a:t>
            </a:r>
            <a:r>
              <a:rPr lang="ru-RU" sz="1900" spc="-1">
                <a:solidFill>
                  <a:srgbClr val="000000"/>
                </a:solidFill>
                <a:latin typeface="Times New Roman"/>
                <a:ea typeface="Calibri"/>
              </a:rPr>
              <a:t>выполняются обучающимся в рамках одного из учебных предметов или на межпредметной основе с целью продемонстрировать свои достижения в самостоятельном освоении содержания избранных областей знаний и (или) видов деятельности и способность проектировать и осуществлять целесообразную и результативную деятельность (учебно-познавательную, конструкторскую, социальную, художественно-творческую и другие).</a:t>
            </a:r>
            <a:endParaRPr lang="ru-RU" sz="1900" spc="-1">
              <a:solidFill>
                <a:prstClr val="black"/>
              </a:solidFill>
            </a:endParaRPr>
          </a:p>
          <a:p>
            <a:pPr algn="ctr">
              <a:lnSpc>
                <a:spcPct val="115000"/>
              </a:lnSpc>
              <a:tabLst>
                <a:tab pos="0" algn="l"/>
              </a:tabLst>
            </a:pPr>
            <a:r>
              <a:rPr lang="ru-RU" sz="1900" spc="-1">
                <a:solidFill>
                  <a:srgbClr val="000000"/>
                </a:solidFill>
                <a:latin typeface="Times New Roman"/>
                <a:ea typeface="Calibri"/>
              </a:rPr>
              <a:t>Выбор темы проекта осуществляется обучающимися.</a:t>
            </a:r>
            <a:endParaRPr lang="ru-RU" sz="1900" spc="-1">
              <a:solidFill>
                <a:prstClr val="black"/>
              </a:solidFill>
            </a:endParaRPr>
          </a:p>
          <a:p>
            <a:pPr algn="ctr">
              <a:lnSpc>
                <a:spcPct val="115000"/>
              </a:lnSpc>
              <a:tabLst>
                <a:tab pos="0" algn="l"/>
              </a:tabLst>
            </a:pPr>
            <a:r>
              <a:rPr lang="ru-RU" sz="1900" spc="-1">
                <a:solidFill>
                  <a:srgbClr val="000000"/>
                </a:solidFill>
                <a:latin typeface="Times New Roman"/>
                <a:ea typeface="Calibri"/>
              </a:rPr>
              <a:t>Результатом проекта является одна из следующих работ:</a:t>
            </a:r>
            <a:endParaRPr lang="ru-RU" sz="1900" spc="-1">
              <a:solidFill>
                <a:prstClr val="black"/>
              </a:solidFill>
            </a:endParaRPr>
          </a:p>
          <a:p>
            <a:pPr algn="ctr">
              <a:lnSpc>
                <a:spcPct val="115000"/>
              </a:lnSpc>
              <a:tabLst>
                <a:tab pos="0" algn="l"/>
              </a:tabLst>
            </a:pPr>
            <a:r>
              <a:rPr lang="ru-RU" sz="1900" spc="-1">
                <a:solidFill>
                  <a:srgbClr val="000000"/>
                </a:solidFill>
                <a:latin typeface="Times New Roman"/>
                <a:ea typeface="Calibri"/>
              </a:rPr>
              <a:t>- </a:t>
            </a:r>
            <a:r>
              <a:rPr lang="ru-RU" sz="1900" b="1" spc="-1">
                <a:solidFill>
                  <a:srgbClr val="000000"/>
                </a:solidFill>
                <a:latin typeface="Times New Roman"/>
                <a:ea typeface="Calibri"/>
              </a:rPr>
              <a:t>письменная работа</a:t>
            </a:r>
            <a:r>
              <a:rPr lang="ru-RU" sz="1900" spc="-1">
                <a:solidFill>
                  <a:srgbClr val="000000"/>
                </a:solidFill>
                <a:latin typeface="Times New Roman"/>
                <a:ea typeface="Calibri"/>
              </a:rPr>
              <a:t> (эссе, реферат, аналитические материалы, обзорные материалы, отчеты о проведенных исследованиях, стендовый доклад и другие);</a:t>
            </a:r>
            <a:endParaRPr lang="ru-RU" sz="1900" spc="-1">
              <a:solidFill>
                <a:prstClr val="black"/>
              </a:solidFill>
            </a:endParaRPr>
          </a:p>
          <a:p>
            <a:pPr algn="ctr">
              <a:lnSpc>
                <a:spcPct val="115000"/>
              </a:lnSpc>
              <a:tabLst>
                <a:tab pos="0" algn="l"/>
              </a:tabLst>
            </a:pPr>
            <a:r>
              <a:rPr lang="ru-RU" sz="1900" spc="-1">
                <a:solidFill>
                  <a:srgbClr val="000000"/>
                </a:solidFill>
                <a:latin typeface="Times New Roman"/>
                <a:ea typeface="Calibri"/>
              </a:rPr>
              <a:t>- </a:t>
            </a:r>
            <a:r>
              <a:rPr lang="ru-RU" sz="1900" b="1" spc="-1">
                <a:solidFill>
                  <a:srgbClr val="000000"/>
                </a:solidFill>
                <a:latin typeface="Times New Roman"/>
                <a:ea typeface="Calibri"/>
              </a:rPr>
              <a:t>художественная творческая работа</a:t>
            </a:r>
            <a:r>
              <a:rPr lang="ru-RU" sz="1900" spc="-1">
                <a:solidFill>
                  <a:srgbClr val="000000"/>
                </a:solidFill>
                <a:latin typeface="Times New Roman"/>
                <a:ea typeface="Calibri"/>
              </a:rPr>
              <a:t> (в области литературы, музыки, изобразительного искусства), представленная в виде прозаического или стихотворного произведения, инсценировки, художественной декламации, исполнения музыкального произведения, компьютерной анимации и других;</a:t>
            </a:r>
            <a:endParaRPr lang="ru-RU" sz="1900" spc="-1">
              <a:solidFill>
                <a:prstClr val="black"/>
              </a:solidFill>
            </a:endParaRPr>
          </a:p>
          <a:p>
            <a:pPr algn="ctr">
              <a:lnSpc>
                <a:spcPct val="115000"/>
              </a:lnSpc>
              <a:tabLst>
                <a:tab pos="0" algn="l"/>
              </a:tabLst>
            </a:pPr>
            <a:r>
              <a:rPr lang="ru-RU" sz="1900" spc="-1">
                <a:solidFill>
                  <a:srgbClr val="000000"/>
                </a:solidFill>
                <a:latin typeface="Times New Roman"/>
                <a:ea typeface="Calibri"/>
              </a:rPr>
              <a:t>- </a:t>
            </a:r>
            <a:r>
              <a:rPr lang="ru-RU" sz="1900" b="1" spc="-1">
                <a:solidFill>
                  <a:srgbClr val="000000"/>
                </a:solidFill>
                <a:latin typeface="Times New Roman"/>
                <a:ea typeface="Calibri"/>
              </a:rPr>
              <a:t>материальный объект</a:t>
            </a:r>
            <a:r>
              <a:rPr lang="ru-RU" sz="1900" spc="-1">
                <a:solidFill>
                  <a:srgbClr val="000000"/>
                </a:solidFill>
                <a:latin typeface="Times New Roman"/>
                <a:ea typeface="Calibri"/>
              </a:rPr>
              <a:t>, макет, иное конструкторское изделие;</a:t>
            </a:r>
            <a:endParaRPr lang="ru-RU" sz="1900" spc="-1">
              <a:solidFill>
                <a:prstClr val="black"/>
              </a:solidFill>
            </a:endParaRPr>
          </a:p>
          <a:p>
            <a:pPr algn="ctr">
              <a:lnSpc>
                <a:spcPct val="115000"/>
              </a:lnSpc>
              <a:tabLst>
                <a:tab pos="0" algn="l"/>
              </a:tabLst>
            </a:pPr>
            <a:r>
              <a:rPr lang="ru-RU" sz="1900" spc="-1">
                <a:solidFill>
                  <a:srgbClr val="000000"/>
                </a:solidFill>
                <a:latin typeface="Times New Roman"/>
                <a:ea typeface="Calibri"/>
              </a:rPr>
              <a:t>- </a:t>
            </a:r>
            <a:r>
              <a:rPr lang="ru-RU" sz="1900" b="1" spc="-1">
                <a:solidFill>
                  <a:srgbClr val="000000"/>
                </a:solidFill>
                <a:latin typeface="Times New Roman"/>
                <a:ea typeface="Calibri"/>
              </a:rPr>
              <a:t>отчетные материалы</a:t>
            </a:r>
            <a:r>
              <a:rPr lang="ru-RU" sz="1900" spc="-1">
                <a:solidFill>
                  <a:srgbClr val="000000"/>
                </a:solidFill>
                <a:latin typeface="Times New Roman"/>
                <a:ea typeface="Calibri"/>
              </a:rPr>
              <a:t> по социальному проекту.</a:t>
            </a:r>
            <a:endParaRPr lang="ru-RU" sz="1900" spc="-1">
              <a:solidFill>
                <a:prstClr val="black"/>
              </a:solidFill>
            </a:endParaRPr>
          </a:p>
        </p:txBody>
      </p:sp>
    </p:spTree>
    <p:extLst>
      <p:ext uri="{BB962C8B-B14F-4D97-AF65-F5344CB8AC3E}">
        <p14:creationId xmlns:p14="http://schemas.microsoft.com/office/powerpoint/2010/main" val="1551169044"/>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PlaceHolder 1"/>
          <p:cNvSpPr>
            <a:spLocks noGrp="1"/>
          </p:cNvSpPr>
          <p:nvPr>
            <p:ph type="title"/>
          </p:nvPr>
        </p:nvSpPr>
        <p:spPr>
          <a:xfrm>
            <a:off x="314640" y="60120"/>
            <a:ext cx="8685360" cy="839880"/>
          </a:xfrm>
          <a:prstGeom prst="rect">
            <a:avLst/>
          </a:prstGeom>
          <a:noFill/>
          <a:ln w="0">
            <a:noFill/>
          </a:ln>
        </p:spPr>
        <p:txBody>
          <a:bodyPr lIns="90000" tIns="45000" rIns="90000" bIns="45000" anchor="ctr">
            <a:noAutofit/>
          </a:bodyPr>
          <a:lstStyle/>
          <a:p>
            <a:pPr algn="ctr">
              <a:lnSpc>
                <a:spcPct val="100000"/>
              </a:lnSpc>
              <a:buNone/>
            </a:pPr>
            <a:r>
              <a:rPr lang="ru-RU" sz="2200" b="0" strike="noStrike" cap="all" spc="-1" dirty="0">
                <a:solidFill>
                  <a:srgbClr val="4E3B30"/>
                </a:solidFill>
                <a:latin typeface="Franklin Gothic Medium"/>
              </a:rPr>
              <a:t>Оценка метапредметных результатов</a:t>
            </a:r>
            <a:endParaRPr lang="ru-RU" sz="2200" b="0" strike="noStrike" spc="-1" dirty="0">
              <a:latin typeface="Arial"/>
            </a:endParaRPr>
          </a:p>
        </p:txBody>
      </p:sp>
      <p:sp>
        <p:nvSpPr>
          <p:cNvPr id="610" name="Прямоугольник 31"/>
          <p:cNvSpPr/>
          <p:nvPr/>
        </p:nvSpPr>
        <p:spPr>
          <a:xfrm>
            <a:off x="179512" y="720000"/>
            <a:ext cx="8820000" cy="5824756"/>
          </a:xfrm>
          <a:prstGeom prst="rect">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15000"/>
              </a:lnSpc>
              <a:tabLst>
                <a:tab pos="0" algn="l"/>
              </a:tabLst>
            </a:pPr>
            <a:r>
              <a:rPr lang="ru-RU" spc="-1" dirty="0">
                <a:solidFill>
                  <a:prstClr val="black"/>
                </a:solidFill>
              </a:rPr>
              <a:t>Проект оценивается по следующим критериям:</a:t>
            </a:r>
          </a:p>
          <a:p>
            <a:pPr marL="342900" indent="-342900" algn="ctr">
              <a:lnSpc>
                <a:spcPct val="115000"/>
              </a:lnSpc>
              <a:buFontTx/>
              <a:buChar char="-"/>
              <a:tabLst>
                <a:tab pos="0" algn="l"/>
              </a:tabLst>
            </a:pPr>
            <a:r>
              <a:rPr lang="ru-RU" spc="-1" dirty="0">
                <a:solidFill>
                  <a:prstClr val="black"/>
                </a:solidFill>
              </a:rPr>
              <a:t>сформированность познавательных УУД: способность к самостоятельному приобретению знаний и решению проблем, проявляющаяся в умении поставить проблему и выбрать адекватные способы ее решения, включая поиск и обработку информации, формулировку выводов и (или) обоснование и реализацию принятого решения, обоснование и создание модели, прогноза, макета, объекта, творческого решения и других;</a:t>
            </a:r>
          </a:p>
          <a:p>
            <a:pPr marL="342900" indent="-342900" algn="ctr">
              <a:lnSpc>
                <a:spcPct val="115000"/>
              </a:lnSpc>
              <a:buFontTx/>
              <a:buChar char="-"/>
              <a:tabLst>
                <a:tab pos="0" algn="l"/>
              </a:tabLst>
            </a:pPr>
            <a:r>
              <a:rPr lang="ru-RU" spc="-1" dirty="0">
                <a:solidFill>
                  <a:prstClr val="black"/>
                </a:solidFill>
              </a:rPr>
              <a:t>с</a:t>
            </a:r>
            <a:r>
              <a:rPr lang="ru-RU" spc="-1" dirty="0">
                <a:solidFill>
                  <a:prstClr val="black"/>
                </a:solidFill>
              </a:rPr>
              <a:t>формированность предметных знаний и способов действий:  умений раскрывать содержание работы, грамотно и обосновано в соответствии с рассматриваемой проблемой или темой использовать имеющиеся знания и способы действий;</a:t>
            </a:r>
          </a:p>
          <a:p>
            <a:pPr marL="342900" indent="-342900" algn="ctr">
              <a:lnSpc>
                <a:spcPct val="115000"/>
              </a:lnSpc>
              <a:buFontTx/>
              <a:buChar char="-"/>
              <a:tabLst>
                <a:tab pos="0" algn="l"/>
              </a:tabLst>
            </a:pPr>
            <a:r>
              <a:rPr lang="ru-RU" spc="-1" dirty="0">
                <a:solidFill>
                  <a:prstClr val="black"/>
                </a:solidFill>
              </a:rPr>
              <a:t>с</a:t>
            </a:r>
            <a:r>
              <a:rPr lang="ru-RU" spc="-1" dirty="0">
                <a:solidFill>
                  <a:prstClr val="black"/>
                </a:solidFill>
              </a:rPr>
              <a:t>формированность регулятивных УУД: умение самостоятельно планировать и управлять своей познавательной деятельностью во времени; использовать ресурсные возможности для достижения целей; осуществлять выбор конструктивных стратегий в трудных ситуациях;</a:t>
            </a:r>
          </a:p>
          <a:p>
            <a:pPr marL="342900" indent="-342900" algn="ctr">
              <a:lnSpc>
                <a:spcPct val="115000"/>
              </a:lnSpc>
              <a:buFontTx/>
              <a:buChar char="-"/>
              <a:tabLst>
                <a:tab pos="0" algn="l"/>
              </a:tabLst>
            </a:pPr>
            <a:r>
              <a:rPr lang="ru-RU" spc="-1" dirty="0">
                <a:solidFill>
                  <a:prstClr val="black"/>
                </a:solidFill>
              </a:rPr>
              <a:t>Сформированность коммуникативных УУД: умение ясно изложит и оформить выполненную работу, представить ее результаты, аргументированно ответить на вопросы. </a:t>
            </a:r>
            <a:endParaRPr lang="ru-RU" spc="-1" dirty="0">
              <a:solidFill>
                <a:prstClr val="black"/>
              </a:solidFill>
            </a:endParaRPr>
          </a:p>
        </p:txBody>
      </p:sp>
    </p:spTree>
    <p:extLst>
      <p:ext uri="{BB962C8B-B14F-4D97-AF65-F5344CB8AC3E}">
        <p14:creationId xmlns:p14="http://schemas.microsoft.com/office/powerpoint/2010/main" val="1664153207"/>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PlaceHolder 1"/>
          <p:cNvSpPr>
            <a:spLocks noGrp="1"/>
          </p:cNvSpPr>
          <p:nvPr>
            <p:ph type="title"/>
          </p:nvPr>
        </p:nvSpPr>
        <p:spPr>
          <a:xfrm>
            <a:off x="314640" y="60120"/>
            <a:ext cx="8685360" cy="839880"/>
          </a:xfrm>
          <a:prstGeom prst="rect">
            <a:avLst/>
          </a:prstGeom>
          <a:noFill/>
          <a:ln w="0">
            <a:noFill/>
          </a:ln>
        </p:spPr>
        <p:txBody>
          <a:bodyPr lIns="90000" tIns="45000" rIns="90000" bIns="45000" anchor="ctr">
            <a:noAutofit/>
          </a:bodyPr>
          <a:lstStyle/>
          <a:p>
            <a:pPr algn="ctr">
              <a:lnSpc>
                <a:spcPct val="100000"/>
              </a:lnSpc>
              <a:buNone/>
            </a:pPr>
            <a:r>
              <a:rPr lang="ru-RU" sz="2200" b="0" strike="noStrike" cap="all" spc="-1">
                <a:solidFill>
                  <a:srgbClr val="4E3B30"/>
                </a:solidFill>
                <a:latin typeface="Franklin Gothic Medium"/>
              </a:rPr>
              <a:t>Оценка предметных результатов</a:t>
            </a:r>
            <a:endParaRPr lang="ru-RU" sz="2200" b="0" strike="noStrike" spc="-1">
              <a:latin typeface="Arial"/>
            </a:endParaRPr>
          </a:p>
        </p:txBody>
      </p:sp>
      <p:sp>
        <p:nvSpPr>
          <p:cNvPr id="612" name="Прямоугольник 32"/>
          <p:cNvSpPr/>
          <p:nvPr/>
        </p:nvSpPr>
        <p:spPr>
          <a:xfrm>
            <a:off x="314640" y="720000"/>
            <a:ext cx="8820000" cy="5411880"/>
          </a:xfrm>
          <a:prstGeom prst="rect">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15000"/>
              </a:lnSpc>
              <a:tabLst>
                <a:tab pos="0" algn="l"/>
              </a:tabLst>
            </a:pPr>
            <a:r>
              <a:rPr lang="ru-RU" sz="1900" b="1" spc="-1">
                <a:solidFill>
                  <a:srgbClr val="000000"/>
                </a:solidFill>
                <a:latin typeface="Times New Roman"/>
                <a:ea typeface="Calibri"/>
              </a:rPr>
              <a:t>Предметные результаты</a:t>
            </a:r>
            <a:r>
              <a:rPr lang="ru-RU" sz="1900" spc="-1">
                <a:solidFill>
                  <a:srgbClr val="000000"/>
                </a:solidFill>
                <a:latin typeface="Times New Roman"/>
                <a:ea typeface="Calibri"/>
              </a:rPr>
              <a:t> освоения ФОП ООО с учетом специфики содержания предметных областей, включающих </a:t>
            </a:r>
            <a:r>
              <a:rPr lang="ru-RU" sz="1900" b="1" spc="-1">
                <a:solidFill>
                  <a:srgbClr val="000000"/>
                </a:solidFill>
                <a:latin typeface="Times New Roman"/>
                <a:ea typeface="Calibri"/>
              </a:rPr>
              <a:t>конкретные учебные предметы,</a:t>
            </a:r>
            <a:r>
              <a:rPr lang="ru-RU" sz="1900" spc="-1">
                <a:solidFill>
                  <a:srgbClr val="000000"/>
                </a:solidFill>
                <a:latin typeface="Times New Roman"/>
                <a:ea typeface="Calibri"/>
              </a:rPr>
              <a:t> ориентированы на </a:t>
            </a:r>
            <a:r>
              <a:rPr lang="ru-RU" sz="1900" b="1" spc="-1">
                <a:solidFill>
                  <a:srgbClr val="000000"/>
                </a:solidFill>
                <a:latin typeface="Times New Roman"/>
                <a:ea typeface="Calibri"/>
              </a:rPr>
              <a:t>применение знаний, умений и навыков обучающимися в учебных ситуациях и реальных жизненных условиях</a:t>
            </a:r>
            <a:r>
              <a:rPr lang="ru-RU" sz="1900" spc="-1">
                <a:solidFill>
                  <a:srgbClr val="000000"/>
                </a:solidFill>
                <a:latin typeface="Times New Roman"/>
                <a:ea typeface="Calibri"/>
              </a:rPr>
              <a:t>, а также на успешное обучение.</a:t>
            </a:r>
            <a:endParaRPr lang="ru-RU" sz="1900" spc="-1">
              <a:solidFill>
                <a:prstClr val="black"/>
              </a:solidFill>
            </a:endParaRPr>
          </a:p>
          <a:p>
            <a:pPr algn="ctr">
              <a:lnSpc>
                <a:spcPct val="115000"/>
              </a:lnSpc>
              <a:tabLst>
                <a:tab pos="0" algn="l"/>
              </a:tabLst>
            </a:pPr>
            <a:r>
              <a:rPr lang="ru-RU" sz="1900" spc="-1">
                <a:solidFill>
                  <a:srgbClr val="000000"/>
                </a:solidFill>
                <a:latin typeface="Times New Roman"/>
                <a:ea typeface="Calibri"/>
              </a:rPr>
              <a:t>Оценка предметных результатов представляет собой оценку достижения обучающимися планируемых результатов по отдельным учебным предметам.</a:t>
            </a:r>
            <a:endParaRPr lang="ru-RU" sz="1900" spc="-1">
              <a:solidFill>
                <a:prstClr val="black"/>
              </a:solidFill>
            </a:endParaRPr>
          </a:p>
          <a:p>
            <a:pPr algn="ctr">
              <a:lnSpc>
                <a:spcPct val="115000"/>
              </a:lnSpc>
              <a:tabLst>
                <a:tab pos="0" algn="l"/>
              </a:tabLst>
            </a:pPr>
            <a:r>
              <a:rPr lang="ru-RU" sz="1900" b="1" spc="-1">
                <a:solidFill>
                  <a:srgbClr val="000000"/>
                </a:solidFill>
                <a:latin typeface="Times New Roman"/>
                <a:ea typeface="Calibri"/>
              </a:rPr>
              <a:t>Основным предметом оценки является способность к решению учебно-познавательных и учебно-практических задач, основанных на изучаемом учебном материале, с использованием способов действий, релевантных содержанию учебных предметов, в том числе метапредметных (познавательных, регулятивных, коммуникативных) действий, а также компетентностей, релевантных соответствующим направлениям </a:t>
            </a:r>
            <a:r>
              <a:rPr lang="ru-RU" sz="1900" b="1" i="1" u="sng" spc="-1">
                <a:solidFill>
                  <a:srgbClr val="000000"/>
                </a:solidFill>
                <a:latin typeface="Times New Roman"/>
                <a:ea typeface="Calibri"/>
              </a:rPr>
              <a:t>функциональной грамотности</a:t>
            </a:r>
            <a:r>
              <a:rPr lang="ru-RU" sz="1900" spc="-1">
                <a:solidFill>
                  <a:srgbClr val="000000"/>
                </a:solidFill>
                <a:latin typeface="Times New Roman"/>
                <a:ea typeface="Calibri"/>
              </a:rPr>
              <a:t>.</a:t>
            </a:r>
            <a:endParaRPr lang="ru-RU" sz="1900" spc="-1">
              <a:solidFill>
                <a:prstClr val="black"/>
              </a:solidFill>
            </a:endParaRPr>
          </a:p>
          <a:p>
            <a:pPr algn="ctr">
              <a:lnSpc>
                <a:spcPct val="115000"/>
              </a:lnSpc>
              <a:tabLst>
                <a:tab pos="0" algn="l"/>
              </a:tabLst>
            </a:pPr>
            <a:r>
              <a:rPr lang="ru-RU" sz="1900" spc="-1">
                <a:solidFill>
                  <a:srgbClr val="000000"/>
                </a:solidFill>
                <a:latin typeface="Times New Roman"/>
                <a:ea typeface="Calibri"/>
              </a:rPr>
              <a:t>Для оценки предметных результатов используются критерии: </a:t>
            </a:r>
            <a:r>
              <a:rPr lang="ru-RU" sz="1900" b="1" spc="-1">
                <a:solidFill>
                  <a:srgbClr val="000000"/>
                </a:solidFill>
                <a:latin typeface="Times New Roman"/>
                <a:ea typeface="Calibri"/>
              </a:rPr>
              <a:t>знание</a:t>
            </a:r>
            <a:r>
              <a:rPr lang="ru-RU" sz="1900" spc="-1">
                <a:solidFill>
                  <a:srgbClr val="000000"/>
                </a:solidFill>
                <a:latin typeface="Times New Roman"/>
                <a:ea typeface="Calibri"/>
              </a:rPr>
              <a:t> и </a:t>
            </a:r>
            <a:r>
              <a:rPr lang="ru-RU" sz="1900" b="1" spc="-1">
                <a:solidFill>
                  <a:srgbClr val="000000"/>
                </a:solidFill>
                <a:latin typeface="Times New Roman"/>
                <a:ea typeface="Calibri"/>
              </a:rPr>
              <a:t>понимание</a:t>
            </a:r>
            <a:r>
              <a:rPr lang="ru-RU" sz="1900" spc="-1">
                <a:solidFill>
                  <a:srgbClr val="000000"/>
                </a:solidFill>
                <a:latin typeface="Times New Roman"/>
                <a:ea typeface="Calibri"/>
              </a:rPr>
              <a:t>, </a:t>
            </a:r>
            <a:r>
              <a:rPr lang="ru-RU" sz="1900" b="1" spc="-1">
                <a:solidFill>
                  <a:srgbClr val="000000"/>
                </a:solidFill>
                <a:latin typeface="Times New Roman"/>
                <a:ea typeface="Calibri"/>
              </a:rPr>
              <a:t>применение</a:t>
            </a:r>
            <a:r>
              <a:rPr lang="ru-RU" sz="1900" spc="-1">
                <a:solidFill>
                  <a:srgbClr val="000000"/>
                </a:solidFill>
                <a:latin typeface="Times New Roman"/>
                <a:ea typeface="Calibri"/>
              </a:rPr>
              <a:t>, </a:t>
            </a:r>
            <a:r>
              <a:rPr lang="ru-RU" sz="1900" b="1" spc="-1">
                <a:solidFill>
                  <a:srgbClr val="000000"/>
                </a:solidFill>
                <a:latin typeface="Times New Roman"/>
                <a:ea typeface="Calibri"/>
              </a:rPr>
              <a:t>функциональность</a:t>
            </a:r>
            <a:r>
              <a:rPr lang="ru-RU" sz="1900" spc="-1">
                <a:solidFill>
                  <a:srgbClr val="000000"/>
                </a:solidFill>
                <a:latin typeface="Times New Roman"/>
                <a:ea typeface="Calibri"/>
              </a:rPr>
              <a:t>.</a:t>
            </a:r>
            <a:endParaRPr lang="ru-RU" sz="1900" spc="-1">
              <a:solidFill>
                <a:prstClr val="black"/>
              </a:solidFill>
            </a:endParaRPr>
          </a:p>
        </p:txBody>
      </p:sp>
    </p:spTree>
    <p:extLst>
      <p:ext uri="{BB962C8B-B14F-4D97-AF65-F5344CB8AC3E}">
        <p14:creationId xmlns:p14="http://schemas.microsoft.com/office/powerpoint/2010/main" val="71380190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PlaceHolder 1"/>
          <p:cNvSpPr>
            <a:spLocks noGrp="1"/>
          </p:cNvSpPr>
          <p:nvPr>
            <p:ph type="title"/>
          </p:nvPr>
        </p:nvSpPr>
        <p:spPr>
          <a:xfrm>
            <a:off x="314640" y="60120"/>
            <a:ext cx="8685360" cy="839880"/>
          </a:xfrm>
          <a:prstGeom prst="rect">
            <a:avLst/>
          </a:prstGeom>
          <a:noFill/>
          <a:ln w="0">
            <a:noFill/>
          </a:ln>
        </p:spPr>
        <p:txBody>
          <a:bodyPr lIns="90000" tIns="45000" rIns="90000" bIns="45000" anchor="ctr">
            <a:noAutofit/>
          </a:bodyPr>
          <a:lstStyle/>
          <a:p>
            <a:pPr algn="ctr">
              <a:lnSpc>
                <a:spcPct val="100000"/>
              </a:lnSpc>
              <a:buNone/>
            </a:pPr>
            <a:r>
              <a:rPr lang="ru-RU" sz="2200" b="0" strike="noStrike" cap="all" spc="-1">
                <a:solidFill>
                  <a:srgbClr val="4E3B30"/>
                </a:solidFill>
                <a:latin typeface="Franklin Gothic Medium"/>
              </a:rPr>
              <a:t>Критерии оценки предметных результатов</a:t>
            </a:r>
            <a:endParaRPr lang="ru-RU" sz="2200" b="0" strike="noStrike" spc="-1">
              <a:latin typeface="Arial"/>
            </a:endParaRPr>
          </a:p>
        </p:txBody>
      </p:sp>
      <p:sp>
        <p:nvSpPr>
          <p:cNvPr id="614" name="Прямоугольник 33"/>
          <p:cNvSpPr/>
          <p:nvPr/>
        </p:nvSpPr>
        <p:spPr>
          <a:xfrm>
            <a:off x="314640" y="720000"/>
            <a:ext cx="8820000" cy="5963760"/>
          </a:xfrm>
          <a:prstGeom prst="rect">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15000"/>
              </a:lnSpc>
              <a:tabLst>
                <a:tab pos="0" algn="l"/>
              </a:tabLst>
            </a:pPr>
            <a:r>
              <a:rPr lang="ru-RU" sz="1600" b="1" spc="-1">
                <a:solidFill>
                  <a:srgbClr val="000000"/>
                </a:solidFill>
                <a:latin typeface="Times New Roman"/>
                <a:ea typeface="Calibri"/>
              </a:rPr>
              <a:t>Обобщенный критерий "знание и понимание"</a:t>
            </a:r>
            <a:r>
              <a:rPr lang="ru-RU" sz="1600" spc="-1">
                <a:solidFill>
                  <a:srgbClr val="000000"/>
                </a:solidFill>
                <a:latin typeface="Times New Roman"/>
                <a:ea typeface="Calibri"/>
              </a:rPr>
              <a:t> :включает </a:t>
            </a:r>
            <a:endParaRPr lang="ru-RU" sz="1600" spc="-1">
              <a:solidFill>
                <a:prstClr val="black"/>
              </a:solidFill>
            </a:endParaRPr>
          </a:p>
          <a:p>
            <a:pPr algn="ctr">
              <a:lnSpc>
                <a:spcPct val="115000"/>
              </a:lnSpc>
              <a:tabLst>
                <a:tab pos="0" algn="l"/>
              </a:tabLst>
            </a:pPr>
            <a:r>
              <a:rPr lang="ru-RU" sz="1600" b="1" spc="-1">
                <a:solidFill>
                  <a:srgbClr val="000000"/>
                </a:solidFill>
                <a:latin typeface="Times New Roman"/>
                <a:ea typeface="Calibri"/>
              </a:rPr>
              <a:t>- </a:t>
            </a:r>
            <a:r>
              <a:rPr lang="ru-RU" sz="1600" spc="-1">
                <a:solidFill>
                  <a:srgbClr val="000000"/>
                </a:solidFill>
                <a:latin typeface="Times New Roman"/>
                <a:ea typeface="Calibri"/>
              </a:rPr>
              <a:t>знание и понимание роли изучаемой области знания и (или) вида деятельности в различных контекстах;</a:t>
            </a:r>
            <a:endParaRPr lang="ru-RU" sz="1600" spc="-1">
              <a:solidFill>
                <a:prstClr val="black"/>
              </a:solidFill>
            </a:endParaRPr>
          </a:p>
          <a:p>
            <a:pPr algn="ctr">
              <a:lnSpc>
                <a:spcPct val="115000"/>
              </a:lnSpc>
              <a:tabLst>
                <a:tab pos="0" algn="l"/>
              </a:tabLst>
            </a:pPr>
            <a:r>
              <a:rPr lang="ru-RU" sz="1600" spc="-1">
                <a:solidFill>
                  <a:srgbClr val="000000"/>
                </a:solidFill>
                <a:latin typeface="Times New Roman"/>
                <a:ea typeface="Calibri"/>
              </a:rPr>
              <a:t>- знание и понимание терминологии, понятий и идей, а также </a:t>
            </a:r>
            <a:r>
              <a:rPr lang="ru-RU" sz="1600" b="1" spc="-1">
                <a:solidFill>
                  <a:srgbClr val="000000"/>
                </a:solidFill>
                <a:latin typeface="Times New Roman"/>
                <a:ea typeface="Calibri"/>
              </a:rPr>
              <a:t>процедурных знаний</a:t>
            </a:r>
            <a:r>
              <a:rPr lang="ru-RU" sz="1600" spc="-1">
                <a:solidFill>
                  <a:srgbClr val="000000"/>
                </a:solidFill>
                <a:latin typeface="Times New Roman"/>
                <a:ea typeface="Calibri"/>
              </a:rPr>
              <a:t> или </a:t>
            </a:r>
            <a:r>
              <a:rPr lang="ru-RU" sz="1600" b="1" spc="-1">
                <a:solidFill>
                  <a:srgbClr val="000000"/>
                </a:solidFill>
                <a:latin typeface="Times New Roman"/>
                <a:ea typeface="Calibri"/>
              </a:rPr>
              <a:t>алгоритмов</a:t>
            </a:r>
            <a:r>
              <a:rPr lang="ru-RU" sz="1600" spc="-1">
                <a:solidFill>
                  <a:srgbClr val="000000"/>
                </a:solidFill>
                <a:latin typeface="Times New Roman"/>
                <a:ea typeface="Calibri"/>
              </a:rPr>
              <a:t>.</a:t>
            </a:r>
            <a:endParaRPr lang="ru-RU" sz="1600" spc="-1">
              <a:solidFill>
                <a:prstClr val="black"/>
              </a:solidFill>
            </a:endParaRPr>
          </a:p>
          <a:p>
            <a:pPr algn="ctr">
              <a:lnSpc>
                <a:spcPct val="115000"/>
              </a:lnSpc>
              <a:tabLst>
                <a:tab pos="0" algn="l"/>
              </a:tabLst>
            </a:pPr>
            <a:r>
              <a:rPr lang="ru-RU" sz="1600" b="1" spc="-1">
                <a:solidFill>
                  <a:srgbClr val="000000"/>
                </a:solidFill>
                <a:latin typeface="Times New Roman"/>
                <a:ea typeface="Calibri"/>
              </a:rPr>
              <a:t>Обобщенный критерий "применение"</a:t>
            </a:r>
            <a:r>
              <a:rPr lang="ru-RU" sz="1600" spc="-1">
                <a:solidFill>
                  <a:srgbClr val="000000"/>
                </a:solidFill>
                <a:latin typeface="Times New Roman"/>
                <a:ea typeface="Calibri"/>
              </a:rPr>
              <a:t> включает:</a:t>
            </a:r>
            <a:endParaRPr lang="ru-RU" sz="1600" spc="-1">
              <a:solidFill>
                <a:prstClr val="black"/>
              </a:solidFill>
            </a:endParaRPr>
          </a:p>
          <a:p>
            <a:pPr algn="ctr">
              <a:lnSpc>
                <a:spcPct val="115000"/>
              </a:lnSpc>
              <a:tabLst>
                <a:tab pos="0" algn="l"/>
              </a:tabLst>
            </a:pPr>
            <a:r>
              <a:rPr lang="ru-RU" sz="1600" spc="-1">
                <a:solidFill>
                  <a:srgbClr val="000000"/>
                </a:solidFill>
                <a:latin typeface="Times New Roman"/>
                <a:ea typeface="Calibri"/>
              </a:rPr>
              <a:t>- использование изучаемого материала при решении учебных задач, различающихся сложностью предметного содержания, сочетанием универсальных познавательных действий и операций, степенью проработанности в учебном процессе;</a:t>
            </a:r>
            <a:endParaRPr lang="ru-RU" sz="1600" spc="-1">
              <a:solidFill>
                <a:prstClr val="black"/>
              </a:solidFill>
            </a:endParaRPr>
          </a:p>
          <a:p>
            <a:pPr algn="ctr">
              <a:lnSpc>
                <a:spcPct val="115000"/>
              </a:lnSpc>
              <a:tabLst>
                <a:tab pos="0" algn="l"/>
              </a:tabLst>
            </a:pPr>
            <a:r>
              <a:rPr lang="ru-RU" sz="1600" spc="-1">
                <a:solidFill>
                  <a:srgbClr val="000000"/>
                </a:solidFill>
                <a:latin typeface="Times New Roman"/>
                <a:ea typeface="Calibri"/>
              </a:rPr>
              <a:t>- использование специфических для предмета способов действий и видов деятельности по получению нового знания, его интерпретации, применению и преобразованию при решении учебных задач/проблем, в том числе в ходе поисковой деятельности, учебно-исследовательской и учебно-проектной деятельности.</a:t>
            </a:r>
            <a:endParaRPr lang="ru-RU" sz="1600" spc="-1">
              <a:solidFill>
                <a:prstClr val="black"/>
              </a:solidFill>
            </a:endParaRPr>
          </a:p>
          <a:p>
            <a:pPr algn="ctr">
              <a:lnSpc>
                <a:spcPct val="115000"/>
              </a:lnSpc>
              <a:tabLst>
                <a:tab pos="0" algn="l"/>
              </a:tabLst>
            </a:pPr>
            <a:r>
              <a:rPr lang="ru-RU" sz="1600" b="1" spc="-1">
                <a:solidFill>
                  <a:srgbClr val="000000"/>
                </a:solidFill>
                <a:latin typeface="Times New Roman"/>
                <a:ea typeface="Calibri"/>
              </a:rPr>
              <a:t>Обобщенный критерий "функциональность"</a:t>
            </a:r>
            <a:r>
              <a:rPr lang="ru-RU" sz="1600" spc="-1">
                <a:solidFill>
                  <a:srgbClr val="000000"/>
                </a:solidFill>
                <a:latin typeface="Times New Roman"/>
                <a:ea typeface="Calibri"/>
              </a:rPr>
              <a:t> включает:</a:t>
            </a:r>
            <a:endParaRPr lang="ru-RU" sz="1600" spc="-1">
              <a:solidFill>
                <a:prstClr val="black"/>
              </a:solidFill>
            </a:endParaRPr>
          </a:p>
          <a:p>
            <a:pPr algn="ctr">
              <a:lnSpc>
                <a:spcPct val="115000"/>
              </a:lnSpc>
              <a:tabLst>
                <a:tab pos="0" algn="l"/>
              </a:tabLst>
            </a:pPr>
            <a:r>
              <a:rPr lang="ru-RU" sz="1600" spc="-1">
                <a:solidFill>
                  <a:srgbClr val="000000"/>
                </a:solidFill>
                <a:latin typeface="Times New Roman"/>
                <a:ea typeface="Calibri"/>
              </a:rPr>
              <a:t> - осознанное использование приобретенных знаний и способов действий при решении внеучебных проблем, различающихся сложностью предметного содержания, читательских умений, контекста, а также сочетанием когнитивных операций.</a:t>
            </a:r>
            <a:endParaRPr lang="ru-RU" sz="1600" spc="-1">
              <a:solidFill>
                <a:prstClr val="black"/>
              </a:solidFill>
            </a:endParaRPr>
          </a:p>
          <a:p>
            <a:pPr algn="ctr">
              <a:lnSpc>
                <a:spcPct val="115000"/>
              </a:lnSpc>
              <a:tabLst>
                <a:tab pos="0" algn="l"/>
              </a:tabLst>
            </a:pPr>
            <a:endParaRPr lang="ru-RU" sz="1600" spc="-1">
              <a:solidFill>
                <a:prstClr val="black"/>
              </a:solidFill>
            </a:endParaRPr>
          </a:p>
          <a:p>
            <a:pPr algn="ctr">
              <a:lnSpc>
                <a:spcPct val="115000"/>
              </a:lnSpc>
              <a:tabLst>
                <a:tab pos="0" algn="l"/>
              </a:tabLst>
            </a:pPr>
            <a:r>
              <a:rPr lang="ru-RU" sz="1600" b="1" spc="-1">
                <a:solidFill>
                  <a:srgbClr val="000000"/>
                </a:solidFill>
                <a:latin typeface="Times New Roman"/>
                <a:ea typeface="Calibri"/>
              </a:rPr>
              <a:t>Оценка функциональной грамотности</a:t>
            </a:r>
            <a:r>
              <a:rPr lang="ru-RU" sz="1600" spc="-1">
                <a:solidFill>
                  <a:srgbClr val="000000"/>
                </a:solidFill>
                <a:latin typeface="Times New Roman"/>
                <a:ea typeface="Calibri"/>
              </a:rPr>
              <a:t> направлена на выявление способности обучающихся </a:t>
            </a:r>
            <a:r>
              <a:rPr lang="ru-RU" sz="1600" b="1" spc="-1">
                <a:solidFill>
                  <a:srgbClr val="000000"/>
                </a:solidFill>
                <a:latin typeface="Times New Roman"/>
                <a:ea typeface="Calibri"/>
              </a:rPr>
              <a:t>применять предметные знания и умения во внеучебной ситуации, в реальной жизни</a:t>
            </a:r>
            <a:r>
              <a:rPr lang="ru-RU" sz="1600" spc="-1">
                <a:solidFill>
                  <a:srgbClr val="000000"/>
                </a:solidFill>
                <a:latin typeface="Times New Roman"/>
                <a:ea typeface="Calibri"/>
              </a:rPr>
              <a:t>.</a:t>
            </a:r>
            <a:endParaRPr lang="ru-RU" sz="1600" spc="-1">
              <a:solidFill>
                <a:prstClr val="black"/>
              </a:solidFill>
            </a:endParaRPr>
          </a:p>
          <a:p>
            <a:pPr algn="ctr">
              <a:lnSpc>
                <a:spcPct val="115000"/>
              </a:lnSpc>
              <a:tabLst>
                <a:tab pos="0" algn="l"/>
              </a:tabLst>
            </a:pPr>
            <a:r>
              <a:rPr lang="ru-RU" sz="1600" spc="-1">
                <a:solidFill>
                  <a:srgbClr val="000000"/>
                </a:solidFill>
                <a:latin typeface="Times New Roman"/>
                <a:ea typeface="Calibri"/>
              </a:rPr>
              <a:t>Особенности оценки по отдельному учебному предмету фиксируются в приложении к ООП ООО.</a:t>
            </a:r>
            <a:endParaRPr lang="ru-RU" sz="1600" spc="-1">
              <a:solidFill>
                <a:prstClr val="black"/>
              </a:solidFill>
            </a:endParaRPr>
          </a:p>
        </p:txBody>
      </p:sp>
    </p:spTree>
    <p:extLst>
      <p:ext uri="{BB962C8B-B14F-4D97-AF65-F5344CB8AC3E}">
        <p14:creationId xmlns:p14="http://schemas.microsoft.com/office/powerpoint/2010/main" val="2257289677"/>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PlaceHolder 1"/>
          <p:cNvSpPr>
            <a:spLocks noGrp="1"/>
          </p:cNvSpPr>
          <p:nvPr>
            <p:ph type="title"/>
          </p:nvPr>
        </p:nvSpPr>
        <p:spPr>
          <a:xfrm>
            <a:off x="314640" y="60120"/>
            <a:ext cx="8685360" cy="839880"/>
          </a:xfrm>
          <a:prstGeom prst="rect">
            <a:avLst/>
          </a:prstGeom>
          <a:noFill/>
          <a:ln w="0">
            <a:noFill/>
          </a:ln>
        </p:spPr>
        <p:txBody>
          <a:bodyPr lIns="90000" tIns="45000" rIns="90000" bIns="45000" anchor="ctr">
            <a:noAutofit/>
          </a:bodyPr>
          <a:lstStyle/>
          <a:p>
            <a:pPr algn="ctr">
              <a:buNone/>
            </a:pPr>
            <a:r>
              <a:rPr lang="ru-RU" sz="1400" b="1" strike="noStrike" cap="all" spc="-1">
                <a:solidFill>
                  <a:srgbClr val="4E3B30"/>
                </a:solidFill>
                <a:latin typeface="Times New Roman"/>
                <a:ea typeface="Tahoma"/>
              </a:rPr>
              <a:t>Описание оценки предметных результатов по отдельному учебному предмету включает</a:t>
            </a:r>
            <a:r>
              <a:rPr lang="ru-RU" sz="2200" b="0" strike="noStrike" cap="all" spc="-1">
                <a:solidFill>
                  <a:srgbClr val="4E3B30"/>
                </a:solidFill>
                <a:latin typeface="Franklin Gothic Medium"/>
                <a:ea typeface="Tahoma"/>
              </a:rPr>
              <a:t>:</a:t>
            </a:r>
            <a:endParaRPr lang="ru-RU" sz="2200" b="0" strike="noStrike" spc="-1">
              <a:latin typeface="Times New Roman"/>
            </a:endParaRPr>
          </a:p>
        </p:txBody>
      </p:sp>
      <p:sp>
        <p:nvSpPr>
          <p:cNvPr id="616" name="Прямоугольник 34"/>
          <p:cNvSpPr/>
          <p:nvPr/>
        </p:nvSpPr>
        <p:spPr>
          <a:xfrm>
            <a:off x="180000" y="973440"/>
            <a:ext cx="8820000" cy="5684040"/>
          </a:xfrm>
          <a:prstGeom prst="rect">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15000"/>
              </a:lnSpc>
              <a:tabLst>
                <a:tab pos="0" algn="l"/>
              </a:tabLst>
            </a:pPr>
            <a:r>
              <a:rPr lang="ru-RU" sz="1600" spc="-1" dirty="0">
                <a:solidFill>
                  <a:srgbClr val="000000"/>
                </a:solidFill>
                <a:latin typeface="Times New Roman"/>
                <a:ea typeface="Calibri"/>
              </a:rPr>
              <a:t>- список итоговых планируемых результатов с указанием этапов их формирования и способов оценки (например, текущая (тематическая), устно (письменно), практика);</a:t>
            </a:r>
            <a:endParaRPr lang="ru-RU" sz="1600" spc="-1" dirty="0">
              <a:solidFill>
                <a:prstClr val="black"/>
              </a:solidFill>
            </a:endParaRPr>
          </a:p>
          <a:p>
            <a:pPr algn="ctr">
              <a:lnSpc>
                <a:spcPct val="115000"/>
              </a:lnSpc>
              <a:tabLst>
                <a:tab pos="0" algn="l"/>
              </a:tabLst>
            </a:pPr>
            <a:r>
              <a:rPr lang="ru-RU" sz="1600" spc="-1" dirty="0">
                <a:solidFill>
                  <a:srgbClr val="000000"/>
                </a:solidFill>
                <a:latin typeface="Times New Roman"/>
                <a:ea typeface="Calibri"/>
              </a:rPr>
              <a:t>- требования к выставлению отметок за промежуточную аттестацию (при необходимости - с учетом степени значимости отметок за отдельные оценочные процедуры);</a:t>
            </a:r>
            <a:endParaRPr lang="ru-RU" sz="1600" spc="-1" dirty="0">
              <a:solidFill>
                <a:prstClr val="black"/>
              </a:solidFill>
            </a:endParaRPr>
          </a:p>
          <a:p>
            <a:pPr algn="ctr">
              <a:lnSpc>
                <a:spcPct val="115000"/>
              </a:lnSpc>
              <a:tabLst>
                <a:tab pos="0" algn="l"/>
              </a:tabLst>
            </a:pPr>
            <a:r>
              <a:rPr lang="ru-RU" sz="1600" spc="-1" dirty="0">
                <a:solidFill>
                  <a:srgbClr val="000000"/>
                </a:solidFill>
                <a:latin typeface="Times New Roman"/>
                <a:ea typeface="Calibri"/>
              </a:rPr>
              <a:t>- график контрольных мероприятий.</a:t>
            </a:r>
            <a:endParaRPr lang="ru-RU" sz="1600" spc="-1" dirty="0">
              <a:solidFill>
                <a:prstClr val="black"/>
              </a:solidFill>
            </a:endParaRPr>
          </a:p>
          <a:p>
            <a:pPr algn="ctr">
              <a:lnSpc>
                <a:spcPct val="115000"/>
              </a:lnSpc>
              <a:tabLst>
                <a:tab pos="0" algn="l"/>
              </a:tabLst>
            </a:pPr>
            <a:r>
              <a:rPr lang="ru-RU" sz="1600" b="1" spc="-1" dirty="0">
                <a:solidFill>
                  <a:srgbClr val="000000"/>
                </a:solidFill>
                <a:latin typeface="Times New Roman"/>
                <a:ea typeface="Calibri"/>
              </a:rPr>
              <a:t>Стартовая диагностика проводится в начале </a:t>
            </a:r>
            <a:r>
              <a:rPr lang="ru-RU" sz="1600" b="1" spc="-1" dirty="0">
                <a:solidFill>
                  <a:srgbClr val="000000"/>
                </a:solidFill>
                <a:latin typeface="Times New Roman"/>
                <a:ea typeface="Calibri"/>
              </a:rPr>
              <a:t>5 и 10  </a:t>
            </a:r>
            <a:r>
              <a:rPr lang="ru-RU" sz="1600" b="1" spc="-1" dirty="0">
                <a:solidFill>
                  <a:srgbClr val="000000"/>
                </a:solidFill>
                <a:latin typeface="Times New Roman"/>
                <a:ea typeface="Calibri"/>
              </a:rPr>
              <a:t>класса и выступает как основа (точка отсчета) для оценки динамики образовательных достижений обучающихся</a:t>
            </a:r>
            <a:r>
              <a:rPr lang="ru-RU" sz="1600" spc="-1" dirty="0">
                <a:solidFill>
                  <a:srgbClr val="000000"/>
                </a:solidFill>
                <a:latin typeface="Times New Roman"/>
                <a:ea typeface="Calibri"/>
              </a:rPr>
              <a:t>.</a:t>
            </a:r>
            <a:endParaRPr lang="ru-RU" sz="1600" spc="-1" dirty="0">
              <a:solidFill>
                <a:prstClr val="black"/>
              </a:solidFill>
            </a:endParaRPr>
          </a:p>
          <a:p>
            <a:pPr algn="ctr">
              <a:lnSpc>
                <a:spcPct val="115000"/>
              </a:lnSpc>
              <a:tabLst>
                <a:tab pos="0" algn="l"/>
              </a:tabLst>
            </a:pPr>
            <a:endParaRPr lang="ru-RU" sz="1600" spc="-1" dirty="0">
              <a:solidFill>
                <a:prstClr val="black"/>
              </a:solidFill>
            </a:endParaRPr>
          </a:p>
          <a:p>
            <a:pPr algn="ctr">
              <a:lnSpc>
                <a:spcPct val="115000"/>
              </a:lnSpc>
              <a:tabLst>
                <a:tab pos="0" algn="l"/>
              </a:tabLst>
            </a:pPr>
            <a:r>
              <a:rPr lang="ru-RU" sz="1600" b="1" u="sng" spc="-1" dirty="0">
                <a:solidFill>
                  <a:srgbClr val="000000"/>
                </a:solidFill>
                <a:latin typeface="Times New Roman"/>
                <a:ea typeface="Calibri"/>
              </a:rPr>
              <a:t>Внутренний мониторинг представляет собой следующие процедуры</a:t>
            </a:r>
            <a:r>
              <a:rPr lang="ru-RU" sz="1600" spc="-1" dirty="0">
                <a:solidFill>
                  <a:srgbClr val="000000"/>
                </a:solidFill>
                <a:latin typeface="Times New Roman"/>
                <a:ea typeface="Calibri"/>
              </a:rPr>
              <a:t>:</a:t>
            </a:r>
            <a:endParaRPr lang="ru-RU" sz="1600" spc="-1" dirty="0">
              <a:solidFill>
                <a:prstClr val="black"/>
              </a:solidFill>
            </a:endParaRPr>
          </a:p>
          <a:p>
            <a:pPr algn="ctr">
              <a:lnSpc>
                <a:spcPct val="115000"/>
              </a:lnSpc>
              <a:tabLst>
                <a:tab pos="0" algn="l"/>
              </a:tabLst>
            </a:pPr>
            <a:r>
              <a:rPr lang="ru-RU" sz="1600" spc="-1" dirty="0">
                <a:solidFill>
                  <a:srgbClr val="000000"/>
                </a:solidFill>
                <a:latin typeface="Times New Roman"/>
                <a:ea typeface="Calibri"/>
              </a:rPr>
              <a:t>- стартовая диагностика;</a:t>
            </a:r>
            <a:endParaRPr lang="ru-RU" sz="1600" spc="-1" dirty="0">
              <a:solidFill>
                <a:prstClr val="black"/>
              </a:solidFill>
            </a:endParaRPr>
          </a:p>
          <a:p>
            <a:pPr algn="ctr">
              <a:lnSpc>
                <a:spcPct val="115000"/>
              </a:lnSpc>
              <a:tabLst>
                <a:tab pos="0" algn="l"/>
              </a:tabLst>
            </a:pPr>
            <a:r>
              <a:rPr lang="ru-RU" sz="1600" spc="-1" dirty="0">
                <a:solidFill>
                  <a:srgbClr val="000000"/>
                </a:solidFill>
                <a:latin typeface="Times New Roman"/>
                <a:ea typeface="Calibri"/>
              </a:rPr>
              <a:t>- оценка уровня достижения предметных и метапредметных результатов;</a:t>
            </a:r>
            <a:endParaRPr lang="ru-RU" sz="1600" spc="-1" dirty="0">
              <a:solidFill>
                <a:prstClr val="black"/>
              </a:solidFill>
            </a:endParaRPr>
          </a:p>
          <a:p>
            <a:pPr algn="ctr">
              <a:lnSpc>
                <a:spcPct val="115000"/>
              </a:lnSpc>
              <a:tabLst>
                <a:tab pos="0" algn="l"/>
              </a:tabLst>
            </a:pPr>
            <a:r>
              <a:rPr lang="ru-RU" sz="1600" spc="-1" dirty="0">
                <a:solidFill>
                  <a:srgbClr val="000000"/>
                </a:solidFill>
                <a:latin typeface="Times New Roman"/>
                <a:ea typeface="Calibri"/>
              </a:rPr>
              <a:t>- оценка уровня функциональной грамотности;</a:t>
            </a:r>
            <a:endParaRPr lang="ru-RU" sz="1600" spc="-1" dirty="0">
              <a:solidFill>
                <a:prstClr val="black"/>
              </a:solidFill>
            </a:endParaRPr>
          </a:p>
          <a:p>
            <a:pPr algn="ctr">
              <a:lnSpc>
                <a:spcPct val="115000"/>
              </a:lnSpc>
              <a:tabLst>
                <a:tab pos="0" algn="l"/>
              </a:tabLst>
            </a:pPr>
            <a:r>
              <a:rPr lang="ru-RU" sz="1600" spc="-1" dirty="0">
                <a:solidFill>
                  <a:srgbClr val="000000"/>
                </a:solidFill>
                <a:latin typeface="Times New Roman"/>
                <a:ea typeface="Calibri"/>
              </a:rPr>
              <a:t>- оценка уровня профессионального мастерства педагогического работника, осуществляемого на основе выполнения обучающимися проверочных работ, анализа посещенных уроков, анализа качества учебных заданий, предлагаемых педагогическим работником обучающимся.</a:t>
            </a:r>
            <a:endParaRPr lang="ru-RU" sz="1600" spc="-1" dirty="0">
              <a:solidFill>
                <a:prstClr val="black"/>
              </a:solidFill>
            </a:endParaRPr>
          </a:p>
          <a:p>
            <a:pPr algn="ctr">
              <a:lnSpc>
                <a:spcPct val="115000"/>
              </a:lnSpc>
              <a:tabLst>
                <a:tab pos="0" algn="l"/>
              </a:tabLst>
            </a:pPr>
            <a:endParaRPr lang="ru-RU" sz="1600" spc="-1" dirty="0">
              <a:solidFill>
                <a:prstClr val="black"/>
              </a:solidFill>
            </a:endParaRPr>
          </a:p>
          <a:p>
            <a:pPr algn="ctr">
              <a:lnSpc>
                <a:spcPct val="115000"/>
              </a:lnSpc>
              <a:tabLst>
                <a:tab pos="0" algn="l"/>
              </a:tabLst>
            </a:pPr>
            <a:r>
              <a:rPr lang="ru-RU" sz="1600" b="1" spc="-1" dirty="0">
                <a:solidFill>
                  <a:srgbClr val="000000"/>
                </a:solidFill>
                <a:latin typeface="Times New Roman"/>
                <a:ea typeface="Calibri"/>
              </a:rPr>
              <a:t>Содержание и периодичность внутреннего мониторинга устанавливается решением педагогического совета образовательной организации</a:t>
            </a:r>
            <a:r>
              <a:rPr lang="ru-RU" sz="1600" spc="-1" dirty="0">
                <a:solidFill>
                  <a:srgbClr val="000000"/>
                </a:solidFill>
                <a:latin typeface="Times New Roman"/>
                <a:ea typeface="Calibri"/>
              </a:rPr>
              <a:t>. Результаты внутреннего мониторинга являются основанием подготовки рекомендаций для текущей коррекции учебного процесса и его индивидуализации и (или) для повышения квалификации педагогического работника.</a:t>
            </a:r>
            <a:endParaRPr lang="ru-RU" sz="1600" spc="-1" dirty="0">
              <a:solidFill>
                <a:prstClr val="black"/>
              </a:solidFill>
            </a:endParaRPr>
          </a:p>
        </p:txBody>
      </p:sp>
    </p:spTree>
    <p:extLst>
      <p:ext uri="{BB962C8B-B14F-4D97-AF65-F5344CB8AC3E}">
        <p14:creationId xmlns:p14="http://schemas.microsoft.com/office/powerpoint/2010/main" val="85525745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PlaceHolder 1"/>
          <p:cNvSpPr>
            <a:spLocks noGrp="1"/>
          </p:cNvSpPr>
          <p:nvPr>
            <p:ph type="title"/>
          </p:nvPr>
        </p:nvSpPr>
        <p:spPr>
          <a:xfrm>
            <a:off x="314640" y="60120"/>
            <a:ext cx="8685360" cy="839880"/>
          </a:xfrm>
          <a:prstGeom prst="rect">
            <a:avLst/>
          </a:prstGeom>
          <a:noFill/>
          <a:ln w="0">
            <a:noFill/>
          </a:ln>
        </p:spPr>
        <p:txBody>
          <a:bodyPr lIns="90000" tIns="45000" rIns="90000" bIns="45000" anchor="ctr">
            <a:noAutofit/>
          </a:bodyPr>
          <a:lstStyle/>
          <a:p>
            <a:pPr algn="ctr">
              <a:buNone/>
            </a:pPr>
            <a:r>
              <a:rPr lang="ru-RU" sz="1400" b="1" strike="noStrike" cap="all" spc="-1">
                <a:solidFill>
                  <a:srgbClr val="4E3B30"/>
                </a:solidFill>
                <a:latin typeface="Times New Roman"/>
                <a:ea typeface="Tahoma"/>
              </a:rPr>
              <a:t>Описание оценки предметных результатов по отдельному учебному предмету включает</a:t>
            </a:r>
            <a:r>
              <a:rPr lang="ru-RU" sz="2200" b="0" strike="noStrike" cap="all" spc="-1">
                <a:solidFill>
                  <a:srgbClr val="4E3B30"/>
                </a:solidFill>
                <a:latin typeface="Franklin Gothic Medium"/>
                <a:ea typeface="Tahoma"/>
              </a:rPr>
              <a:t>:</a:t>
            </a:r>
            <a:endParaRPr lang="ru-RU" sz="2200" b="0" strike="noStrike" spc="-1">
              <a:latin typeface="Times New Roman"/>
            </a:endParaRPr>
          </a:p>
        </p:txBody>
      </p:sp>
      <p:sp>
        <p:nvSpPr>
          <p:cNvPr id="616" name="Прямоугольник 34"/>
          <p:cNvSpPr/>
          <p:nvPr/>
        </p:nvSpPr>
        <p:spPr>
          <a:xfrm>
            <a:off x="180000" y="973440"/>
            <a:ext cx="8820000" cy="5187659"/>
          </a:xfrm>
          <a:prstGeom prst="rect">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15000"/>
              </a:lnSpc>
              <a:tabLst>
                <a:tab pos="0" algn="l"/>
              </a:tabLst>
            </a:pPr>
            <a:r>
              <a:rPr lang="ru-RU" sz="1600" b="1" spc="-1" dirty="0">
                <a:solidFill>
                  <a:prstClr val="black"/>
                </a:solidFill>
              </a:rPr>
              <a:t>Объектом стартовой диагностики является</a:t>
            </a:r>
            <a:r>
              <a:rPr lang="ru-RU" sz="1600" spc="-1" dirty="0">
                <a:solidFill>
                  <a:prstClr val="black"/>
                </a:solidFill>
              </a:rPr>
              <a:t>: структура мотивации, сформированность учебной деятельности, владение универсальными и специфическими для основных учебных предметов познавательными средствами, в том числе: средствами работой с информацией, знаково-символическими средствами, логическими операциями. Стартовая диагностика проводится педагогическими работниками с целью оценки готовности к изучению отдельных предметов. Результаты стартовой диагностики являются основанием для корректировки учебных программ и индивидуализации учебного процесса.</a:t>
            </a:r>
          </a:p>
          <a:p>
            <a:pPr algn="ctr">
              <a:lnSpc>
                <a:spcPct val="115000"/>
              </a:lnSpc>
              <a:tabLst>
                <a:tab pos="0" algn="l"/>
              </a:tabLst>
            </a:pPr>
            <a:r>
              <a:rPr lang="ru-RU" sz="1600" b="1" spc="-1" dirty="0">
                <a:solidFill>
                  <a:prstClr val="black"/>
                </a:solidFill>
              </a:rPr>
              <a:t>Текущая оценка </a:t>
            </a:r>
            <a:r>
              <a:rPr lang="ru-RU" sz="1600" spc="-1" dirty="0">
                <a:solidFill>
                  <a:prstClr val="black"/>
                </a:solidFill>
              </a:rPr>
              <a:t>представляет собой процедуру оценки индивидуального продвижения обучающихся в освоении программы учебного предмета.  Текущая оценка может быть формирующей (поддерживающей и направляющей усилия обучающегося, включающей его в самостоятельную оценочную деятельность), и диагностической, способствующей выявлению и осознанию педагогическим работником и обучающимся существующих проблем в обучении. </a:t>
            </a:r>
          </a:p>
          <a:p>
            <a:pPr algn="ctr">
              <a:lnSpc>
                <a:spcPct val="115000"/>
              </a:lnSpc>
              <a:tabLst>
                <a:tab pos="0" algn="l"/>
              </a:tabLst>
            </a:pPr>
            <a:r>
              <a:rPr lang="ru-RU" sz="1600" b="1" spc="-1" dirty="0">
                <a:solidFill>
                  <a:prstClr val="black"/>
                </a:solidFill>
              </a:rPr>
              <a:t>Объектом текущей оценки</a:t>
            </a:r>
            <a:r>
              <a:rPr lang="ru-RU" sz="1600" spc="-1" dirty="0">
                <a:solidFill>
                  <a:prstClr val="black"/>
                </a:solidFill>
              </a:rPr>
              <a:t> являются тематические планируемые результаты, этапы освоения которых зафиксированы в тематическом планировании по учебному предмету. В текущей оценке используются различные формы и методы проверки: устные и письменные опросы, практические работы, творческие работы, индивидуальные и групповые формы, само- и </a:t>
            </a:r>
            <a:r>
              <a:rPr lang="ru-RU" sz="1600" spc="-1" dirty="0" err="1">
                <a:solidFill>
                  <a:prstClr val="black"/>
                </a:solidFill>
              </a:rPr>
              <a:t>взаимооценка</a:t>
            </a:r>
            <a:r>
              <a:rPr lang="ru-RU" sz="1600" spc="-1" dirty="0">
                <a:solidFill>
                  <a:prstClr val="black"/>
                </a:solidFill>
              </a:rPr>
              <a:t>, рефлексия, листы продвижения и другие.</a:t>
            </a:r>
            <a:endParaRPr lang="ru-RU" sz="1600" spc="-1" dirty="0">
              <a:solidFill>
                <a:prstClr val="black"/>
              </a:solidFill>
            </a:endParaRPr>
          </a:p>
        </p:txBody>
      </p:sp>
    </p:spTree>
    <p:extLst>
      <p:ext uri="{BB962C8B-B14F-4D97-AF65-F5344CB8AC3E}">
        <p14:creationId xmlns:p14="http://schemas.microsoft.com/office/powerpoint/2010/main" val="163658768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PlaceHolder 1"/>
          <p:cNvSpPr>
            <a:spLocks noGrp="1"/>
          </p:cNvSpPr>
          <p:nvPr>
            <p:ph type="title"/>
          </p:nvPr>
        </p:nvSpPr>
        <p:spPr>
          <a:xfrm>
            <a:off x="264600" y="60120"/>
            <a:ext cx="8685360" cy="659880"/>
          </a:xfrm>
          <a:prstGeom prst="rect">
            <a:avLst/>
          </a:prstGeom>
          <a:noFill/>
          <a:ln w="0">
            <a:noFill/>
          </a:ln>
        </p:spPr>
        <p:txBody>
          <a:bodyPr lIns="90000" tIns="45000" rIns="90000" bIns="45000" anchor="ctr">
            <a:noAutofit/>
          </a:bodyPr>
          <a:lstStyle/>
          <a:p>
            <a:pPr algn="ctr">
              <a:lnSpc>
                <a:spcPct val="100000"/>
              </a:lnSpc>
              <a:buNone/>
            </a:pPr>
            <a:r>
              <a:rPr lang="ru-RU" sz="3600" b="0" strike="noStrike" cap="all" spc="-1">
                <a:solidFill>
                  <a:srgbClr val="4E3B30"/>
                </a:solidFill>
                <a:latin typeface="Times New Roman"/>
              </a:rPr>
              <a:t>Внеурочная деятельность</a:t>
            </a:r>
            <a:endParaRPr lang="ru-RU" sz="3600" b="0" strike="noStrike" spc="-1">
              <a:latin typeface="Arial"/>
            </a:endParaRPr>
          </a:p>
        </p:txBody>
      </p:sp>
      <p:sp>
        <p:nvSpPr>
          <p:cNvPr id="668" name="Прямоугольник 70"/>
          <p:cNvSpPr/>
          <p:nvPr/>
        </p:nvSpPr>
        <p:spPr>
          <a:xfrm>
            <a:off x="257400" y="721080"/>
            <a:ext cx="8742600" cy="5208120"/>
          </a:xfrm>
          <a:prstGeom prst="rect">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r>
              <a:rPr lang="ru-RU" sz="3200" spc="-1">
                <a:solidFill>
                  <a:srgbClr val="000000"/>
                </a:solidFill>
                <a:latin typeface="Times New Roman"/>
                <a:ea typeface="Calibri"/>
              </a:rPr>
              <a:t>Под </a:t>
            </a:r>
            <a:r>
              <a:rPr lang="ru-RU" sz="3200" b="1" spc="-1">
                <a:solidFill>
                  <a:srgbClr val="000000"/>
                </a:solidFill>
                <a:latin typeface="Times New Roman"/>
                <a:ea typeface="Calibri"/>
              </a:rPr>
              <a:t>внеурочной деятельностью</a:t>
            </a:r>
            <a:r>
              <a:rPr lang="ru-RU" sz="3200" spc="-1">
                <a:solidFill>
                  <a:srgbClr val="000000"/>
                </a:solidFill>
                <a:latin typeface="Times New Roman"/>
                <a:ea typeface="Calibri"/>
              </a:rPr>
              <a:t> следует понимать образовательную деятельность, направленную на достижение планируемых результатов освоения основной образовательной программы (личностных, метапредметных и предметных), осуществляемую в формах, отличных от урочной.</a:t>
            </a:r>
            <a:endParaRPr lang="ru-RU" sz="3200" spc="-1">
              <a:solidFill>
                <a:prstClr val="black"/>
              </a:solidFill>
              <a:latin typeface="Times New Roman"/>
            </a:endParaRPr>
          </a:p>
          <a:p>
            <a:pPr algn="ctr"/>
            <a:r>
              <a:rPr lang="ru-RU" sz="3200" b="1" spc="-1">
                <a:solidFill>
                  <a:srgbClr val="000000"/>
                </a:solidFill>
                <a:latin typeface="Times New Roman"/>
                <a:ea typeface="Calibri"/>
              </a:rPr>
              <a:t>Внеурочная деятельность является неотъемлемой и </a:t>
            </a:r>
            <a:r>
              <a:rPr lang="ru-RU" sz="3200" b="1" u="sng" spc="-1">
                <a:solidFill>
                  <a:srgbClr val="000000"/>
                </a:solidFill>
                <a:latin typeface="Times New Roman"/>
                <a:ea typeface="Calibri"/>
              </a:rPr>
              <a:t>обязательной</a:t>
            </a:r>
            <a:r>
              <a:rPr lang="ru-RU" sz="3200" b="1" spc="-1">
                <a:solidFill>
                  <a:srgbClr val="000000"/>
                </a:solidFill>
                <a:latin typeface="Times New Roman"/>
                <a:ea typeface="Calibri"/>
              </a:rPr>
              <a:t> частью</a:t>
            </a:r>
            <a:r>
              <a:rPr lang="ru-RU" sz="3200" spc="-1">
                <a:solidFill>
                  <a:srgbClr val="000000"/>
                </a:solidFill>
                <a:latin typeface="Times New Roman"/>
                <a:ea typeface="Calibri"/>
              </a:rPr>
              <a:t> основной общеобразовательной программы.</a:t>
            </a:r>
            <a:endParaRPr lang="ru-RU" sz="3200" spc="-1">
              <a:solidFill>
                <a:prstClr val="black"/>
              </a:solidFill>
              <a:latin typeface="Times New Roman"/>
            </a:endParaRPr>
          </a:p>
          <a:p>
            <a:pPr algn="ctr"/>
            <a:endParaRPr lang="ru-RU" sz="1600" spc="-1">
              <a:solidFill>
                <a:prstClr val="black"/>
              </a:solidFill>
              <a:latin typeface="Times New Roman"/>
            </a:endParaRPr>
          </a:p>
        </p:txBody>
      </p:sp>
    </p:spTree>
    <p:extLst>
      <p:ext uri="{BB962C8B-B14F-4D97-AF65-F5344CB8AC3E}">
        <p14:creationId xmlns:p14="http://schemas.microsoft.com/office/powerpoint/2010/main" val="191267668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 name="PlaceHolder 1"/>
          <p:cNvSpPr>
            <a:spLocks noGrp="1"/>
          </p:cNvSpPr>
          <p:nvPr>
            <p:ph type="title"/>
          </p:nvPr>
        </p:nvSpPr>
        <p:spPr>
          <a:xfrm>
            <a:off x="264600" y="60120"/>
            <a:ext cx="8685360" cy="659880"/>
          </a:xfrm>
          <a:prstGeom prst="rect">
            <a:avLst/>
          </a:prstGeom>
          <a:noFill/>
          <a:ln w="0">
            <a:noFill/>
          </a:ln>
        </p:spPr>
        <p:txBody>
          <a:bodyPr lIns="90000" tIns="45000" rIns="90000" bIns="45000" anchor="ctr">
            <a:noAutofit/>
          </a:bodyPr>
          <a:lstStyle/>
          <a:p>
            <a:pPr algn="ctr">
              <a:lnSpc>
                <a:spcPct val="100000"/>
              </a:lnSpc>
              <a:buNone/>
            </a:pPr>
            <a:r>
              <a:rPr lang="ru-RU" sz="2600" b="0" strike="noStrike" cap="all" spc="-1">
                <a:solidFill>
                  <a:srgbClr val="4E3B30"/>
                </a:solidFill>
                <a:latin typeface="Times New Roman"/>
              </a:rPr>
              <a:t>Внеурочная деятельность включает в себя</a:t>
            </a:r>
            <a:endParaRPr lang="ru-RU" sz="2600" b="0" strike="noStrike" spc="-1">
              <a:latin typeface="Arial"/>
            </a:endParaRPr>
          </a:p>
        </p:txBody>
      </p:sp>
      <p:sp>
        <p:nvSpPr>
          <p:cNvPr id="670" name="Прямоугольник 71"/>
          <p:cNvSpPr/>
          <p:nvPr/>
        </p:nvSpPr>
        <p:spPr>
          <a:xfrm>
            <a:off x="257400" y="721080"/>
            <a:ext cx="8742600" cy="6029280"/>
          </a:xfrm>
          <a:prstGeom prst="rect">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r>
              <a:rPr lang="ru-RU" sz="3000" spc="-1">
                <a:solidFill>
                  <a:srgbClr val="000000"/>
                </a:solidFill>
                <a:latin typeface="Times New Roman"/>
                <a:ea typeface="Calibri"/>
              </a:rPr>
              <a:t>1.</a:t>
            </a:r>
            <a:r>
              <a:rPr lang="ru-RU" sz="3000" b="1" spc="-1">
                <a:solidFill>
                  <a:srgbClr val="000000"/>
                </a:solidFill>
                <a:latin typeface="Times New Roman"/>
                <a:ea typeface="Calibri"/>
              </a:rPr>
              <a:t>Внеурочную деятельность по учебным предметам образовательной программы</a:t>
            </a:r>
            <a:r>
              <a:rPr lang="ru-RU" sz="3000" spc="-1">
                <a:solidFill>
                  <a:srgbClr val="000000"/>
                </a:solidFill>
                <a:latin typeface="Times New Roman"/>
                <a:ea typeface="Calibri"/>
              </a:rPr>
              <a:t> (учебные курсы, учебные модули по выбору обучающихся, родителей (законных представителей) несовершеннолетних обучающихся, в том числе предусматривающие углубленное изучение учебных предметов, с целью удовлетворения различных интересов обучающихся, потребностей в физическом развитии и совершенствовании, а также учитывающие этнокультурные интересы, особые образовательные потребности обучающихся с ограниченными возможностями здоровья</a:t>
            </a:r>
            <a:endParaRPr lang="ru-RU" sz="3000" spc="-1">
              <a:solidFill>
                <a:prstClr val="black"/>
              </a:solidFill>
              <a:latin typeface="Times New Roman"/>
            </a:endParaRPr>
          </a:p>
        </p:txBody>
      </p:sp>
    </p:spTree>
    <p:extLst>
      <p:ext uri="{BB962C8B-B14F-4D97-AF65-F5344CB8AC3E}">
        <p14:creationId xmlns:p14="http://schemas.microsoft.com/office/powerpoint/2010/main" val="145514756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PlaceHolder 1"/>
          <p:cNvSpPr>
            <a:spLocks noGrp="1"/>
          </p:cNvSpPr>
          <p:nvPr>
            <p:ph type="title"/>
          </p:nvPr>
        </p:nvSpPr>
        <p:spPr>
          <a:xfrm>
            <a:off x="264600" y="60120"/>
            <a:ext cx="8685360" cy="659880"/>
          </a:xfrm>
          <a:prstGeom prst="rect">
            <a:avLst/>
          </a:prstGeom>
          <a:noFill/>
          <a:ln w="0">
            <a:noFill/>
          </a:ln>
        </p:spPr>
        <p:txBody>
          <a:bodyPr lIns="90000" tIns="45000" rIns="90000" bIns="45000" anchor="ctr">
            <a:noAutofit/>
          </a:bodyPr>
          <a:lstStyle/>
          <a:p>
            <a:pPr algn="ctr">
              <a:lnSpc>
                <a:spcPct val="100000"/>
              </a:lnSpc>
              <a:buNone/>
            </a:pPr>
            <a:r>
              <a:rPr lang="ru-RU" sz="2600" b="0" strike="noStrike" cap="all" spc="-1">
                <a:solidFill>
                  <a:srgbClr val="4E3B30"/>
                </a:solidFill>
                <a:latin typeface="Times New Roman"/>
              </a:rPr>
              <a:t>Внеурочная деятельность включает в себя</a:t>
            </a:r>
            <a:endParaRPr lang="ru-RU" sz="2600" b="0" strike="noStrike" spc="-1">
              <a:latin typeface="Arial"/>
            </a:endParaRPr>
          </a:p>
        </p:txBody>
      </p:sp>
      <p:sp>
        <p:nvSpPr>
          <p:cNvPr id="672" name="Прямоугольник 72"/>
          <p:cNvSpPr/>
          <p:nvPr/>
        </p:nvSpPr>
        <p:spPr>
          <a:xfrm>
            <a:off x="257400" y="721080"/>
            <a:ext cx="8742600" cy="5788080"/>
          </a:xfrm>
          <a:prstGeom prst="rect">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r>
              <a:rPr lang="ru-RU" sz="2200" spc="-1">
                <a:solidFill>
                  <a:srgbClr val="000000"/>
                </a:solidFill>
                <a:latin typeface="Times New Roman"/>
                <a:ea typeface="Calibri"/>
              </a:rPr>
              <a:t>2) </a:t>
            </a:r>
            <a:r>
              <a:rPr lang="ru-RU" sz="2200" b="1" spc="-1">
                <a:solidFill>
                  <a:srgbClr val="000000"/>
                </a:solidFill>
                <a:latin typeface="Times New Roman"/>
                <a:ea typeface="Calibri"/>
              </a:rPr>
              <a:t>Внеурочную деятельность по формированию функциональной грамотности</a:t>
            </a:r>
            <a:r>
              <a:rPr lang="ru-RU" sz="2200" spc="-1">
                <a:solidFill>
                  <a:srgbClr val="000000"/>
                </a:solidFill>
                <a:latin typeface="Times New Roman"/>
                <a:ea typeface="Calibri"/>
              </a:rPr>
              <a:t> (читательской, математической, естественнонаучной, финансовой) обучающихся (интегрированные курсы, метапредметные кружки, факультативы, научные сообщества, в том числе направленные на реализацию проектной и исследовательской деятельности).</a:t>
            </a:r>
            <a:endParaRPr lang="ru-RU" sz="2200" spc="-1">
              <a:solidFill>
                <a:prstClr val="black"/>
              </a:solidFill>
              <a:latin typeface="Times New Roman"/>
            </a:endParaRPr>
          </a:p>
          <a:p>
            <a:pPr algn="ctr"/>
            <a:r>
              <a:rPr lang="ru-RU" sz="2200" spc="-1">
                <a:solidFill>
                  <a:srgbClr val="000000"/>
                </a:solidFill>
                <a:latin typeface="Times New Roman"/>
                <a:ea typeface="Calibri"/>
              </a:rPr>
              <a:t>3) </a:t>
            </a:r>
            <a:r>
              <a:rPr lang="ru-RU" sz="2200" b="1" spc="-1">
                <a:solidFill>
                  <a:srgbClr val="000000"/>
                </a:solidFill>
                <a:latin typeface="Times New Roman"/>
                <a:ea typeface="Calibri"/>
              </a:rPr>
              <a:t>Внеурочную деятельность по развитию личности</a:t>
            </a:r>
            <a:r>
              <a:rPr lang="ru-RU" sz="2200" spc="-1">
                <a:solidFill>
                  <a:srgbClr val="000000"/>
                </a:solidFill>
                <a:latin typeface="Times New Roman"/>
                <a:ea typeface="Calibri"/>
              </a:rPr>
              <a:t>, ее способностей, удовлетворения образовательных потребностей и интересов, самореализации обучающихся, в том числе одаренных, через организацию социальных практик (в том числе волонтерство), включая общественно полезную деятельность, профессиональные пробы, развитие глобальных компетенций, формирование предпринимательских навыков, практическую подготовку, использование возможностей организаций дополнительного образования, профессиональных образовательных организаций и социальных партнеров в профессиональнопроизводственном окружении.</a:t>
            </a:r>
            <a:endParaRPr lang="ru-RU" sz="2200" spc="-1">
              <a:solidFill>
                <a:prstClr val="black"/>
              </a:solidFill>
              <a:latin typeface="Times New Roman"/>
            </a:endParaRPr>
          </a:p>
          <a:p>
            <a:pPr algn="ctr"/>
            <a:endParaRPr lang="ru-RU" sz="2200" spc="-1">
              <a:solidFill>
                <a:prstClr val="black"/>
              </a:solidFill>
              <a:latin typeface="Times New Roman"/>
            </a:endParaRPr>
          </a:p>
        </p:txBody>
      </p:sp>
    </p:spTree>
    <p:extLst>
      <p:ext uri="{BB962C8B-B14F-4D97-AF65-F5344CB8AC3E}">
        <p14:creationId xmlns:p14="http://schemas.microsoft.com/office/powerpoint/2010/main" val="46529093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PlaceHolder 1"/>
          <p:cNvSpPr>
            <a:spLocks noGrp="1"/>
          </p:cNvSpPr>
          <p:nvPr>
            <p:ph type="title"/>
          </p:nvPr>
        </p:nvSpPr>
        <p:spPr>
          <a:xfrm>
            <a:off x="264600" y="60120"/>
            <a:ext cx="8685360" cy="659880"/>
          </a:xfrm>
          <a:prstGeom prst="rect">
            <a:avLst/>
          </a:prstGeom>
          <a:noFill/>
          <a:ln w="0">
            <a:noFill/>
          </a:ln>
        </p:spPr>
        <p:txBody>
          <a:bodyPr lIns="90000" tIns="45000" rIns="90000" bIns="45000" anchor="ctr">
            <a:noAutofit/>
          </a:bodyPr>
          <a:lstStyle/>
          <a:p>
            <a:pPr algn="ctr">
              <a:lnSpc>
                <a:spcPct val="100000"/>
              </a:lnSpc>
              <a:buNone/>
            </a:pPr>
            <a:r>
              <a:rPr lang="ru-RU" sz="2600" b="0" strike="noStrike" cap="all" spc="-1">
                <a:solidFill>
                  <a:srgbClr val="4E3B30"/>
                </a:solidFill>
                <a:latin typeface="Times New Roman"/>
              </a:rPr>
              <a:t>Внеурочная деятельность включает в себя</a:t>
            </a:r>
            <a:endParaRPr lang="ru-RU" sz="2600" b="0" strike="noStrike" spc="-1">
              <a:latin typeface="Arial"/>
            </a:endParaRPr>
          </a:p>
        </p:txBody>
      </p:sp>
      <p:sp>
        <p:nvSpPr>
          <p:cNvPr id="674" name="Прямоугольник 73"/>
          <p:cNvSpPr/>
          <p:nvPr/>
        </p:nvSpPr>
        <p:spPr>
          <a:xfrm>
            <a:off x="257400" y="721080"/>
            <a:ext cx="8742600" cy="6125400"/>
          </a:xfrm>
          <a:prstGeom prst="rect">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r>
              <a:rPr lang="ru-RU" spc="-1">
                <a:solidFill>
                  <a:srgbClr val="000000"/>
                </a:solidFill>
                <a:latin typeface="Times New Roman"/>
                <a:ea typeface="Calibri"/>
              </a:rPr>
              <a:t>4) </a:t>
            </a:r>
            <a:r>
              <a:rPr lang="ru-RU" b="1" spc="-1">
                <a:solidFill>
                  <a:srgbClr val="000000"/>
                </a:solidFill>
                <a:latin typeface="Times New Roman"/>
                <a:ea typeface="Calibri"/>
              </a:rPr>
              <a:t>Внеурочную деятельность, направленную на реализацию комплекса воспитательных мероприятий</a:t>
            </a:r>
            <a:r>
              <a:rPr lang="ru-RU" spc="-1">
                <a:solidFill>
                  <a:srgbClr val="000000"/>
                </a:solidFill>
                <a:latin typeface="Times New Roman"/>
                <a:ea typeface="Calibri"/>
              </a:rPr>
              <a:t> на уровне образовательной организации, класса, занятия, в том числе в творческих объединениях по интересам, культурные и социальные практики с учетом историко-культурной и этнической специфики региона, потребностей обучающихся, родителей (законных представителей) несовершеннолетних обучающихся.</a:t>
            </a:r>
            <a:endParaRPr lang="ru-RU" spc="-1">
              <a:solidFill>
                <a:prstClr val="black"/>
              </a:solidFill>
              <a:latin typeface="Times New Roman"/>
            </a:endParaRPr>
          </a:p>
          <a:p>
            <a:pPr algn="ctr"/>
            <a:r>
              <a:rPr lang="ru-RU" spc="-1">
                <a:solidFill>
                  <a:srgbClr val="000000"/>
                </a:solidFill>
                <a:latin typeface="Times New Roman"/>
                <a:ea typeface="Calibri"/>
              </a:rPr>
              <a:t>5) </a:t>
            </a:r>
            <a:r>
              <a:rPr lang="ru-RU" b="1" spc="-1">
                <a:solidFill>
                  <a:srgbClr val="000000"/>
                </a:solidFill>
                <a:latin typeface="Times New Roman"/>
                <a:ea typeface="Calibri"/>
              </a:rPr>
              <a:t>Внеурочную деятельность по организации деятельности ученических сообществ</a:t>
            </a:r>
            <a:r>
              <a:rPr lang="ru-RU" spc="-1">
                <a:solidFill>
                  <a:srgbClr val="000000"/>
                </a:solidFill>
                <a:latin typeface="Times New Roman"/>
                <a:ea typeface="Calibri"/>
              </a:rPr>
              <a:t> (подростковых коллективов), в том числе ученических классов, разновозрастных объединений по интересам, клубов; детских, подростковых и юношеских общественных объединений, организаций и других.</a:t>
            </a:r>
            <a:endParaRPr lang="ru-RU" spc="-1">
              <a:solidFill>
                <a:prstClr val="black"/>
              </a:solidFill>
              <a:latin typeface="Times New Roman"/>
            </a:endParaRPr>
          </a:p>
          <a:p>
            <a:pPr algn="ctr"/>
            <a:r>
              <a:rPr lang="ru-RU" spc="-1">
                <a:solidFill>
                  <a:srgbClr val="000000"/>
                </a:solidFill>
                <a:latin typeface="Times New Roman"/>
                <a:ea typeface="Calibri"/>
              </a:rPr>
              <a:t>6) </a:t>
            </a:r>
            <a:r>
              <a:rPr lang="ru-RU" b="1" spc="-1">
                <a:solidFill>
                  <a:srgbClr val="000000"/>
                </a:solidFill>
                <a:latin typeface="Times New Roman"/>
                <a:ea typeface="Calibri"/>
              </a:rPr>
              <a:t>Внеурочную деятельность, направленную на организационное обеспечение учебной деятельности</a:t>
            </a:r>
            <a:r>
              <a:rPr lang="ru-RU" spc="-1">
                <a:solidFill>
                  <a:srgbClr val="000000"/>
                </a:solidFill>
                <a:latin typeface="Times New Roman"/>
                <a:ea typeface="Calibri"/>
              </a:rPr>
              <a:t> (организационные собрания, взаимодействие с родителями по обеспечению успешной реализации образовательной программы и другие).</a:t>
            </a:r>
            <a:endParaRPr lang="ru-RU" spc="-1">
              <a:solidFill>
                <a:prstClr val="black"/>
              </a:solidFill>
              <a:latin typeface="Times New Roman"/>
            </a:endParaRPr>
          </a:p>
          <a:p>
            <a:pPr algn="ctr"/>
            <a:r>
              <a:rPr lang="ru-RU" spc="-1">
                <a:solidFill>
                  <a:srgbClr val="000000"/>
                </a:solidFill>
                <a:latin typeface="Times New Roman"/>
                <a:ea typeface="Calibri"/>
              </a:rPr>
              <a:t>7) </a:t>
            </a:r>
            <a:r>
              <a:rPr lang="ru-RU" b="1" spc="-1">
                <a:solidFill>
                  <a:srgbClr val="000000"/>
                </a:solidFill>
                <a:latin typeface="Times New Roman"/>
                <a:ea typeface="Calibri"/>
              </a:rPr>
              <a:t>Внеурочную деятельность, направленную на организацию педагогической поддержки обучающихся</a:t>
            </a:r>
            <a:r>
              <a:rPr lang="ru-RU" spc="-1">
                <a:solidFill>
                  <a:srgbClr val="000000"/>
                </a:solidFill>
                <a:latin typeface="Times New Roman"/>
                <a:ea typeface="Calibri"/>
              </a:rPr>
              <a:t> (проектирование индивидуальных образовательных маршрутов, работа тьюторов, педагогов-психологов).</a:t>
            </a:r>
            <a:endParaRPr lang="ru-RU" spc="-1">
              <a:solidFill>
                <a:prstClr val="black"/>
              </a:solidFill>
              <a:latin typeface="Times New Roman"/>
            </a:endParaRPr>
          </a:p>
          <a:p>
            <a:pPr algn="ctr"/>
            <a:r>
              <a:rPr lang="ru-RU" spc="-1">
                <a:solidFill>
                  <a:srgbClr val="000000"/>
                </a:solidFill>
                <a:latin typeface="Times New Roman"/>
                <a:ea typeface="Calibri"/>
              </a:rPr>
              <a:t>8) </a:t>
            </a:r>
            <a:r>
              <a:rPr lang="ru-RU" b="1" spc="-1">
                <a:solidFill>
                  <a:srgbClr val="000000"/>
                </a:solidFill>
                <a:latin typeface="Times New Roman"/>
                <a:ea typeface="Calibri"/>
              </a:rPr>
              <a:t>Внеурочную деятельность, направленную на обеспечение благополучия обучающихся в пространстве общеобразовательной школы</a:t>
            </a:r>
            <a:r>
              <a:rPr lang="ru-RU" spc="-1">
                <a:solidFill>
                  <a:srgbClr val="000000"/>
                </a:solidFill>
                <a:latin typeface="Times New Roman"/>
                <a:ea typeface="Calibri"/>
              </a:rPr>
              <a:t> (безопасности жизни и здоровья школьников, безопасных межличностных отношений в учебных группах, профилактики неуспеваемости, профилактики различных рисков, возникающих в процессе взаимодействия школьника с окружающей средой, социальной защиты учащихся).</a:t>
            </a:r>
            <a:endParaRPr lang="ru-RU" spc="-1">
              <a:solidFill>
                <a:prstClr val="black"/>
              </a:solidFill>
              <a:latin typeface="Times New Roman"/>
            </a:endParaRPr>
          </a:p>
        </p:txBody>
      </p:sp>
    </p:spTree>
    <p:extLst>
      <p:ext uri="{BB962C8B-B14F-4D97-AF65-F5344CB8AC3E}">
        <p14:creationId xmlns:p14="http://schemas.microsoft.com/office/powerpoint/2010/main" val="381577273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Прямоугольник 1"/>
          <p:cNvSpPr/>
          <p:nvPr/>
        </p:nvSpPr>
        <p:spPr>
          <a:xfrm>
            <a:off x="149760" y="66600"/>
            <a:ext cx="8820000" cy="2002171"/>
          </a:xfrm>
          <a:prstGeom prst="rect">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15000"/>
              </a:lnSpc>
              <a:tabLst>
                <a:tab pos="0" algn="l"/>
              </a:tabLst>
            </a:pPr>
            <a:r>
              <a:rPr lang="ru-RU" spc="-1" dirty="0" smtClean="0">
                <a:solidFill>
                  <a:prstClr val="black"/>
                </a:solidFill>
              </a:rPr>
              <a:t>Федеральная основная общеобразовательная программа (ФООП) 1- 11 класс.</a:t>
            </a:r>
          </a:p>
          <a:p>
            <a:pPr algn="ctr">
              <a:lnSpc>
                <a:spcPct val="115000"/>
              </a:lnSpc>
              <a:tabLst>
                <a:tab pos="0" algn="l"/>
              </a:tabLst>
            </a:pPr>
            <a:r>
              <a:rPr lang="ru-RU" spc="-1" dirty="0" smtClean="0">
                <a:solidFill>
                  <a:prstClr val="black"/>
                </a:solidFill>
              </a:rPr>
              <a:t>Федеральная основная программа (ФОП):</a:t>
            </a:r>
          </a:p>
          <a:p>
            <a:pPr marL="285750" indent="-285750" algn="ctr">
              <a:lnSpc>
                <a:spcPct val="115000"/>
              </a:lnSpc>
              <a:buFontTx/>
              <a:buChar char="-"/>
              <a:tabLst>
                <a:tab pos="0" algn="l"/>
              </a:tabLst>
            </a:pPr>
            <a:r>
              <a:rPr lang="ru-RU" spc="-1" dirty="0" smtClean="0">
                <a:solidFill>
                  <a:prstClr val="black"/>
                </a:solidFill>
              </a:rPr>
              <a:t>ФОП НОО;</a:t>
            </a:r>
          </a:p>
          <a:p>
            <a:pPr marL="285750" indent="-285750" algn="ctr">
              <a:lnSpc>
                <a:spcPct val="115000"/>
              </a:lnSpc>
              <a:buFontTx/>
              <a:buChar char="-"/>
              <a:tabLst>
                <a:tab pos="0" algn="l"/>
              </a:tabLst>
            </a:pPr>
            <a:r>
              <a:rPr lang="ru-RU" spc="-1" dirty="0" smtClean="0">
                <a:solidFill>
                  <a:prstClr val="black"/>
                </a:solidFill>
              </a:rPr>
              <a:t>ФОП ООО;</a:t>
            </a:r>
          </a:p>
          <a:p>
            <a:pPr marL="285750" indent="-285750" algn="ctr">
              <a:lnSpc>
                <a:spcPct val="115000"/>
              </a:lnSpc>
              <a:buFontTx/>
              <a:buChar char="-"/>
              <a:tabLst>
                <a:tab pos="0" algn="l"/>
              </a:tabLst>
            </a:pPr>
            <a:r>
              <a:rPr lang="ru-RU" spc="-1" dirty="0" smtClean="0">
                <a:solidFill>
                  <a:prstClr val="black"/>
                </a:solidFill>
              </a:rPr>
              <a:t>ФОП СОО.</a:t>
            </a:r>
          </a:p>
          <a:p>
            <a:pPr algn="ctr">
              <a:lnSpc>
                <a:spcPct val="115000"/>
              </a:lnSpc>
              <a:tabLst>
                <a:tab pos="0" algn="l"/>
              </a:tabLst>
            </a:pPr>
            <a:r>
              <a:rPr lang="ru-RU" spc="-1" dirty="0" smtClean="0">
                <a:solidFill>
                  <a:prstClr val="black"/>
                </a:solidFill>
              </a:rPr>
              <a:t>Ссылка на нормативные документы - </a:t>
            </a:r>
            <a:r>
              <a:rPr lang="ru-RU" dirty="0" smtClean="0">
                <a:hlinkClick r:id="rId2"/>
              </a:rPr>
              <a:t>ФГОС обновленные (</a:t>
            </a:r>
            <a:r>
              <a:rPr lang="en-US" dirty="0" smtClean="0">
                <a:hlinkClick r:id="rId2"/>
              </a:rPr>
              <a:t>viro33.ru)</a:t>
            </a:r>
            <a:endParaRPr lang="ru-RU" spc="-1"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215115"/>
            <a:ext cx="7919794" cy="4454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590172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69"/>
                                        </p:tgtEl>
                                        <p:attrNameLst>
                                          <p:attrName>style.visibility</p:attrName>
                                        </p:attrNameLst>
                                      </p:cBhvr>
                                      <p:to>
                                        <p:strVal val="visible"/>
                                      </p:to>
                                    </p:set>
                                    <p:animEffect transition="in" filter="circle(in)">
                                      <p:cBhvr additive="repl">
                                        <p:cTn id="7" dur="2000"/>
                                        <p:tgtEl>
                                          <p:spTgt spid="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Прямоугольник 74"/>
          <p:cNvSpPr/>
          <p:nvPr/>
        </p:nvSpPr>
        <p:spPr>
          <a:xfrm>
            <a:off x="180000" y="55080"/>
            <a:ext cx="8820000" cy="6523920"/>
          </a:xfrm>
          <a:prstGeom prst="rect">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15000"/>
              </a:lnSpc>
              <a:tabLst>
                <a:tab pos="0" algn="l"/>
              </a:tabLst>
            </a:pPr>
            <a:r>
              <a:rPr lang="ru-RU" sz="1600" spc="-1">
                <a:solidFill>
                  <a:srgbClr val="000000"/>
                </a:solidFill>
                <a:latin typeface="Times New Roman"/>
                <a:ea typeface="Calibri"/>
              </a:rPr>
              <a:t>Величина недельной образовательной нагрузки (количество занятий), реализуемой через внеурочную деятельность, определяется за пределами количества часов, отведенных на освоение обучающимися учебного плана, но </a:t>
            </a:r>
            <a:r>
              <a:rPr lang="ru-RU" sz="1600" b="1" spc="-1">
                <a:solidFill>
                  <a:srgbClr val="000000"/>
                </a:solidFill>
                <a:latin typeface="Times New Roman"/>
                <a:ea typeface="Calibri"/>
              </a:rPr>
              <a:t>не более 10 часов</a:t>
            </a:r>
            <a:r>
              <a:rPr lang="ru-RU" sz="1600" spc="-1">
                <a:solidFill>
                  <a:srgbClr val="000000"/>
                </a:solidFill>
                <a:latin typeface="Times New Roman"/>
                <a:ea typeface="Calibri"/>
              </a:rPr>
              <a:t>.</a:t>
            </a:r>
            <a:endParaRPr lang="ru-RU" sz="1600" spc="-1">
              <a:solidFill>
                <a:prstClr val="black"/>
              </a:solidFill>
            </a:endParaRPr>
          </a:p>
          <a:p>
            <a:pPr algn="ctr">
              <a:lnSpc>
                <a:spcPct val="115000"/>
              </a:lnSpc>
              <a:tabLst>
                <a:tab pos="0" algn="l"/>
              </a:tabLst>
            </a:pPr>
            <a:r>
              <a:rPr lang="ru-RU" sz="1600" b="1" spc="-1">
                <a:solidFill>
                  <a:srgbClr val="000000"/>
                </a:solidFill>
                <a:latin typeface="Times New Roman"/>
                <a:ea typeface="Calibri"/>
              </a:rPr>
              <a:t>При этом расходы времени на отдельные направления плана внеурочной деятельности могут отличаться</a:t>
            </a:r>
            <a:r>
              <a:rPr lang="ru-RU" sz="1600" spc="-1">
                <a:solidFill>
                  <a:srgbClr val="000000"/>
                </a:solidFill>
                <a:latin typeface="Times New Roman"/>
                <a:ea typeface="Calibri"/>
              </a:rPr>
              <a:t>:</a:t>
            </a:r>
            <a:endParaRPr lang="ru-RU" sz="1600" spc="-1">
              <a:solidFill>
                <a:prstClr val="black"/>
              </a:solidFill>
            </a:endParaRPr>
          </a:p>
          <a:p>
            <a:pPr algn="ctr">
              <a:lnSpc>
                <a:spcPct val="115000"/>
              </a:lnSpc>
              <a:tabLst>
                <a:tab pos="0" algn="l"/>
              </a:tabLst>
            </a:pPr>
            <a:r>
              <a:rPr lang="ru-RU" sz="1600" spc="-1">
                <a:solidFill>
                  <a:srgbClr val="000000"/>
                </a:solidFill>
                <a:latin typeface="Times New Roman"/>
                <a:ea typeface="Calibri"/>
              </a:rPr>
              <a:t>- на внеурочную деятельность </a:t>
            </a:r>
            <a:r>
              <a:rPr lang="ru-RU" sz="1600" b="1" spc="-1">
                <a:solidFill>
                  <a:srgbClr val="000000"/>
                </a:solidFill>
                <a:latin typeface="Times New Roman"/>
                <a:ea typeface="Calibri"/>
              </a:rPr>
              <a:t>по учебным предметам</a:t>
            </a:r>
            <a:r>
              <a:rPr lang="ru-RU" sz="1600" spc="-1">
                <a:solidFill>
                  <a:srgbClr val="000000"/>
                </a:solidFill>
                <a:latin typeface="Times New Roman"/>
                <a:ea typeface="Calibri"/>
              </a:rPr>
              <a:t> (включая занятия физической культурой и углубленное изучение предметов) еженедельно - </a:t>
            </a:r>
            <a:r>
              <a:rPr lang="ru-RU" sz="1600" b="1" spc="-1">
                <a:solidFill>
                  <a:srgbClr val="000000"/>
                </a:solidFill>
                <a:latin typeface="Times New Roman"/>
                <a:ea typeface="Calibri"/>
              </a:rPr>
              <a:t>от 2 до 4 часов</a:t>
            </a:r>
            <a:r>
              <a:rPr lang="ru-RU" sz="1600" spc="-1">
                <a:solidFill>
                  <a:srgbClr val="000000"/>
                </a:solidFill>
                <a:latin typeface="Times New Roman"/>
                <a:ea typeface="Calibri"/>
              </a:rPr>
              <a:t>;</a:t>
            </a:r>
            <a:endParaRPr lang="ru-RU" sz="1600" spc="-1">
              <a:solidFill>
                <a:prstClr val="black"/>
              </a:solidFill>
            </a:endParaRPr>
          </a:p>
          <a:p>
            <a:pPr algn="ctr">
              <a:lnSpc>
                <a:spcPct val="115000"/>
              </a:lnSpc>
              <a:tabLst>
                <a:tab pos="0" algn="l"/>
              </a:tabLst>
            </a:pPr>
            <a:r>
              <a:rPr lang="ru-RU" sz="1600" spc="-1">
                <a:solidFill>
                  <a:srgbClr val="000000"/>
                </a:solidFill>
                <a:latin typeface="Times New Roman"/>
                <a:ea typeface="Calibri"/>
              </a:rPr>
              <a:t>- на внеурочную деятельность </a:t>
            </a:r>
            <a:r>
              <a:rPr lang="ru-RU" sz="1600" b="1" spc="-1">
                <a:solidFill>
                  <a:srgbClr val="000000"/>
                </a:solidFill>
                <a:latin typeface="Times New Roman"/>
                <a:ea typeface="Calibri"/>
              </a:rPr>
              <a:t>по формированию функциональной грамотности</a:t>
            </a:r>
            <a:r>
              <a:rPr lang="ru-RU" sz="1600" spc="-1">
                <a:solidFill>
                  <a:srgbClr val="000000"/>
                </a:solidFill>
                <a:latin typeface="Times New Roman"/>
                <a:ea typeface="Calibri"/>
              </a:rPr>
              <a:t> - </a:t>
            </a:r>
            <a:r>
              <a:rPr lang="ru-RU" sz="1600" b="1" spc="-1">
                <a:solidFill>
                  <a:srgbClr val="000000"/>
                </a:solidFill>
                <a:latin typeface="Times New Roman"/>
                <a:ea typeface="Calibri"/>
              </a:rPr>
              <a:t>от 1 до 2 часов</a:t>
            </a:r>
            <a:r>
              <a:rPr lang="ru-RU" sz="1600" spc="-1">
                <a:solidFill>
                  <a:srgbClr val="000000"/>
                </a:solidFill>
                <a:latin typeface="Times New Roman"/>
                <a:ea typeface="Calibri"/>
              </a:rPr>
              <a:t>;</a:t>
            </a:r>
            <a:endParaRPr lang="ru-RU" sz="1600" spc="-1">
              <a:solidFill>
                <a:prstClr val="black"/>
              </a:solidFill>
            </a:endParaRPr>
          </a:p>
          <a:p>
            <a:pPr algn="ctr">
              <a:lnSpc>
                <a:spcPct val="115000"/>
              </a:lnSpc>
              <a:tabLst>
                <a:tab pos="0" algn="l"/>
              </a:tabLst>
            </a:pPr>
            <a:r>
              <a:rPr lang="ru-RU" sz="1600" spc="-1">
                <a:solidFill>
                  <a:srgbClr val="000000"/>
                </a:solidFill>
                <a:latin typeface="Times New Roman"/>
                <a:ea typeface="Calibri"/>
              </a:rPr>
              <a:t>- на внеурочную деятельность </a:t>
            </a:r>
            <a:r>
              <a:rPr lang="ru-RU" sz="1600" b="1" spc="-1">
                <a:solidFill>
                  <a:srgbClr val="000000"/>
                </a:solidFill>
                <a:latin typeface="Times New Roman"/>
                <a:ea typeface="Calibri"/>
              </a:rPr>
              <a:t>по развитию личност</a:t>
            </a:r>
            <a:r>
              <a:rPr lang="ru-RU" sz="1600" spc="-1">
                <a:solidFill>
                  <a:srgbClr val="000000"/>
                </a:solidFill>
                <a:latin typeface="Times New Roman"/>
                <a:ea typeface="Calibri"/>
              </a:rPr>
              <a:t>и, ее способностей, удовлетворения образовательных потребностей и интересов, самореализации обучающихся еженедельно </a:t>
            </a:r>
            <a:r>
              <a:rPr lang="ru-RU" sz="1600" b="1" spc="-1">
                <a:solidFill>
                  <a:srgbClr val="000000"/>
                </a:solidFill>
                <a:latin typeface="Times New Roman"/>
                <a:ea typeface="Calibri"/>
              </a:rPr>
              <a:t>от 1 до 2 часов</a:t>
            </a:r>
            <a:r>
              <a:rPr lang="ru-RU" sz="1600" spc="-1">
                <a:solidFill>
                  <a:srgbClr val="000000"/>
                </a:solidFill>
                <a:latin typeface="Times New Roman"/>
                <a:ea typeface="Calibri"/>
              </a:rPr>
              <a:t>;</a:t>
            </a:r>
            <a:endParaRPr lang="ru-RU" sz="1600" spc="-1">
              <a:solidFill>
                <a:prstClr val="black"/>
              </a:solidFill>
            </a:endParaRPr>
          </a:p>
          <a:p>
            <a:pPr algn="ctr">
              <a:lnSpc>
                <a:spcPct val="115000"/>
              </a:lnSpc>
              <a:tabLst>
                <a:tab pos="0" algn="l"/>
              </a:tabLst>
            </a:pPr>
            <a:r>
              <a:rPr lang="ru-RU" sz="1600" spc="-1">
                <a:solidFill>
                  <a:srgbClr val="000000"/>
                </a:solidFill>
                <a:latin typeface="Times New Roman"/>
                <a:ea typeface="Calibri"/>
              </a:rPr>
              <a:t>- </a:t>
            </a:r>
            <a:r>
              <a:rPr lang="ru-RU" sz="1600" b="1" spc="-1">
                <a:solidFill>
                  <a:srgbClr val="000000"/>
                </a:solidFill>
                <a:latin typeface="Times New Roman"/>
                <a:ea typeface="Calibri"/>
              </a:rPr>
              <a:t>на деятельность ученических сообществ и воспитательные мероприятия</a:t>
            </a:r>
            <a:r>
              <a:rPr lang="ru-RU" sz="1600" spc="-1">
                <a:solidFill>
                  <a:srgbClr val="000000"/>
                </a:solidFill>
                <a:latin typeface="Times New Roman"/>
                <a:ea typeface="Calibri"/>
              </a:rPr>
              <a:t> целесообразно еженедельно предусмотреть </a:t>
            </a:r>
            <a:r>
              <a:rPr lang="ru-RU" sz="1600" b="1" spc="-1">
                <a:solidFill>
                  <a:srgbClr val="000000"/>
                </a:solidFill>
                <a:latin typeface="Times New Roman"/>
                <a:ea typeface="Calibri"/>
              </a:rPr>
              <a:t>от 2 до 4 часов</a:t>
            </a:r>
            <a:r>
              <a:rPr lang="ru-RU" sz="1600" spc="-1">
                <a:solidFill>
                  <a:srgbClr val="000000"/>
                </a:solidFill>
                <a:latin typeface="Times New Roman"/>
                <a:ea typeface="Calibri"/>
              </a:rPr>
              <a:t>, при этом при подготовке и проведении коллективных дел масштаба ученического коллектива или общешкольных мероприятий за 1 - 2 недели может быть использовано до 20 часов (бюджет времени, отведенного на реализацию плана внеурочной деятельности);</a:t>
            </a:r>
            <a:endParaRPr lang="ru-RU" sz="1600" spc="-1">
              <a:solidFill>
                <a:prstClr val="black"/>
              </a:solidFill>
            </a:endParaRPr>
          </a:p>
          <a:p>
            <a:pPr algn="ctr">
              <a:lnSpc>
                <a:spcPct val="115000"/>
              </a:lnSpc>
              <a:tabLst>
                <a:tab pos="0" algn="l"/>
              </a:tabLst>
            </a:pPr>
            <a:r>
              <a:rPr lang="ru-RU" sz="1600" spc="-1">
                <a:solidFill>
                  <a:srgbClr val="000000"/>
                </a:solidFill>
                <a:latin typeface="Times New Roman"/>
                <a:ea typeface="Calibri"/>
              </a:rPr>
              <a:t>- </a:t>
            </a:r>
            <a:r>
              <a:rPr lang="ru-RU" sz="1600" b="1" spc="-1">
                <a:solidFill>
                  <a:srgbClr val="000000"/>
                </a:solidFill>
                <a:latin typeface="Times New Roman"/>
                <a:ea typeface="Calibri"/>
              </a:rPr>
              <a:t>на организационное обеспечение учебной деятельности</a:t>
            </a:r>
            <a:r>
              <a:rPr lang="ru-RU" sz="1600" spc="-1">
                <a:solidFill>
                  <a:srgbClr val="000000"/>
                </a:solidFill>
                <a:latin typeface="Times New Roman"/>
                <a:ea typeface="Calibri"/>
              </a:rPr>
              <a:t>, осуществление педагогической. поддержки социализации обучающихся и обеспечение их благополучия еженедельно - </a:t>
            </a:r>
            <a:r>
              <a:rPr lang="ru-RU" sz="1600" b="1" spc="-1">
                <a:solidFill>
                  <a:srgbClr val="000000"/>
                </a:solidFill>
                <a:latin typeface="Times New Roman"/>
                <a:ea typeface="Calibri"/>
              </a:rPr>
              <a:t>от 2 до 3 часов</a:t>
            </a:r>
            <a:r>
              <a:rPr lang="ru-RU" sz="1600" spc="-1">
                <a:solidFill>
                  <a:srgbClr val="000000"/>
                </a:solidFill>
                <a:latin typeface="Times New Roman"/>
                <a:ea typeface="Calibri"/>
              </a:rPr>
              <a:t>.</a:t>
            </a:r>
            <a:endParaRPr lang="ru-RU" sz="1600" spc="-1">
              <a:solidFill>
                <a:prstClr val="black"/>
              </a:solidFill>
            </a:endParaRPr>
          </a:p>
          <a:p>
            <a:pPr algn="ctr">
              <a:lnSpc>
                <a:spcPct val="115000"/>
              </a:lnSpc>
              <a:tabLst>
                <a:tab pos="0" algn="l"/>
              </a:tabLst>
            </a:pPr>
            <a:r>
              <a:rPr lang="ru-RU" sz="1600" b="1" spc="-1">
                <a:solidFill>
                  <a:srgbClr val="000000"/>
                </a:solidFill>
                <a:latin typeface="Times New Roman"/>
                <a:ea typeface="Calibri"/>
              </a:rPr>
              <a:t>Один час в неделю</a:t>
            </a:r>
            <a:r>
              <a:rPr lang="ru-RU" sz="1600" spc="-1">
                <a:solidFill>
                  <a:srgbClr val="000000"/>
                </a:solidFill>
                <a:latin typeface="Times New Roman"/>
                <a:ea typeface="Calibri"/>
              </a:rPr>
              <a:t> рекомендуется отводить на внеурочное занятие </a:t>
            </a:r>
            <a:r>
              <a:rPr lang="ru-RU" sz="1600" b="1" spc="-1">
                <a:solidFill>
                  <a:srgbClr val="000000"/>
                </a:solidFill>
                <a:latin typeface="Times New Roman"/>
                <a:ea typeface="Calibri"/>
              </a:rPr>
              <a:t>"Разговоры о важном"</a:t>
            </a:r>
            <a:r>
              <a:rPr lang="ru-RU" sz="1600" spc="-1">
                <a:solidFill>
                  <a:srgbClr val="000000"/>
                </a:solidFill>
                <a:latin typeface="Times New Roman"/>
                <a:ea typeface="Calibri"/>
              </a:rPr>
              <a:t>.</a:t>
            </a:r>
            <a:endParaRPr lang="ru-RU" sz="1600" spc="-1">
              <a:solidFill>
                <a:prstClr val="black"/>
              </a:solidFill>
            </a:endParaRPr>
          </a:p>
          <a:p>
            <a:pPr algn="ctr">
              <a:lnSpc>
                <a:spcPct val="115000"/>
              </a:lnSpc>
              <a:tabLst>
                <a:tab pos="0" algn="l"/>
              </a:tabLst>
            </a:pPr>
            <a:r>
              <a:rPr lang="ru-RU" sz="1600" spc="-1">
                <a:solidFill>
                  <a:srgbClr val="000000"/>
                </a:solidFill>
                <a:latin typeface="Times New Roman"/>
                <a:ea typeface="Calibri"/>
              </a:rPr>
              <a:t>В зависимости от задач на каждом этапе реализации основной образовательной программы количество часов, отводимых на внеурочную деятельность, может изменяться.</a:t>
            </a:r>
            <a:endParaRPr lang="ru-RU" sz="1600" spc="-1">
              <a:solidFill>
                <a:prstClr val="black"/>
              </a:solidFill>
            </a:endParaRPr>
          </a:p>
        </p:txBody>
      </p:sp>
    </p:spTree>
    <p:extLst>
      <p:ext uri="{BB962C8B-B14F-4D97-AF65-F5344CB8AC3E}">
        <p14:creationId xmlns:p14="http://schemas.microsoft.com/office/powerpoint/2010/main" val="191335450"/>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Прямоугольник 74"/>
          <p:cNvSpPr/>
          <p:nvPr/>
        </p:nvSpPr>
        <p:spPr>
          <a:xfrm>
            <a:off x="180000" y="55080"/>
            <a:ext cx="8820000" cy="6838432"/>
          </a:xfrm>
          <a:prstGeom prst="rect">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15000"/>
              </a:lnSpc>
              <a:tabLst>
                <a:tab pos="0" algn="l"/>
              </a:tabLst>
            </a:pPr>
            <a:r>
              <a:rPr lang="ru-RU" sz="3200" spc="-1" dirty="0" smtClean="0">
                <a:solidFill>
                  <a:prstClr val="black"/>
                </a:solidFill>
              </a:rPr>
              <a:t>Программы внеурочной деятельности по биологии на сайте ЕСОО -</a:t>
            </a:r>
            <a:r>
              <a:rPr lang="ru-RU" sz="3200" dirty="0" smtClean="0">
                <a:hlinkClick r:id="rId2"/>
              </a:rPr>
              <a:t>Внеурочная деятельность (</a:t>
            </a:r>
            <a:r>
              <a:rPr lang="en-US" sz="3200" dirty="0" smtClean="0">
                <a:hlinkClick r:id="rId2"/>
              </a:rPr>
              <a:t>edsoo.ru)</a:t>
            </a:r>
            <a:r>
              <a:rPr lang="ru-RU" sz="3200" dirty="0" smtClean="0"/>
              <a:t>:</a:t>
            </a:r>
          </a:p>
          <a:p>
            <a:pPr marL="285750" indent="-285750" algn="ctr">
              <a:lnSpc>
                <a:spcPct val="115000"/>
              </a:lnSpc>
              <a:buFontTx/>
              <a:buChar char="-"/>
              <a:tabLst>
                <a:tab pos="0" algn="l"/>
              </a:tabLst>
            </a:pPr>
            <a:r>
              <a:rPr lang="ru-RU" sz="3200" spc="-1" dirty="0" smtClean="0">
                <a:solidFill>
                  <a:prstClr val="black"/>
                </a:solidFill>
              </a:rPr>
              <a:t>«Первая помощь, основы преподавания первой помощи, основы ухода за больными (СОО):</a:t>
            </a:r>
          </a:p>
          <a:p>
            <a:pPr marL="285750" indent="-285750" algn="ctr">
              <a:lnSpc>
                <a:spcPct val="115000"/>
              </a:lnSpc>
              <a:buFontTx/>
              <a:buChar char="-"/>
              <a:tabLst>
                <a:tab pos="0" algn="l"/>
              </a:tabLst>
            </a:pPr>
            <a:r>
              <a:rPr lang="ru-RU" sz="3200" spc="-1" dirty="0" smtClean="0">
                <a:solidFill>
                  <a:prstClr val="black"/>
                </a:solidFill>
              </a:rPr>
              <a:t>«Разговоры о важном»;</a:t>
            </a:r>
          </a:p>
          <a:p>
            <a:pPr marL="285750" indent="-285750" algn="ctr">
              <a:lnSpc>
                <a:spcPct val="115000"/>
              </a:lnSpc>
              <a:buFontTx/>
              <a:buChar char="-"/>
              <a:tabLst>
                <a:tab pos="0" algn="l"/>
              </a:tabLst>
            </a:pPr>
            <a:r>
              <a:rPr lang="ru-RU" sz="3200" spc="-1" dirty="0" smtClean="0">
                <a:solidFill>
                  <a:prstClr val="black"/>
                </a:solidFill>
              </a:rPr>
              <a:t>«Функциональная грамотность: учимся для жизни»;</a:t>
            </a:r>
          </a:p>
          <a:p>
            <a:pPr marL="285750" indent="-285750" algn="ctr">
              <a:lnSpc>
                <a:spcPct val="115000"/>
              </a:lnSpc>
              <a:buFontTx/>
              <a:buChar char="-"/>
              <a:tabLst>
                <a:tab pos="0" algn="l"/>
              </a:tabLst>
            </a:pPr>
            <a:r>
              <a:rPr lang="ru-RU" sz="3200" spc="-1" dirty="0" smtClean="0">
                <a:solidFill>
                  <a:prstClr val="black"/>
                </a:solidFill>
              </a:rPr>
              <a:t>«</a:t>
            </a:r>
            <a:r>
              <a:rPr lang="ru-RU" sz="3200" spc="-1" dirty="0" err="1" smtClean="0">
                <a:solidFill>
                  <a:prstClr val="black"/>
                </a:solidFill>
              </a:rPr>
              <a:t>Экологичный</a:t>
            </a:r>
            <a:r>
              <a:rPr lang="ru-RU" sz="3200" spc="-1" dirty="0" smtClean="0">
                <a:solidFill>
                  <a:prstClr val="black"/>
                </a:solidFill>
              </a:rPr>
              <a:t> образ жизни» (ООО);</a:t>
            </a:r>
          </a:p>
          <a:p>
            <a:pPr marL="285750" indent="-285750" algn="ctr">
              <a:lnSpc>
                <a:spcPct val="115000"/>
              </a:lnSpc>
              <a:buFontTx/>
              <a:buChar char="-"/>
              <a:tabLst>
                <a:tab pos="0" algn="l"/>
              </a:tabLst>
            </a:pPr>
            <a:r>
              <a:rPr lang="ru-RU" sz="3200" spc="-1" dirty="0" smtClean="0">
                <a:solidFill>
                  <a:prstClr val="black"/>
                </a:solidFill>
              </a:rPr>
              <a:t>«Биология 5 – 9 класс. Проектно-исследовательская деятельность».</a:t>
            </a:r>
            <a:endParaRPr lang="ru-RU" sz="3200" spc="-1" dirty="0">
              <a:solidFill>
                <a:prstClr val="black"/>
              </a:solidFill>
            </a:endParaRPr>
          </a:p>
        </p:txBody>
      </p:sp>
    </p:spTree>
    <p:extLst>
      <p:ext uri="{BB962C8B-B14F-4D97-AF65-F5344CB8AC3E}">
        <p14:creationId xmlns:p14="http://schemas.microsoft.com/office/powerpoint/2010/main" val="2807077017"/>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Прямоугольник 74"/>
          <p:cNvSpPr/>
          <p:nvPr/>
        </p:nvSpPr>
        <p:spPr>
          <a:xfrm>
            <a:off x="179512" y="3935577"/>
            <a:ext cx="8871994" cy="2922423"/>
          </a:xfrm>
          <a:prstGeom prst="rect">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indent="450215" algn="just">
              <a:lnSpc>
                <a:spcPct val="115000"/>
              </a:lnSpc>
              <a:spcAft>
                <a:spcPts val="0"/>
              </a:spcAft>
            </a:pPr>
            <a:r>
              <a:rPr lang="ru-RU" sz="1600" b="1" dirty="0" smtClean="0">
                <a:effectLst/>
                <a:latin typeface="Times New Roman"/>
                <a:ea typeface="Calibri"/>
                <a:cs typeface="Calibri"/>
              </a:rPr>
              <a:t>ВНИМАНИЕ: в соответствии с обновленным ФГОС преподавание биологии переходит с концентрической модели на линейную. </a:t>
            </a:r>
            <a:endParaRPr lang="ru-RU" sz="1400" dirty="0" smtClean="0">
              <a:effectLst/>
              <a:latin typeface="Calibri"/>
              <a:ea typeface="Calibri"/>
              <a:cs typeface="Calibri"/>
            </a:endParaRPr>
          </a:p>
          <a:p>
            <a:pPr indent="450215" algn="just">
              <a:lnSpc>
                <a:spcPct val="115000"/>
              </a:lnSpc>
              <a:spcAft>
                <a:spcPts val="0"/>
              </a:spcAft>
            </a:pPr>
            <a:r>
              <a:rPr lang="ru-RU" sz="1600" dirty="0" smtClean="0">
                <a:effectLst/>
                <a:latin typeface="Times New Roman"/>
                <a:ea typeface="Calibri"/>
                <a:cs typeface="Calibri"/>
              </a:rPr>
              <a:t>пропедевтический раздел курса биологии (введение в биологию):</a:t>
            </a:r>
            <a:endParaRPr lang="ru-RU" sz="1400" dirty="0" smtClean="0">
              <a:effectLst/>
              <a:latin typeface="Calibri"/>
              <a:ea typeface="Calibri"/>
              <a:cs typeface="Calibri"/>
            </a:endParaRPr>
          </a:p>
          <a:p>
            <a:pPr indent="450215" algn="just">
              <a:lnSpc>
                <a:spcPct val="115000"/>
              </a:lnSpc>
              <a:spcAft>
                <a:spcPts val="0"/>
              </a:spcAft>
            </a:pPr>
            <a:r>
              <a:rPr lang="ru-RU" sz="1600" dirty="0" smtClean="0">
                <a:effectLst/>
                <a:latin typeface="Times New Roman"/>
                <a:ea typeface="Calibri"/>
                <a:cs typeface="Calibri"/>
              </a:rPr>
              <a:t>5 класс — «Организмы» 1 час в неделю (34 часа); </a:t>
            </a:r>
            <a:endParaRPr lang="ru-RU" sz="1400" dirty="0" smtClean="0">
              <a:effectLst/>
              <a:latin typeface="Calibri"/>
              <a:ea typeface="Calibri"/>
              <a:cs typeface="Calibri"/>
            </a:endParaRPr>
          </a:p>
          <a:p>
            <a:pPr indent="450215" algn="just">
              <a:lnSpc>
                <a:spcPct val="115000"/>
              </a:lnSpc>
              <a:spcAft>
                <a:spcPts val="0"/>
              </a:spcAft>
            </a:pPr>
            <a:r>
              <a:rPr lang="ru-RU" sz="1600" dirty="0" smtClean="0">
                <a:effectLst/>
                <a:latin typeface="Times New Roman"/>
                <a:ea typeface="Calibri"/>
                <a:cs typeface="Calibri"/>
              </a:rPr>
              <a:t>систематические разделы курса биологии:</a:t>
            </a:r>
            <a:endParaRPr lang="ru-RU" sz="1400" dirty="0" smtClean="0">
              <a:effectLst/>
              <a:latin typeface="Calibri"/>
              <a:ea typeface="Calibri"/>
              <a:cs typeface="Calibri"/>
            </a:endParaRPr>
          </a:p>
          <a:p>
            <a:pPr indent="450215" algn="just">
              <a:lnSpc>
                <a:spcPct val="115000"/>
              </a:lnSpc>
              <a:spcAft>
                <a:spcPts val="0"/>
              </a:spcAft>
            </a:pPr>
            <a:r>
              <a:rPr lang="ru-RU" sz="1600" dirty="0" smtClean="0">
                <a:effectLst/>
                <a:latin typeface="Times New Roman"/>
                <a:ea typeface="Calibri"/>
                <a:cs typeface="Calibri"/>
              </a:rPr>
              <a:t>6 класс — «Растения» 1 час в неделю (34 часа);</a:t>
            </a:r>
            <a:endParaRPr lang="ru-RU" sz="1400" dirty="0" smtClean="0">
              <a:effectLst/>
              <a:latin typeface="Calibri"/>
              <a:ea typeface="Calibri"/>
              <a:cs typeface="Calibri"/>
            </a:endParaRPr>
          </a:p>
          <a:p>
            <a:pPr indent="450215" algn="just">
              <a:lnSpc>
                <a:spcPct val="115000"/>
              </a:lnSpc>
              <a:spcAft>
                <a:spcPts val="0"/>
              </a:spcAft>
            </a:pPr>
            <a:r>
              <a:rPr lang="ru-RU" sz="1600" dirty="0" smtClean="0">
                <a:effectLst/>
                <a:latin typeface="Times New Roman"/>
                <a:ea typeface="Calibri"/>
                <a:cs typeface="Calibri"/>
              </a:rPr>
              <a:t>7 класс — «Систематические группы растений. Грибы. Лишайники.  Бактерии» 1 час в неделю (35 часов);</a:t>
            </a:r>
            <a:endParaRPr lang="ru-RU" sz="1400" dirty="0" smtClean="0">
              <a:effectLst/>
              <a:latin typeface="Calibri"/>
              <a:ea typeface="Calibri"/>
              <a:cs typeface="Calibri"/>
            </a:endParaRPr>
          </a:p>
          <a:p>
            <a:pPr indent="450215" algn="just">
              <a:lnSpc>
                <a:spcPct val="115000"/>
              </a:lnSpc>
              <a:spcAft>
                <a:spcPts val="0"/>
              </a:spcAft>
            </a:pPr>
            <a:r>
              <a:rPr lang="ru-RU" sz="1600" dirty="0" smtClean="0">
                <a:effectLst/>
                <a:latin typeface="Times New Roman"/>
                <a:ea typeface="Calibri"/>
                <a:cs typeface="Calibri"/>
              </a:rPr>
              <a:t>8 класс — «Животные» 2 часа в неделю (68 часов);</a:t>
            </a:r>
            <a:endParaRPr lang="ru-RU" sz="1400" dirty="0" smtClean="0">
              <a:effectLst/>
              <a:latin typeface="Calibri"/>
              <a:ea typeface="Calibri"/>
              <a:cs typeface="Calibri"/>
            </a:endParaRPr>
          </a:p>
          <a:p>
            <a:pPr indent="450215" algn="just">
              <a:lnSpc>
                <a:spcPct val="115000"/>
              </a:lnSpc>
              <a:spcAft>
                <a:spcPts val="0"/>
              </a:spcAft>
            </a:pPr>
            <a:r>
              <a:rPr lang="ru-RU" sz="1600" dirty="0" smtClean="0">
                <a:effectLst/>
                <a:latin typeface="Times New Roman"/>
                <a:ea typeface="Calibri"/>
                <a:cs typeface="Calibri"/>
              </a:rPr>
              <a:t>9 класс — «Человек и его здоровье» 2 часа в неделю (68 часов).</a:t>
            </a:r>
            <a:endParaRPr lang="ru-RU" sz="1400" dirty="0">
              <a:effectLst/>
              <a:latin typeface="Calibri"/>
              <a:ea typeface="Calibri"/>
              <a:cs typeface="Calibri"/>
            </a:endParaRPr>
          </a:p>
        </p:txBody>
      </p:sp>
      <p:graphicFrame>
        <p:nvGraphicFramePr>
          <p:cNvPr id="2" name="Таблица 1"/>
          <p:cNvGraphicFramePr>
            <a:graphicFrameLocks noGrp="1"/>
          </p:cNvGraphicFramePr>
          <p:nvPr>
            <p:extLst>
              <p:ext uri="{D42A27DB-BD31-4B8C-83A1-F6EECF244321}">
                <p14:modId xmlns:p14="http://schemas.microsoft.com/office/powerpoint/2010/main" val="715609527"/>
              </p:ext>
            </p:extLst>
          </p:nvPr>
        </p:nvGraphicFramePr>
        <p:xfrm>
          <a:off x="335155" y="116632"/>
          <a:ext cx="8485317" cy="936104"/>
        </p:xfrm>
        <a:graphic>
          <a:graphicData uri="http://schemas.openxmlformats.org/drawingml/2006/table">
            <a:tbl>
              <a:tblPr firstRow="1" firstCol="1" bandRow="1"/>
              <a:tblGrid>
                <a:gridCol w="1983488"/>
                <a:gridCol w="1624075"/>
                <a:gridCol w="1624075"/>
                <a:gridCol w="1625655"/>
                <a:gridCol w="1628024"/>
              </a:tblGrid>
              <a:tr h="444690">
                <a:tc>
                  <a:txBody>
                    <a:bodyPr/>
                    <a:lstStyle/>
                    <a:p>
                      <a:pPr algn="ctr">
                        <a:lnSpc>
                          <a:spcPct val="115000"/>
                        </a:lnSpc>
                        <a:spcAft>
                          <a:spcPts val="0"/>
                        </a:spcAft>
                      </a:pPr>
                      <a:r>
                        <a:rPr lang="ru-RU" sz="1600" b="1" dirty="0">
                          <a:effectLst/>
                          <a:latin typeface="Times New Roman"/>
                          <a:ea typeface="Calibri"/>
                          <a:cs typeface="Calibri"/>
                        </a:rPr>
                        <a:t>5 класс</a:t>
                      </a:r>
                      <a:endParaRPr lang="ru-RU" sz="1600" dirty="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effectLst/>
                          <a:latin typeface="Times New Roman"/>
                          <a:ea typeface="Calibri"/>
                          <a:cs typeface="Calibri"/>
                        </a:rPr>
                        <a:t>6 класс</a:t>
                      </a:r>
                      <a:endParaRPr lang="ru-RU" sz="1600" dirty="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effectLst/>
                          <a:latin typeface="Times New Roman"/>
                          <a:ea typeface="Calibri"/>
                          <a:cs typeface="Calibri"/>
                        </a:rPr>
                        <a:t>7 класс</a:t>
                      </a:r>
                      <a:endParaRPr lang="ru-RU" sz="160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effectLst/>
                          <a:latin typeface="Times New Roman"/>
                          <a:ea typeface="Calibri"/>
                          <a:cs typeface="Calibri"/>
                        </a:rPr>
                        <a:t>8 класс</a:t>
                      </a:r>
                      <a:endParaRPr lang="ru-RU" sz="160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effectLst/>
                          <a:latin typeface="Times New Roman"/>
                          <a:ea typeface="Calibri"/>
                          <a:cs typeface="Calibri"/>
                        </a:rPr>
                        <a:t>9 класс</a:t>
                      </a:r>
                      <a:endParaRPr lang="ru-RU" sz="160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414">
                <a:tc>
                  <a:txBody>
                    <a:bodyPr/>
                    <a:lstStyle/>
                    <a:p>
                      <a:pPr algn="ctr">
                        <a:lnSpc>
                          <a:spcPct val="115000"/>
                        </a:lnSpc>
                        <a:spcAft>
                          <a:spcPts val="0"/>
                        </a:spcAft>
                      </a:pPr>
                      <a:r>
                        <a:rPr lang="ru-RU" sz="1600">
                          <a:effectLst/>
                          <a:latin typeface="Times New Roman"/>
                          <a:ea typeface="Calibri"/>
                          <a:cs typeface="Calibri"/>
                        </a:rPr>
                        <a:t>1 час в неделю</a:t>
                      </a:r>
                      <a:endParaRPr lang="ru-RU" sz="160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600" dirty="0">
                          <a:effectLst/>
                          <a:latin typeface="Times New Roman"/>
                          <a:ea typeface="Calibri"/>
                          <a:cs typeface="Calibri"/>
                        </a:rPr>
                        <a:t>1 час в неделю</a:t>
                      </a:r>
                      <a:endParaRPr lang="ru-RU" sz="1600" dirty="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600" dirty="0">
                          <a:effectLst/>
                          <a:latin typeface="Times New Roman"/>
                          <a:ea typeface="Calibri"/>
                          <a:cs typeface="Calibri"/>
                        </a:rPr>
                        <a:t>1 час в неделю</a:t>
                      </a:r>
                      <a:endParaRPr lang="ru-RU" sz="1600" dirty="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600" dirty="0">
                          <a:effectLst/>
                          <a:latin typeface="Times New Roman"/>
                          <a:ea typeface="Calibri"/>
                          <a:cs typeface="Calibri"/>
                        </a:rPr>
                        <a:t>2 часа в неделю</a:t>
                      </a:r>
                      <a:endParaRPr lang="ru-RU" sz="1600" dirty="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600" dirty="0">
                          <a:effectLst/>
                          <a:latin typeface="Times New Roman"/>
                          <a:ea typeface="Calibri"/>
                          <a:cs typeface="Calibri"/>
                        </a:rPr>
                        <a:t>2 часа в неделю</a:t>
                      </a:r>
                      <a:endParaRPr lang="ru-RU" sz="1600" dirty="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626202151"/>
              </p:ext>
            </p:extLst>
          </p:nvPr>
        </p:nvGraphicFramePr>
        <p:xfrm>
          <a:off x="251520" y="1196752"/>
          <a:ext cx="8504655" cy="792088"/>
        </p:xfrm>
        <a:graphic>
          <a:graphicData uri="http://schemas.openxmlformats.org/drawingml/2006/table">
            <a:tbl>
              <a:tblPr firstRow="1" firstCol="1" bandRow="1"/>
              <a:tblGrid>
                <a:gridCol w="3137210"/>
                <a:gridCol w="2874456"/>
                <a:gridCol w="2492989"/>
              </a:tblGrid>
              <a:tr h="376276">
                <a:tc>
                  <a:txBody>
                    <a:bodyPr/>
                    <a:lstStyle/>
                    <a:p>
                      <a:pPr algn="ctr">
                        <a:lnSpc>
                          <a:spcPct val="115000"/>
                        </a:lnSpc>
                        <a:spcAft>
                          <a:spcPts val="0"/>
                        </a:spcAft>
                      </a:pPr>
                      <a:r>
                        <a:rPr lang="ru-RU" sz="1800" b="1" dirty="0">
                          <a:effectLst/>
                          <a:latin typeface="Times New Roman"/>
                          <a:ea typeface="Calibri"/>
                          <a:cs typeface="Calibri"/>
                        </a:rPr>
                        <a:t>7 класс</a:t>
                      </a:r>
                      <a:endParaRPr lang="ru-RU" sz="1800" dirty="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effectLst/>
                          <a:latin typeface="Times New Roman"/>
                          <a:ea typeface="Calibri"/>
                          <a:cs typeface="Calibri"/>
                        </a:rPr>
                        <a:t>8 класс</a:t>
                      </a:r>
                      <a:endParaRPr lang="ru-RU" sz="1800" dirty="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a:effectLst/>
                          <a:latin typeface="Times New Roman"/>
                          <a:ea typeface="Calibri"/>
                          <a:cs typeface="Calibri"/>
                        </a:rPr>
                        <a:t>9 класс</a:t>
                      </a:r>
                      <a:endParaRPr lang="ru-RU" sz="180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812">
                <a:tc>
                  <a:txBody>
                    <a:bodyPr/>
                    <a:lstStyle/>
                    <a:p>
                      <a:pPr algn="ctr">
                        <a:lnSpc>
                          <a:spcPct val="115000"/>
                        </a:lnSpc>
                        <a:spcAft>
                          <a:spcPts val="0"/>
                        </a:spcAft>
                      </a:pPr>
                      <a:r>
                        <a:rPr lang="ru-RU" sz="1800">
                          <a:effectLst/>
                          <a:latin typeface="Times New Roman"/>
                          <a:ea typeface="Calibri"/>
                          <a:cs typeface="Calibri"/>
                        </a:rPr>
                        <a:t>2 часа в неделю</a:t>
                      </a:r>
                      <a:endParaRPr lang="ru-RU" sz="180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effectLst/>
                          <a:latin typeface="Times New Roman"/>
                          <a:ea typeface="Calibri"/>
                          <a:cs typeface="Calibri"/>
                        </a:rPr>
                        <a:t>3 часа в неделю</a:t>
                      </a:r>
                      <a:endParaRPr lang="ru-RU" sz="1800" dirty="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effectLst/>
                          <a:latin typeface="Times New Roman"/>
                          <a:ea typeface="Calibri"/>
                          <a:cs typeface="Calibri"/>
                        </a:rPr>
                        <a:t>3 часа в неделю</a:t>
                      </a:r>
                      <a:endParaRPr lang="ru-RU" sz="1800" dirty="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1267625433"/>
              </p:ext>
            </p:extLst>
          </p:nvPr>
        </p:nvGraphicFramePr>
        <p:xfrm>
          <a:off x="251520" y="2132856"/>
          <a:ext cx="8504654" cy="792088"/>
        </p:xfrm>
        <a:graphic>
          <a:graphicData uri="http://schemas.openxmlformats.org/drawingml/2006/table">
            <a:tbl>
              <a:tblPr firstRow="1" firstCol="1" bandRow="1"/>
              <a:tblGrid>
                <a:gridCol w="4441169"/>
                <a:gridCol w="4063485"/>
              </a:tblGrid>
              <a:tr h="376276">
                <a:tc>
                  <a:txBody>
                    <a:bodyPr/>
                    <a:lstStyle/>
                    <a:p>
                      <a:pPr algn="ctr">
                        <a:lnSpc>
                          <a:spcPct val="115000"/>
                        </a:lnSpc>
                        <a:spcAft>
                          <a:spcPts val="0"/>
                        </a:spcAft>
                      </a:pPr>
                      <a:r>
                        <a:rPr lang="ru-RU" sz="2000" b="1" dirty="0">
                          <a:effectLst/>
                          <a:latin typeface="Times New Roman"/>
                          <a:ea typeface="Calibri"/>
                          <a:cs typeface="Calibri"/>
                        </a:rPr>
                        <a:t>10 класс</a:t>
                      </a:r>
                      <a:endParaRPr lang="ru-RU" sz="2000" dirty="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effectLst/>
                          <a:latin typeface="Times New Roman"/>
                          <a:ea typeface="Calibri"/>
                          <a:cs typeface="Calibri"/>
                        </a:rPr>
                        <a:t> 11 класс</a:t>
                      </a:r>
                      <a:endParaRPr lang="ru-RU" sz="2000" dirty="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812">
                <a:tc>
                  <a:txBody>
                    <a:bodyPr/>
                    <a:lstStyle/>
                    <a:p>
                      <a:pPr algn="ctr">
                        <a:lnSpc>
                          <a:spcPct val="115000"/>
                        </a:lnSpc>
                        <a:spcAft>
                          <a:spcPts val="0"/>
                        </a:spcAft>
                      </a:pPr>
                      <a:r>
                        <a:rPr lang="ru-RU" sz="2000">
                          <a:effectLst/>
                          <a:latin typeface="Times New Roman"/>
                          <a:ea typeface="Calibri"/>
                          <a:cs typeface="Calibri"/>
                        </a:rPr>
                        <a:t>1 час в неделю</a:t>
                      </a:r>
                      <a:endParaRPr lang="ru-RU" sz="200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dirty="0">
                          <a:effectLst/>
                          <a:latin typeface="Times New Roman"/>
                          <a:ea typeface="Calibri"/>
                          <a:cs typeface="Calibri"/>
                        </a:rPr>
                        <a:t>1 час в неделю</a:t>
                      </a:r>
                      <a:endParaRPr lang="ru-RU" sz="2000" dirty="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965872770"/>
              </p:ext>
            </p:extLst>
          </p:nvPr>
        </p:nvGraphicFramePr>
        <p:xfrm>
          <a:off x="269978" y="3068960"/>
          <a:ext cx="8476866" cy="792088"/>
        </p:xfrm>
        <a:graphic>
          <a:graphicData uri="http://schemas.openxmlformats.org/drawingml/2006/table">
            <a:tbl>
              <a:tblPr firstRow="1" firstCol="1" bandRow="1"/>
              <a:tblGrid>
                <a:gridCol w="4426247"/>
                <a:gridCol w="4050619"/>
              </a:tblGrid>
              <a:tr h="376276">
                <a:tc>
                  <a:txBody>
                    <a:bodyPr/>
                    <a:lstStyle/>
                    <a:p>
                      <a:pPr algn="ctr">
                        <a:lnSpc>
                          <a:spcPct val="115000"/>
                        </a:lnSpc>
                        <a:spcAft>
                          <a:spcPts val="0"/>
                        </a:spcAft>
                      </a:pPr>
                      <a:r>
                        <a:rPr lang="ru-RU" sz="2000" b="1" dirty="0">
                          <a:effectLst/>
                          <a:latin typeface="Times New Roman"/>
                          <a:ea typeface="Calibri"/>
                          <a:cs typeface="Calibri"/>
                        </a:rPr>
                        <a:t>10 класс</a:t>
                      </a:r>
                      <a:endParaRPr lang="ru-RU" sz="2000" dirty="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effectLst/>
                          <a:latin typeface="Times New Roman"/>
                          <a:ea typeface="Calibri"/>
                          <a:cs typeface="Calibri"/>
                        </a:rPr>
                        <a:t> 11 класс</a:t>
                      </a:r>
                      <a:endParaRPr lang="ru-RU" sz="2000" dirty="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812">
                <a:tc>
                  <a:txBody>
                    <a:bodyPr/>
                    <a:lstStyle/>
                    <a:p>
                      <a:pPr algn="ctr">
                        <a:lnSpc>
                          <a:spcPct val="115000"/>
                        </a:lnSpc>
                        <a:spcAft>
                          <a:spcPts val="0"/>
                        </a:spcAft>
                      </a:pPr>
                      <a:r>
                        <a:rPr lang="ru-RU" sz="2000">
                          <a:effectLst/>
                          <a:latin typeface="Times New Roman"/>
                          <a:ea typeface="Calibri"/>
                          <a:cs typeface="Calibri"/>
                        </a:rPr>
                        <a:t>3 часа в неделю</a:t>
                      </a:r>
                      <a:endParaRPr lang="ru-RU" sz="200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dirty="0">
                          <a:effectLst/>
                          <a:latin typeface="Times New Roman"/>
                          <a:ea typeface="Calibri"/>
                          <a:cs typeface="Calibri"/>
                        </a:rPr>
                        <a:t>3 часа в неделю</a:t>
                      </a:r>
                      <a:endParaRPr lang="ru-RU" sz="2000" dirty="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7568594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Прямоугольник 74"/>
          <p:cNvSpPr/>
          <p:nvPr/>
        </p:nvSpPr>
        <p:spPr>
          <a:xfrm>
            <a:off x="180000" y="55080"/>
            <a:ext cx="8820000" cy="6320277"/>
          </a:xfrm>
          <a:prstGeom prst="rect">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indent="450215" algn="just">
              <a:lnSpc>
                <a:spcPct val="115000"/>
              </a:lnSpc>
              <a:spcAft>
                <a:spcPts val="0"/>
              </a:spcAft>
            </a:pPr>
            <a:r>
              <a:rPr lang="ru-RU" sz="1600" b="1" dirty="0" smtClean="0">
                <a:effectLst/>
                <a:latin typeface="Times New Roman"/>
                <a:ea typeface="Calibri"/>
                <a:cs typeface="Calibri"/>
              </a:rPr>
              <a:t>Рекомендации для корректировки тематического планирования в 5 классе</a:t>
            </a:r>
            <a:r>
              <a:rPr lang="ru-RU" sz="1600" dirty="0" smtClean="0">
                <a:effectLst/>
                <a:latin typeface="Times New Roman"/>
                <a:ea typeface="Calibri"/>
                <a:cs typeface="Calibri"/>
              </a:rPr>
              <a:t>:</a:t>
            </a:r>
            <a:endParaRPr lang="ru-RU" sz="1400" dirty="0" smtClean="0">
              <a:effectLst/>
              <a:latin typeface="Calibri"/>
              <a:ea typeface="Calibri"/>
              <a:cs typeface="Calibri"/>
            </a:endParaRPr>
          </a:p>
          <a:p>
            <a:pPr indent="450215" algn="just">
              <a:lnSpc>
                <a:spcPct val="115000"/>
              </a:lnSpc>
              <a:spcAft>
                <a:spcPts val="0"/>
              </a:spcAft>
            </a:pPr>
            <a:r>
              <a:rPr lang="ru-RU" sz="1600" dirty="0" smtClean="0">
                <a:effectLst/>
                <a:latin typeface="Times New Roman"/>
                <a:ea typeface="Calibri"/>
                <a:cs typeface="Calibri"/>
              </a:rPr>
              <a:t>1.Добавить первый урок «Введение в биологию», сделав его ценностно-ориентированным и мотивационным.</a:t>
            </a:r>
            <a:endParaRPr lang="ru-RU" sz="1400" dirty="0" smtClean="0">
              <a:effectLst/>
              <a:latin typeface="Calibri"/>
              <a:ea typeface="Calibri"/>
              <a:cs typeface="Calibri"/>
            </a:endParaRPr>
          </a:p>
          <a:p>
            <a:pPr indent="450215" algn="just">
              <a:lnSpc>
                <a:spcPct val="115000"/>
              </a:lnSpc>
              <a:spcAft>
                <a:spcPts val="0"/>
              </a:spcAft>
            </a:pPr>
            <a:r>
              <a:rPr lang="ru-RU" sz="1600" dirty="0" smtClean="0">
                <a:effectLst/>
                <a:latin typeface="Times New Roman"/>
                <a:ea typeface="Calibri"/>
                <a:cs typeface="Calibri"/>
              </a:rPr>
              <a:t>2.Раздел 1 дополнить уроками по темам: «Науки о живой природе», «Свойства живого», «Живая и неживая природа – единое целое?», «Биологические профессии», «Информация в биологической науке». Данные темы появляются за счет укрупнения параграфов данного раздела.</a:t>
            </a:r>
            <a:endParaRPr lang="ru-RU" sz="1400" dirty="0" smtClean="0">
              <a:effectLst/>
              <a:latin typeface="Calibri"/>
              <a:ea typeface="Calibri"/>
              <a:cs typeface="Calibri"/>
            </a:endParaRPr>
          </a:p>
          <a:p>
            <a:pPr indent="450215" algn="just">
              <a:lnSpc>
                <a:spcPct val="115000"/>
              </a:lnSpc>
              <a:spcAft>
                <a:spcPts val="0"/>
              </a:spcAft>
            </a:pPr>
            <a:r>
              <a:rPr lang="ru-RU" sz="1600" dirty="0" smtClean="0">
                <a:effectLst/>
                <a:latin typeface="Times New Roman"/>
                <a:ea typeface="Calibri"/>
                <a:cs typeface="Calibri"/>
              </a:rPr>
              <a:t>3.Тему 10 при наличии времени целесообразно разделить на 2 урока: 1.Цитология, как наука. Изучение строения клетки.2.Жизнедеятельность клетки. Эта рекомендация связана с тем, что данный материал является новым и сложным для учащихся.</a:t>
            </a:r>
            <a:endParaRPr lang="ru-RU" sz="1400" dirty="0" smtClean="0">
              <a:effectLst/>
              <a:latin typeface="Calibri"/>
              <a:ea typeface="Calibri"/>
              <a:cs typeface="Calibri"/>
            </a:endParaRPr>
          </a:p>
          <a:p>
            <a:pPr indent="450215" algn="just">
              <a:lnSpc>
                <a:spcPct val="115000"/>
              </a:lnSpc>
              <a:spcAft>
                <a:spcPts val="0"/>
              </a:spcAft>
            </a:pPr>
            <a:r>
              <a:rPr lang="ru-RU" sz="1600" dirty="0" smtClean="0">
                <a:effectLst/>
                <a:latin typeface="Times New Roman"/>
                <a:ea typeface="Calibri"/>
                <a:cs typeface="Calibri"/>
              </a:rPr>
              <a:t>3.Тему 13  целесообразно проводить  2 урока: 1.Работа по группам по изучению особенностей и многообразия того или иного царства. 2.Предоставление результатов. Либо же все вместе работают над царствами, но в таком случае все равно нужно 2-3 урока. </a:t>
            </a:r>
            <a:endParaRPr lang="ru-RU" sz="1400" dirty="0" smtClean="0">
              <a:effectLst/>
              <a:latin typeface="Calibri"/>
              <a:ea typeface="Calibri"/>
              <a:cs typeface="Calibri"/>
            </a:endParaRPr>
          </a:p>
          <a:p>
            <a:pPr indent="450215" algn="just">
              <a:lnSpc>
                <a:spcPct val="115000"/>
              </a:lnSpc>
              <a:spcAft>
                <a:spcPts val="0"/>
              </a:spcAft>
            </a:pPr>
            <a:r>
              <a:rPr lang="ru-RU" sz="1600" dirty="0" smtClean="0">
                <a:effectLst/>
                <a:latin typeface="Times New Roman"/>
                <a:ea typeface="Calibri"/>
                <a:cs typeface="Calibri"/>
              </a:rPr>
              <a:t>4.При необходимости разбивки тем на несколько уроков или не хватки часов, можно объединять темы 15, 16, 17, 18, 19 в 2 урока: 1.Работа по группам — изучение понятия среды обитания, факторов и условий той или иной среды обитания (у каждой группы своя среда). 2.Предоставление результатов работы групп. </a:t>
            </a:r>
            <a:endParaRPr lang="ru-RU" sz="1400" dirty="0" smtClean="0">
              <a:effectLst/>
              <a:latin typeface="Calibri"/>
              <a:ea typeface="Calibri"/>
              <a:cs typeface="Calibri"/>
            </a:endParaRPr>
          </a:p>
          <a:p>
            <a:pPr indent="450215" algn="just">
              <a:lnSpc>
                <a:spcPct val="115000"/>
              </a:lnSpc>
              <a:spcAft>
                <a:spcPts val="0"/>
              </a:spcAft>
            </a:pPr>
            <a:r>
              <a:rPr lang="ru-RU" sz="1600" dirty="0" smtClean="0">
                <a:effectLst/>
                <a:latin typeface="Times New Roman"/>
                <a:ea typeface="Calibri"/>
                <a:cs typeface="Calibri"/>
              </a:rPr>
              <a:t>5.Тема 23 при наличии времени можно разбить на 2 урока: 1.Групповая работа по изучению сообществ (у каждой группы свое сообщество). 2.Предоставление результатов работы групп. </a:t>
            </a:r>
            <a:endParaRPr lang="ru-RU" sz="1400" dirty="0" smtClean="0">
              <a:effectLst/>
              <a:latin typeface="Calibri"/>
              <a:ea typeface="Calibri"/>
              <a:cs typeface="Calibri"/>
            </a:endParaRPr>
          </a:p>
          <a:p>
            <a:pPr indent="450215" algn="just">
              <a:lnSpc>
                <a:spcPct val="115000"/>
              </a:lnSpc>
              <a:spcAft>
                <a:spcPts val="0"/>
              </a:spcAft>
            </a:pPr>
            <a:r>
              <a:rPr lang="ru-RU" sz="1600" dirty="0" smtClean="0">
                <a:effectLst/>
                <a:latin typeface="Times New Roman"/>
                <a:ea typeface="Calibri"/>
                <a:cs typeface="Calibri"/>
              </a:rPr>
              <a:t>6.Тему 25 при наличие времени можно разбить на 2 урока: 1.Групповая работа по изучению природных сообществ (у каждой группы свое сообщество). 2.Предоставление результатов работы групп. </a:t>
            </a:r>
            <a:endParaRPr lang="ru-RU" sz="1400" dirty="0" smtClean="0">
              <a:effectLst/>
              <a:latin typeface="Calibri"/>
              <a:ea typeface="Calibri"/>
              <a:cs typeface="Calibri"/>
            </a:endParaRPr>
          </a:p>
          <a:p>
            <a:pPr indent="450215" algn="just">
              <a:lnSpc>
                <a:spcPct val="115000"/>
              </a:lnSpc>
              <a:spcAft>
                <a:spcPts val="0"/>
              </a:spcAft>
            </a:pPr>
            <a:r>
              <a:rPr lang="ru-RU" sz="1600" dirty="0" smtClean="0">
                <a:effectLst/>
                <a:latin typeface="Times New Roman"/>
                <a:ea typeface="Calibri"/>
                <a:cs typeface="Calibri"/>
              </a:rPr>
              <a:t>7.Тему 26 — 27 при нехватке времени можно объединить. </a:t>
            </a:r>
            <a:endParaRPr lang="ru-RU" sz="1400" dirty="0">
              <a:effectLst/>
              <a:latin typeface="Calibri"/>
              <a:ea typeface="Calibri"/>
              <a:cs typeface="Calibri"/>
            </a:endParaRPr>
          </a:p>
        </p:txBody>
      </p:sp>
    </p:spTree>
    <p:extLst>
      <p:ext uri="{BB962C8B-B14F-4D97-AF65-F5344CB8AC3E}">
        <p14:creationId xmlns:p14="http://schemas.microsoft.com/office/powerpoint/2010/main" val="17022562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Прямоугольник 74"/>
          <p:cNvSpPr/>
          <p:nvPr/>
        </p:nvSpPr>
        <p:spPr>
          <a:xfrm>
            <a:off x="180000" y="55080"/>
            <a:ext cx="8820000" cy="6057962"/>
          </a:xfrm>
          <a:prstGeom prst="rect">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indent="450215" algn="just">
              <a:lnSpc>
                <a:spcPct val="115000"/>
              </a:lnSpc>
            </a:pPr>
            <a:r>
              <a:rPr lang="ru-RU" b="1" dirty="0">
                <a:solidFill>
                  <a:prstClr val="black"/>
                </a:solidFill>
                <a:latin typeface="Times New Roman"/>
                <a:ea typeface="Calibri"/>
                <a:cs typeface="Calibri"/>
              </a:rPr>
              <a:t>Рекомендации для корректировки тематического планирования в </a:t>
            </a:r>
            <a:r>
              <a:rPr lang="ru-RU" b="1" dirty="0" smtClean="0">
                <a:solidFill>
                  <a:prstClr val="black"/>
                </a:solidFill>
                <a:latin typeface="Times New Roman"/>
                <a:ea typeface="Calibri"/>
                <a:cs typeface="Calibri"/>
              </a:rPr>
              <a:t>6 </a:t>
            </a:r>
            <a:r>
              <a:rPr lang="ru-RU" b="1" dirty="0">
                <a:solidFill>
                  <a:prstClr val="black"/>
                </a:solidFill>
                <a:latin typeface="Times New Roman"/>
                <a:ea typeface="Calibri"/>
                <a:cs typeface="Calibri"/>
              </a:rPr>
              <a:t>классе</a:t>
            </a:r>
            <a:r>
              <a:rPr lang="ru-RU" dirty="0" smtClean="0">
                <a:solidFill>
                  <a:prstClr val="black"/>
                </a:solidFill>
                <a:latin typeface="Times New Roman"/>
                <a:ea typeface="Calibri"/>
                <a:cs typeface="Calibri"/>
              </a:rPr>
              <a:t>:</a:t>
            </a:r>
          </a:p>
          <a:p>
            <a:pPr indent="450215" algn="just">
              <a:lnSpc>
                <a:spcPct val="115000"/>
              </a:lnSpc>
              <a:spcAft>
                <a:spcPts val="0"/>
              </a:spcAft>
            </a:pPr>
            <a:r>
              <a:rPr lang="ru-RU" dirty="0" smtClean="0">
                <a:effectLst/>
                <a:latin typeface="Times New Roman"/>
                <a:ea typeface="Calibri"/>
                <a:cs typeface="Calibri"/>
              </a:rPr>
              <a:t>1.В теме 2 классификация растений (низшие, высшие) рекомендуется рассмотреть в теме 7 после изучения тканей и органов растений.</a:t>
            </a:r>
            <a:endParaRPr lang="ru-RU" dirty="0" smtClean="0">
              <a:effectLst/>
              <a:latin typeface="Calibri"/>
              <a:ea typeface="Calibri"/>
              <a:cs typeface="Calibri"/>
            </a:endParaRPr>
          </a:p>
          <a:p>
            <a:pPr indent="450215" algn="just">
              <a:lnSpc>
                <a:spcPct val="115000"/>
              </a:lnSpc>
              <a:spcAft>
                <a:spcPts val="0"/>
              </a:spcAft>
            </a:pPr>
            <a:r>
              <a:rPr lang="ru-RU" dirty="0" smtClean="0">
                <a:effectLst/>
                <a:latin typeface="Times New Roman"/>
                <a:ea typeface="Calibri"/>
                <a:cs typeface="Calibri"/>
              </a:rPr>
              <a:t>2.Тема 9 и 10 по теме «Корни растений»: в условиях системно-деятельностного подхода целесообразно в один урок рассмотреть внешнее строение корней, корневые системы и видоизменение корней, а на второй урок внутреннее строение корня. </a:t>
            </a:r>
            <a:endParaRPr lang="ru-RU" dirty="0" smtClean="0">
              <a:effectLst/>
              <a:latin typeface="Calibri"/>
              <a:ea typeface="Calibri"/>
              <a:cs typeface="Calibri"/>
            </a:endParaRPr>
          </a:p>
          <a:p>
            <a:pPr indent="450215" algn="just">
              <a:lnSpc>
                <a:spcPct val="115000"/>
              </a:lnSpc>
              <a:spcAft>
                <a:spcPts val="0"/>
              </a:spcAft>
            </a:pPr>
            <a:r>
              <a:rPr lang="ru-RU" dirty="0" smtClean="0">
                <a:effectLst/>
                <a:latin typeface="Times New Roman"/>
                <a:ea typeface="Calibri"/>
                <a:cs typeface="Calibri"/>
              </a:rPr>
              <a:t>3.Тема 11 целесообразно разбить на 2 урока: на первом уроке рассмотреть внешнее строение побега, его рост и развитие; на втором уроке провести лабораторную работу по изучению строения вегетативной и генеративной почек. </a:t>
            </a:r>
            <a:endParaRPr lang="ru-RU" dirty="0" smtClean="0">
              <a:effectLst/>
              <a:latin typeface="Calibri"/>
              <a:ea typeface="Calibri"/>
              <a:cs typeface="Calibri"/>
            </a:endParaRPr>
          </a:p>
          <a:p>
            <a:pPr indent="450215" algn="just">
              <a:lnSpc>
                <a:spcPct val="115000"/>
              </a:lnSpc>
              <a:spcAft>
                <a:spcPts val="0"/>
              </a:spcAft>
            </a:pPr>
            <a:r>
              <a:rPr lang="ru-RU" dirty="0" smtClean="0">
                <a:effectLst/>
                <a:latin typeface="Times New Roman"/>
                <a:ea typeface="Calibri"/>
                <a:cs typeface="Calibri"/>
              </a:rPr>
              <a:t>4.Тема 13 целесообразно разбить на несколько уроков: 1.Изучение внешнего строения листьев; 2.Изучение внутреннего строения и видоизменения листьев. Если позволяет время и возможность, можно видоизменение листьев сделать отдельным уроком. </a:t>
            </a:r>
            <a:endParaRPr lang="ru-RU" dirty="0" smtClean="0">
              <a:effectLst/>
              <a:latin typeface="Calibri"/>
              <a:ea typeface="Calibri"/>
              <a:cs typeface="Calibri"/>
            </a:endParaRPr>
          </a:p>
          <a:p>
            <a:pPr indent="450215" algn="just">
              <a:lnSpc>
                <a:spcPct val="115000"/>
              </a:lnSpc>
              <a:spcAft>
                <a:spcPts val="0"/>
              </a:spcAft>
            </a:pPr>
            <a:r>
              <a:rPr lang="ru-RU" dirty="0" smtClean="0">
                <a:effectLst/>
                <a:latin typeface="Times New Roman"/>
                <a:ea typeface="Calibri"/>
                <a:cs typeface="Calibri"/>
              </a:rPr>
              <a:t>5.Тему 18 не целесообразно проводить целый урок, ее можно соединить с темой 19. </a:t>
            </a:r>
            <a:endParaRPr lang="ru-RU" dirty="0" smtClean="0">
              <a:effectLst/>
              <a:latin typeface="Calibri"/>
              <a:ea typeface="Calibri"/>
              <a:cs typeface="Calibri"/>
            </a:endParaRPr>
          </a:p>
          <a:p>
            <a:pPr indent="450215" algn="just">
              <a:lnSpc>
                <a:spcPct val="115000"/>
              </a:lnSpc>
              <a:spcAft>
                <a:spcPts val="0"/>
              </a:spcAft>
            </a:pPr>
            <a:r>
              <a:rPr lang="ru-RU" dirty="0" smtClean="0">
                <a:effectLst/>
                <a:latin typeface="Times New Roman"/>
                <a:ea typeface="Calibri"/>
                <a:cs typeface="Calibri"/>
              </a:rPr>
              <a:t>6.Тему 26 целесообразно разбить на 2 урока: 1.Виды размножения, их сущность. Опыление. 2.Двойное оплодотворение. Разделение рекомендуется ввиду сложности материала. </a:t>
            </a:r>
            <a:endParaRPr lang="ru-RU" dirty="0" smtClean="0">
              <a:effectLst/>
              <a:latin typeface="Calibri"/>
              <a:ea typeface="Calibri"/>
              <a:cs typeface="Calibri"/>
            </a:endParaRPr>
          </a:p>
          <a:p>
            <a:pPr indent="450215" algn="just">
              <a:lnSpc>
                <a:spcPct val="115000"/>
              </a:lnSpc>
            </a:pPr>
            <a:endParaRPr lang="ru-RU" sz="1400" dirty="0">
              <a:solidFill>
                <a:prstClr val="black"/>
              </a:solidFill>
              <a:latin typeface="Calibri"/>
              <a:ea typeface="Calibri"/>
              <a:cs typeface="Calibri"/>
            </a:endParaRPr>
          </a:p>
        </p:txBody>
      </p:sp>
    </p:spTree>
    <p:extLst>
      <p:ext uri="{BB962C8B-B14F-4D97-AF65-F5344CB8AC3E}">
        <p14:creationId xmlns:p14="http://schemas.microsoft.com/office/powerpoint/2010/main" val="3652377470"/>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Прямоугольник 74"/>
          <p:cNvSpPr/>
          <p:nvPr/>
        </p:nvSpPr>
        <p:spPr>
          <a:xfrm>
            <a:off x="180000" y="55080"/>
            <a:ext cx="8820000" cy="6553482"/>
          </a:xfrm>
          <a:prstGeom prst="rect">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indent="450215" algn="just">
              <a:lnSpc>
                <a:spcPct val="115000"/>
              </a:lnSpc>
            </a:pPr>
            <a:r>
              <a:rPr lang="ru-RU" sz="2200" b="1" dirty="0">
                <a:solidFill>
                  <a:prstClr val="black"/>
                </a:solidFill>
                <a:latin typeface="Times New Roman"/>
                <a:ea typeface="Calibri"/>
                <a:cs typeface="Calibri"/>
              </a:rPr>
              <a:t>Рекомендации для корректировки тематического планирования в </a:t>
            </a:r>
            <a:r>
              <a:rPr lang="ru-RU" sz="2200" b="1" dirty="0" smtClean="0">
                <a:solidFill>
                  <a:prstClr val="black"/>
                </a:solidFill>
                <a:latin typeface="Times New Roman"/>
                <a:ea typeface="Calibri"/>
                <a:cs typeface="Calibri"/>
              </a:rPr>
              <a:t>7 </a:t>
            </a:r>
            <a:r>
              <a:rPr lang="ru-RU" sz="2200" b="1" dirty="0">
                <a:solidFill>
                  <a:prstClr val="black"/>
                </a:solidFill>
                <a:latin typeface="Times New Roman"/>
                <a:ea typeface="Calibri"/>
                <a:cs typeface="Calibri"/>
              </a:rPr>
              <a:t>классе</a:t>
            </a:r>
            <a:r>
              <a:rPr lang="ru-RU" sz="2200" dirty="0">
                <a:solidFill>
                  <a:prstClr val="black"/>
                </a:solidFill>
                <a:latin typeface="Times New Roman"/>
                <a:ea typeface="Calibri"/>
                <a:cs typeface="Calibri"/>
              </a:rPr>
              <a:t>:</a:t>
            </a:r>
          </a:p>
          <a:p>
            <a:pPr indent="450215" algn="just">
              <a:lnSpc>
                <a:spcPct val="115000"/>
              </a:lnSpc>
              <a:spcAft>
                <a:spcPts val="0"/>
              </a:spcAft>
            </a:pPr>
            <a:r>
              <a:rPr lang="ru-RU" sz="2200" dirty="0" smtClean="0">
                <a:effectLst/>
                <a:latin typeface="Times New Roman"/>
                <a:ea typeface="Calibri"/>
                <a:cs typeface="Calibri"/>
              </a:rPr>
              <a:t>1.Тему 3 и 4 можно объединить, разделив на два урока: 1.Строение и жизнедеятельность одноклеточных зеленых водорослей на примере хламидомонады и хлореллы. 2.Строение и жизнедеятельность многоклеточных зеленых водорослей на примере спирогиры и </a:t>
            </a:r>
            <a:r>
              <a:rPr lang="ru-RU" sz="2200" dirty="0" err="1" smtClean="0">
                <a:effectLst/>
                <a:latin typeface="Times New Roman"/>
                <a:ea typeface="Calibri"/>
                <a:cs typeface="Calibri"/>
              </a:rPr>
              <a:t>улотрикса</a:t>
            </a:r>
            <a:r>
              <a:rPr lang="ru-RU" sz="2200" dirty="0" smtClean="0">
                <a:effectLst/>
                <a:latin typeface="Times New Roman"/>
                <a:ea typeface="Calibri"/>
                <a:cs typeface="Calibri"/>
              </a:rPr>
              <a:t>.</a:t>
            </a:r>
            <a:endParaRPr lang="ru-RU" sz="2200" dirty="0" smtClean="0">
              <a:effectLst/>
              <a:latin typeface="Calibri"/>
              <a:ea typeface="Calibri"/>
              <a:cs typeface="Calibri"/>
            </a:endParaRPr>
          </a:p>
          <a:p>
            <a:pPr indent="450215" algn="just">
              <a:lnSpc>
                <a:spcPct val="115000"/>
              </a:lnSpc>
              <a:spcAft>
                <a:spcPts val="0"/>
              </a:spcAft>
            </a:pPr>
            <a:r>
              <a:rPr lang="ru-RU" sz="2200" dirty="0" smtClean="0">
                <a:effectLst/>
                <a:latin typeface="Times New Roman"/>
                <a:ea typeface="Calibri"/>
                <a:cs typeface="Calibri"/>
              </a:rPr>
              <a:t>2.Тема 4 рассмотреть многообразие водорослей: харовые, бурые, красные водоросли и значение водорослей.</a:t>
            </a:r>
            <a:endParaRPr lang="ru-RU" sz="2200" dirty="0" smtClean="0">
              <a:effectLst/>
              <a:latin typeface="Calibri"/>
              <a:ea typeface="Calibri"/>
              <a:cs typeface="Calibri"/>
            </a:endParaRPr>
          </a:p>
          <a:p>
            <a:pPr indent="450215" algn="just">
              <a:lnSpc>
                <a:spcPct val="115000"/>
              </a:lnSpc>
              <a:spcAft>
                <a:spcPts val="0"/>
              </a:spcAft>
            </a:pPr>
            <a:r>
              <a:rPr lang="ru-RU" sz="2200" dirty="0" smtClean="0">
                <a:effectLst/>
                <a:latin typeface="Times New Roman"/>
                <a:ea typeface="Calibri"/>
                <a:cs typeface="Calibri"/>
              </a:rPr>
              <a:t>3.При необходимости и наличия времени можно темы с 6 по 9 разбивать на 2 урока. </a:t>
            </a:r>
            <a:endParaRPr lang="ru-RU" sz="2200" dirty="0" smtClean="0">
              <a:effectLst/>
              <a:latin typeface="Calibri"/>
              <a:ea typeface="Calibri"/>
              <a:cs typeface="Calibri"/>
            </a:endParaRPr>
          </a:p>
          <a:p>
            <a:pPr indent="450215" algn="just">
              <a:lnSpc>
                <a:spcPct val="115000"/>
              </a:lnSpc>
              <a:spcAft>
                <a:spcPts val="0"/>
              </a:spcAft>
            </a:pPr>
            <a:r>
              <a:rPr lang="ru-RU" sz="2200" dirty="0" smtClean="0">
                <a:effectLst/>
                <a:latin typeface="Times New Roman"/>
                <a:ea typeface="Calibri"/>
                <a:cs typeface="Calibri"/>
              </a:rPr>
              <a:t>4.При необходимости и наличия времени 12 – 14 можно разбивать на отдельные уроки, посвященные каждому семейству в отдельности. </a:t>
            </a:r>
            <a:endParaRPr lang="ru-RU" sz="2200" dirty="0" smtClean="0">
              <a:effectLst/>
              <a:latin typeface="Calibri"/>
              <a:ea typeface="Calibri"/>
              <a:cs typeface="Calibri"/>
            </a:endParaRPr>
          </a:p>
          <a:p>
            <a:pPr indent="450215" algn="just">
              <a:lnSpc>
                <a:spcPct val="115000"/>
              </a:lnSpc>
              <a:spcAft>
                <a:spcPts val="0"/>
              </a:spcAft>
            </a:pPr>
            <a:r>
              <a:rPr lang="ru-RU" sz="2200" dirty="0" smtClean="0">
                <a:effectLst/>
                <a:latin typeface="Times New Roman"/>
                <a:ea typeface="Calibri"/>
                <a:cs typeface="Calibri"/>
              </a:rPr>
              <a:t>5.Тему 16 можно разбить на два урока: 1.Работа по группам (у каждой группы свои условия). 2.Представление результатов работы групп.</a:t>
            </a:r>
            <a:endParaRPr lang="ru-RU" sz="2200" dirty="0" smtClean="0">
              <a:effectLst/>
              <a:latin typeface="Calibri"/>
              <a:ea typeface="Calibri"/>
              <a:cs typeface="Calibri"/>
            </a:endParaRPr>
          </a:p>
          <a:p>
            <a:pPr indent="450215" algn="just">
              <a:lnSpc>
                <a:spcPct val="115000"/>
              </a:lnSpc>
            </a:pPr>
            <a:endParaRPr lang="ru-RU" sz="1400" dirty="0">
              <a:solidFill>
                <a:prstClr val="black"/>
              </a:solidFill>
              <a:latin typeface="Calibri"/>
              <a:ea typeface="Calibri"/>
              <a:cs typeface="Calibri"/>
            </a:endParaRPr>
          </a:p>
        </p:txBody>
      </p:sp>
    </p:spTree>
    <p:extLst>
      <p:ext uri="{BB962C8B-B14F-4D97-AF65-F5344CB8AC3E}">
        <p14:creationId xmlns:p14="http://schemas.microsoft.com/office/powerpoint/2010/main" val="314124976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Прямоугольник 74"/>
          <p:cNvSpPr/>
          <p:nvPr/>
        </p:nvSpPr>
        <p:spPr>
          <a:xfrm>
            <a:off x="180000" y="55080"/>
            <a:ext cx="8820000" cy="6620102"/>
          </a:xfrm>
          <a:prstGeom prst="rect">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indent="450215" algn="just">
              <a:lnSpc>
                <a:spcPct val="115000"/>
              </a:lnSpc>
            </a:pPr>
            <a:r>
              <a:rPr lang="ru-RU" sz="2200" b="1" dirty="0">
                <a:solidFill>
                  <a:prstClr val="black"/>
                </a:solidFill>
                <a:latin typeface="Times New Roman"/>
                <a:ea typeface="Calibri"/>
                <a:cs typeface="Calibri"/>
              </a:rPr>
              <a:t>Рекомендации для корректировки тематического планирования в </a:t>
            </a:r>
            <a:r>
              <a:rPr lang="ru-RU" sz="2200" b="1" dirty="0" smtClean="0">
                <a:solidFill>
                  <a:prstClr val="black"/>
                </a:solidFill>
                <a:latin typeface="Times New Roman"/>
                <a:ea typeface="Calibri"/>
                <a:cs typeface="Calibri"/>
              </a:rPr>
              <a:t>8 </a:t>
            </a:r>
            <a:r>
              <a:rPr lang="ru-RU" sz="2200" b="1" dirty="0">
                <a:solidFill>
                  <a:prstClr val="black"/>
                </a:solidFill>
                <a:latin typeface="Times New Roman"/>
                <a:ea typeface="Calibri"/>
                <a:cs typeface="Calibri"/>
              </a:rPr>
              <a:t>классе</a:t>
            </a:r>
            <a:r>
              <a:rPr lang="ru-RU" sz="2200" dirty="0">
                <a:solidFill>
                  <a:prstClr val="black"/>
                </a:solidFill>
                <a:latin typeface="Times New Roman"/>
                <a:ea typeface="Calibri"/>
                <a:cs typeface="Calibri"/>
              </a:rPr>
              <a:t>:</a:t>
            </a:r>
          </a:p>
          <a:p>
            <a:pPr indent="450215" algn="just">
              <a:lnSpc>
                <a:spcPct val="115000"/>
              </a:lnSpc>
              <a:spcAft>
                <a:spcPts val="0"/>
              </a:spcAft>
            </a:pPr>
            <a:r>
              <a:rPr lang="ru-RU" sz="2200" dirty="0" smtClean="0">
                <a:effectLst/>
                <a:latin typeface="Times New Roman"/>
                <a:ea typeface="Calibri"/>
                <a:cs typeface="Calibri"/>
              </a:rPr>
              <a:t>1.Раздел 2 целесообразнее изучать после раздела 5. При этом усилить эволюционную составляющую развития основных систем органов.</a:t>
            </a:r>
            <a:endParaRPr lang="ru-RU" sz="2200" dirty="0" smtClean="0">
              <a:effectLst/>
              <a:latin typeface="Calibri"/>
              <a:ea typeface="Calibri"/>
              <a:cs typeface="Calibri"/>
            </a:endParaRPr>
          </a:p>
          <a:p>
            <a:pPr indent="450215" algn="just">
              <a:lnSpc>
                <a:spcPct val="115000"/>
              </a:lnSpc>
              <a:spcAft>
                <a:spcPts val="0"/>
              </a:spcAft>
            </a:pPr>
            <a:r>
              <a:rPr lang="ru-RU" sz="2200" dirty="0" smtClean="0">
                <a:effectLst/>
                <a:latin typeface="Times New Roman"/>
                <a:ea typeface="Calibri"/>
                <a:cs typeface="Calibri"/>
              </a:rPr>
              <a:t>2.Тему 16 целесообразно разделить на два урока, изучив отдельно жгутиконосцев и инфузорий.</a:t>
            </a:r>
            <a:endParaRPr lang="ru-RU" sz="2200" dirty="0" smtClean="0">
              <a:effectLst/>
              <a:latin typeface="Calibri"/>
              <a:ea typeface="Calibri"/>
              <a:cs typeface="Calibri"/>
            </a:endParaRPr>
          </a:p>
          <a:p>
            <a:pPr indent="450215" algn="just">
              <a:lnSpc>
                <a:spcPct val="115000"/>
              </a:lnSpc>
              <a:spcAft>
                <a:spcPts val="0"/>
              </a:spcAft>
            </a:pPr>
            <a:r>
              <a:rPr lang="ru-RU" sz="2200" dirty="0" smtClean="0">
                <a:effectLst/>
                <a:latin typeface="Times New Roman"/>
                <a:ea typeface="Calibri"/>
                <a:cs typeface="Calibri"/>
              </a:rPr>
              <a:t>3.Тему 20 целесообразно разбить на 2 урока: 1.Изучение строения и жизнедеятельности ресничных червей. 2.Изучение строения и жизнедеятельности паразитических плоских червей (сосальщиков и ленточных червей).</a:t>
            </a:r>
            <a:endParaRPr lang="ru-RU" sz="2200" dirty="0" smtClean="0">
              <a:effectLst/>
              <a:latin typeface="Calibri"/>
              <a:ea typeface="Calibri"/>
              <a:cs typeface="Calibri"/>
            </a:endParaRPr>
          </a:p>
          <a:p>
            <a:pPr indent="450215" algn="just">
              <a:lnSpc>
                <a:spcPct val="115000"/>
              </a:lnSpc>
              <a:spcAft>
                <a:spcPts val="0"/>
              </a:spcAft>
            </a:pPr>
            <a:r>
              <a:rPr lang="ru-RU" sz="2200" dirty="0" smtClean="0">
                <a:effectLst/>
                <a:latin typeface="Times New Roman"/>
                <a:ea typeface="Calibri"/>
                <a:cs typeface="Calibri"/>
              </a:rPr>
              <a:t>4.Темы 29 – 30 изучить после темы 22.</a:t>
            </a:r>
            <a:endParaRPr lang="ru-RU" sz="2200" dirty="0" smtClean="0">
              <a:effectLst/>
              <a:latin typeface="Calibri"/>
              <a:ea typeface="Calibri"/>
              <a:cs typeface="Calibri"/>
            </a:endParaRPr>
          </a:p>
          <a:p>
            <a:pPr indent="450215" algn="just">
              <a:lnSpc>
                <a:spcPct val="115000"/>
              </a:lnSpc>
              <a:spcAft>
                <a:spcPts val="0"/>
              </a:spcAft>
            </a:pPr>
            <a:r>
              <a:rPr lang="ru-RU" sz="2200" dirty="0" smtClean="0">
                <a:effectLst/>
                <a:latin typeface="Times New Roman"/>
                <a:ea typeface="Calibri"/>
                <a:cs typeface="Calibri"/>
              </a:rPr>
              <a:t>5.Темы 23 – 28 после тем 29 – 30. </a:t>
            </a:r>
            <a:endParaRPr lang="ru-RU" sz="2200" dirty="0" smtClean="0">
              <a:effectLst/>
              <a:latin typeface="Calibri"/>
              <a:ea typeface="Calibri"/>
              <a:cs typeface="Calibri"/>
            </a:endParaRPr>
          </a:p>
          <a:p>
            <a:pPr indent="450215" algn="just">
              <a:lnSpc>
                <a:spcPct val="115000"/>
              </a:lnSpc>
              <a:spcAft>
                <a:spcPts val="0"/>
              </a:spcAft>
            </a:pPr>
            <a:r>
              <a:rPr lang="ru-RU" sz="2200" dirty="0" smtClean="0">
                <a:effectLst/>
                <a:latin typeface="Times New Roman"/>
                <a:ea typeface="Calibri"/>
                <a:cs typeface="Calibri"/>
              </a:rPr>
              <a:t>6.Темы 55 – 57 можно при необходимости соединить в один или два урока. </a:t>
            </a:r>
            <a:endParaRPr lang="ru-RU" sz="2200" dirty="0" smtClean="0">
              <a:effectLst/>
              <a:latin typeface="Calibri"/>
              <a:ea typeface="Calibri"/>
              <a:cs typeface="Calibri"/>
            </a:endParaRPr>
          </a:p>
          <a:p>
            <a:pPr indent="450215" algn="just">
              <a:lnSpc>
                <a:spcPct val="115000"/>
              </a:lnSpc>
              <a:spcAft>
                <a:spcPts val="0"/>
              </a:spcAft>
            </a:pPr>
            <a:r>
              <a:rPr lang="ru-RU" sz="2200" dirty="0" smtClean="0">
                <a:effectLst/>
                <a:latin typeface="Times New Roman"/>
                <a:ea typeface="Calibri"/>
                <a:cs typeface="Calibri"/>
              </a:rPr>
              <a:t>7.Темы 59 и 60 можно при необходимости соединить в один урок.</a:t>
            </a:r>
            <a:endParaRPr lang="ru-RU" sz="2200" dirty="0" smtClean="0">
              <a:effectLst/>
              <a:latin typeface="Calibri"/>
              <a:ea typeface="Calibri"/>
              <a:cs typeface="Calibri"/>
            </a:endParaRPr>
          </a:p>
          <a:p>
            <a:pPr indent="450215" algn="just">
              <a:lnSpc>
                <a:spcPct val="115000"/>
              </a:lnSpc>
            </a:pPr>
            <a:endParaRPr lang="ru-RU" dirty="0">
              <a:solidFill>
                <a:prstClr val="black"/>
              </a:solidFill>
              <a:latin typeface="Calibri"/>
              <a:ea typeface="Calibri"/>
              <a:cs typeface="Calibri"/>
            </a:endParaRPr>
          </a:p>
        </p:txBody>
      </p:sp>
    </p:spTree>
    <p:extLst>
      <p:ext uri="{BB962C8B-B14F-4D97-AF65-F5344CB8AC3E}">
        <p14:creationId xmlns:p14="http://schemas.microsoft.com/office/powerpoint/2010/main" val="339517716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03848" y="3032990"/>
            <a:ext cx="331236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rPr>
              <a:t>ОБНОВЛЕННЫЕ ФГОС</a:t>
            </a:r>
            <a:endParaRPr lang="ru-RU" sz="2400" dirty="0">
              <a:solidFill>
                <a:schemeClr val="tx1"/>
              </a:solidFill>
            </a:endParaRPr>
          </a:p>
        </p:txBody>
      </p:sp>
      <p:sp>
        <p:nvSpPr>
          <p:cNvPr id="3" name="Прямоугольник 2"/>
          <p:cNvSpPr/>
          <p:nvPr/>
        </p:nvSpPr>
        <p:spPr>
          <a:xfrm>
            <a:off x="827584" y="764704"/>
            <a:ext cx="2736304" cy="1922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rPr>
              <a:t>Системно-деятельностный подход</a:t>
            </a:r>
            <a:endParaRPr lang="ru-RU" sz="2000" dirty="0">
              <a:solidFill>
                <a:schemeClr val="tx1"/>
              </a:solidFill>
            </a:endParaRPr>
          </a:p>
        </p:txBody>
      </p:sp>
      <p:sp>
        <p:nvSpPr>
          <p:cNvPr id="4" name="Прямоугольник 3"/>
          <p:cNvSpPr/>
          <p:nvPr/>
        </p:nvSpPr>
        <p:spPr>
          <a:xfrm>
            <a:off x="6221762" y="764704"/>
            <a:ext cx="2736304" cy="1922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rPr>
              <a:t>Формирование личностных, метапредметных и предметных результатов обучения</a:t>
            </a:r>
            <a:endParaRPr lang="ru-RU" sz="2000" dirty="0">
              <a:solidFill>
                <a:schemeClr val="tx1"/>
              </a:solidFill>
            </a:endParaRPr>
          </a:p>
        </p:txBody>
      </p:sp>
      <p:sp>
        <p:nvSpPr>
          <p:cNvPr id="5" name="Прямоугольник 4"/>
          <p:cNvSpPr/>
          <p:nvPr/>
        </p:nvSpPr>
        <p:spPr>
          <a:xfrm>
            <a:off x="827584" y="4390322"/>
            <a:ext cx="2736304" cy="1922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rPr>
              <a:t>Формирование естественнонаучной грамотности</a:t>
            </a:r>
            <a:endParaRPr lang="ru-RU" sz="2000" dirty="0">
              <a:solidFill>
                <a:schemeClr val="tx1"/>
              </a:solidFill>
            </a:endParaRPr>
          </a:p>
        </p:txBody>
      </p:sp>
      <p:sp>
        <p:nvSpPr>
          <p:cNvPr id="6" name="Прямоугольник 5"/>
          <p:cNvSpPr/>
          <p:nvPr/>
        </p:nvSpPr>
        <p:spPr>
          <a:xfrm>
            <a:off x="6235960" y="4375177"/>
            <a:ext cx="2736304" cy="1914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rPr>
              <a:t>Реализация воспитательного потенциала урока</a:t>
            </a:r>
            <a:endParaRPr lang="ru-RU" sz="2000" dirty="0">
              <a:solidFill>
                <a:schemeClr val="tx1"/>
              </a:solidFill>
            </a:endParaRPr>
          </a:p>
        </p:txBody>
      </p:sp>
      <p:cxnSp>
        <p:nvCxnSpPr>
          <p:cNvPr id="8" name="Прямая со стрелкой 7"/>
          <p:cNvCxnSpPr/>
          <p:nvPr/>
        </p:nvCxnSpPr>
        <p:spPr>
          <a:xfrm>
            <a:off x="5076056" y="3970040"/>
            <a:ext cx="1145706" cy="1115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a:stCxn id="2" idx="2"/>
          </p:cNvCxnSpPr>
          <p:nvPr/>
        </p:nvCxnSpPr>
        <p:spPr>
          <a:xfrm flipH="1">
            <a:off x="3563888" y="3947390"/>
            <a:ext cx="1296144" cy="1137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endCxn id="4" idx="1"/>
          </p:cNvCxnSpPr>
          <p:nvPr/>
        </p:nvCxnSpPr>
        <p:spPr>
          <a:xfrm flipV="1">
            <a:off x="5004048" y="1725825"/>
            <a:ext cx="1217714" cy="13071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503203" y="3032990"/>
            <a:ext cx="1145706" cy="644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2" idx="0"/>
          </p:cNvCxnSpPr>
          <p:nvPr/>
        </p:nvCxnSpPr>
        <p:spPr>
          <a:xfrm flipH="1" flipV="1">
            <a:off x="3563888" y="1916832"/>
            <a:ext cx="1296144" cy="11161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7522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31640" y="260648"/>
            <a:ext cx="7200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rPr>
              <a:t>Формирование естественнонаучной грамотности</a:t>
            </a:r>
            <a:endParaRPr lang="ru-RU" sz="2400" dirty="0">
              <a:solidFill>
                <a:schemeClr val="tx1"/>
              </a:solidFill>
            </a:endParaRPr>
          </a:p>
        </p:txBody>
      </p:sp>
      <p:sp>
        <p:nvSpPr>
          <p:cNvPr id="4" name="Прямоугольник 3"/>
          <p:cNvSpPr/>
          <p:nvPr/>
        </p:nvSpPr>
        <p:spPr>
          <a:xfrm>
            <a:off x="323528" y="1340768"/>
            <a:ext cx="2736304" cy="540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u="sng" dirty="0" smtClean="0">
              <a:solidFill>
                <a:schemeClr val="tx1"/>
              </a:solidFill>
            </a:endParaRPr>
          </a:p>
          <a:p>
            <a:pPr algn="ctr"/>
            <a:r>
              <a:rPr lang="ru-RU" sz="2000" u="sng" dirty="0" smtClean="0">
                <a:solidFill>
                  <a:schemeClr val="tx1"/>
                </a:solidFill>
              </a:rPr>
              <a:t>Знания</a:t>
            </a:r>
            <a:r>
              <a:rPr lang="ru-RU" sz="2000" dirty="0" smtClean="0">
                <a:solidFill>
                  <a:schemeClr val="tx1"/>
                </a:solidFill>
              </a:rPr>
              <a:t>:</a:t>
            </a:r>
          </a:p>
          <a:p>
            <a:pPr marL="342900" indent="-342900" algn="ctr">
              <a:buFontTx/>
              <a:buChar char="-"/>
            </a:pPr>
            <a:r>
              <a:rPr lang="ru-RU" sz="2000" dirty="0" smtClean="0">
                <a:solidFill>
                  <a:schemeClr val="tx1"/>
                </a:solidFill>
              </a:rPr>
              <a:t>Академические знания по биологии;</a:t>
            </a:r>
          </a:p>
          <a:p>
            <a:pPr marL="342900" indent="-342900" algn="ctr">
              <a:buFontTx/>
              <a:buChar char="-"/>
            </a:pPr>
            <a:r>
              <a:rPr lang="ru-RU" sz="2000" dirty="0" smtClean="0">
                <a:solidFill>
                  <a:schemeClr val="tx1"/>
                </a:solidFill>
              </a:rPr>
              <a:t>Сущность и структура научного исследования;</a:t>
            </a:r>
          </a:p>
          <a:p>
            <a:pPr marL="342900" indent="-342900" algn="ctr">
              <a:buFontTx/>
              <a:buChar char="-"/>
            </a:pPr>
            <a:r>
              <a:rPr lang="ru-RU" sz="2000" dirty="0" smtClean="0">
                <a:solidFill>
                  <a:schemeClr val="tx1"/>
                </a:solidFill>
              </a:rPr>
              <a:t>Методология научного исследования;</a:t>
            </a:r>
          </a:p>
          <a:p>
            <a:pPr marL="342900" indent="-342900" algn="ctr">
              <a:buFontTx/>
              <a:buChar char="-"/>
            </a:pPr>
            <a:r>
              <a:rPr lang="ru-RU" sz="2000" dirty="0" smtClean="0">
                <a:solidFill>
                  <a:schemeClr val="tx1"/>
                </a:solidFill>
              </a:rPr>
              <a:t>Сущность и структуру оценивания;</a:t>
            </a:r>
          </a:p>
          <a:p>
            <a:pPr marL="342900" indent="-342900" algn="ctr">
              <a:buFontTx/>
              <a:buChar char="-"/>
            </a:pPr>
            <a:r>
              <a:rPr lang="ru-RU" sz="2000" dirty="0" smtClean="0">
                <a:solidFill>
                  <a:schemeClr val="tx1"/>
                </a:solidFill>
              </a:rPr>
              <a:t>Виды и принципы работы с информацией.</a:t>
            </a:r>
          </a:p>
          <a:p>
            <a:pPr marL="342900" indent="-342900" algn="ctr">
              <a:buFontTx/>
              <a:buChar char="-"/>
            </a:pPr>
            <a:endParaRPr lang="ru-RU" sz="2000" dirty="0">
              <a:solidFill>
                <a:schemeClr val="tx1"/>
              </a:solidFill>
            </a:endParaRPr>
          </a:p>
        </p:txBody>
      </p:sp>
      <p:sp>
        <p:nvSpPr>
          <p:cNvPr id="5" name="Прямоугольник 4"/>
          <p:cNvSpPr/>
          <p:nvPr/>
        </p:nvSpPr>
        <p:spPr>
          <a:xfrm>
            <a:off x="3276667" y="1340768"/>
            <a:ext cx="2736304" cy="540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u="sng" dirty="0" smtClean="0">
                <a:solidFill>
                  <a:schemeClr val="tx1"/>
                </a:solidFill>
              </a:rPr>
              <a:t>Умения, лежащие в основе метапредметных познавательных УУД</a:t>
            </a:r>
            <a:r>
              <a:rPr lang="ru-RU" sz="2000" dirty="0" smtClean="0">
                <a:solidFill>
                  <a:schemeClr val="tx1"/>
                </a:solidFill>
              </a:rPr>
              <a:t>:</a:t>
            </a:r>
          </a:p>
          <a:p>
            <a:pPr marL="342900" indent="-342900" algn="ctr">
              <a:buFontTx/>
              <a:buChar char="-"/>
            </a:pPr>
            <a:r>
              <a:rPr lang="ru-RU" sz="2000" dirty="0" smtClean="0">
                <a:solidFill>
                  <a:schemeClr val="tx1"/>
                </a:solidFill>
              </a:rPr>
              <a:t>Базовые логические действия;</a:t>
            </a:r>
          </a:p>
          <a:p>
            <a:pPr marL="342900" indent="-342900" algn="ctr">
              <a:buFontTx/>
              <a:buChar char="-"/>
            </a:pPr>
            <a:r>
              <a:rPr lang="ru-RU" sz="2000" dirty="0" smtClean="0">
                <a:solidFill>
                  <a:schemeClr val="tx1"/>
                </a:solidFill>
              </a:rPr>
              <a:t>Базовые исследовательские действия;</a:t>
            </a:r>
          </a:p>
          <a:p>
            <a:pPr marL="342900" indent="-342900" algn="ctr">
              <a:buFontTx/>
              <a:buChar char="-"/>
            </a:pPr>
            <a:r>
              <a:rPr lang="ru-RU" sz="2000" dirty="0" smtClean="0">
                <a:solidFill>
                  <a:schemeClr val="tx1"/>
                </a:solidFill>
              </a:rPr>
              <a:t>Работа с информацией.</a:t>
            </a:r>
            <a:endParaRPr lang="ru-RU" sz="2000" dirty="0">
              <a:solidFill>
                <a:schemeClr val="tx1"/>
              </a:solidFill>
            </a:endParaRPr>
          </a:p>
        </p:txBody>
      </p:sp>
      <p:sp>
        <p:nvSpPr>
          <p:cNvPr id="6" name="Прямоугольник 5"/>
          <p:cNvSpPr/>
          <p:nvPr/>
        </p:nvSpPr>
        <p:spPr>
          <a:xfrm>
            <a:off x="6300192" y="1340768"/>
            <a:ext cx="2736304" cy="540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rPr>
              <a:t>Решение компетентностно-ориентированных заданий в формате </a:t>
            </a:r>
            <a:r>
              <a:rPr lang="en-US" sz="2000" dirty="0" smtClean="0">
                <a:solidFill>
                  <a:schemeClr val="tx1"/>
                </a:solidFill>
              </a:rPr>
              <a:t>PISA</a:t>
            </a:r>
            <a:endParaRPr lang="ru-RU" sz="2000" dirty="0">
              <a:solidFill>
                <a:schemeClr val="tx1"/>
              </a:solidFill>
            </a:endParaRPr>
          </a:p>
        </p:txBody>
      </p:sp>
    </p:spTree>
    <p:extLst>
      <p:ext uri="{BB962C8B-B14F-4D97-AF65-F5344CB8AC3E}">
        <p14:creationId xmlns:p14="http://schemas.microsoft.com/office/powerpoint/2010/main" val="2024947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27584" y="260648"/>
            <a:ext cx="799288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prstClr val="black"/>
                </a:solidFill>
              </a:rPr>
              <a:t>Реализация воспитательного потенциала урока</a:t>
            </a:r>
            <a:endParaRPr lang="ru-RU" sz="2400" dirty="0">
              <a:solidFill>
                <a:prstClr val="black"/>
              </a:solidFill>
            </a:endParaRPr>
          </a:p>
        </p:txBody>
      </p:sp>
      <p:sp>
        <p:nvSpPr>
          <p:cNvPr id="4" name="Прямоугольник 3"/>
          <p:cNvSpPr/>
          <p:nvPr/>
        </p:nvSpPr>
        <p:spPr>
          <a:xfrm>
            <a:off x="323528" y="1340768"/>
            <a:ext cx="2736304" cy="540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u="sng" dirty="0">
              <a:solidFill>
                <a:prstClr val="black"/>
              </a:solidFill>
            </a:endParaRPr>
          </a:p>
          <a:p>
            <a:pPr algn="ctr"/>
            <a:r>
              <a:rPr lang="ru-RU" sz="2000" dirty="0" smtClean="0">
                <a:solidFill>
                  <a:prstClr val="black"/>
                </a:solidFill>
              </a:rPr>
              <a:t>Реализация целей программы воспитания: развитие личности через формирование традиционных российских ценностей.</a:t>
            </a:r>
            <a:endParaRPr lang="ru-RU" sz="2000" dirty="0">
              <a:solidFill>
                <a:prstClr val="black"/>
              </a:solidFill>
            </a:endParaRPr>
          </a:p>
        </p:txBody>
      </p:sp>
      <p:sp>
        <p:nvSpPr>
          <p:cNvPr id="5" name="Прямоугольник 4"/>
          <p:cNvSpPr/>
          <p:nvPr/>
        </p:nvSpPr>
        <p:spPr>
          <a:xfrm>
            <a:off x="3276667" y="1340768"/>
            <a:ext cx="2736304" cy="540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prstClr val="black"/>
                </a:solidFill>
              </a:rPr>
              <a:t>Формирование личностных универсальных учебных действий:</a:t>
            </a:r>
          </a:p>
          <a:p>
            <a:pPr algn="ctr"/>
            <a:r>
              <a:rPr lang="ru-RU" sz="2000" dirty="0" smtClean="0">
                <a:solidFill>
                  <a:prstClr val="black"/>
                </a:solidFill>
              </a:rPr>
              <a:t>1.Патриотическое воспитание.</a:t>
            </a:r>
          </a:p>
          <a:p>
            <a:pPr algn="ctr"/>
            <a:r>
              <a:rPr lang="ru-RU" sz="2000" dirty="0" smtClean="0">
                <a:solidFill>
                  <a:prstClr val="black"/>
                </a:solidFill>
              </a:rPr>
              <a:t>2.Гражданское воспитание.</a:t>
            </a:r>
          </a:p>
          <a:p>
            <a:pPr algn="ctr"/>
            <a:r>
              <a:rPr lang="ru-RU" sz="2000" dirty="0" smtClean="0">
                <a:solidFill>
                  <a:prstClr val="black"/>
                </a:solidFill>
              </a:rPr>
              <a:t>3.Духовно-нравственное воспитание.</a:t>
            </a:r>
            <a:endParaRPr lang="ru-RU" sz="2000" dirty="0">
              <a:solidFill>
                <a:prstClr val="black"/>
              </a:solidFill>
            </a:endParaRPr>
          </a:p>
        </p:txBody>
      </p:sp>
      <p:sp>
        <p:nvSpPr>
          <p:cNvPr id="6" name="Прямоугольник 5"/>
          <p:cNvSpPr/>
          <p:nvPr/>
        </p:nvSpPr>
        <p:spPr>
          <a:xfrm>
            <a:off x="6300192" y="1340768"/>
            <a:ext cx="2736304" cy="540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prstClr val="black"/>
                </a:solidFill>
              </a:rPr>
              <a:t>Формирование системы ценностей у учащихся:</a:t>
            </a:r>
          </a:p>
          <a:p>
            <a:pPr marL="342900" indent="-342900" algn="ctr">
              <a:buFontTx/>
              <a:buChar char="-"/>
            </a:pPr>
            <a:r>
              <a:rPr lang="ru-RU" sz="2000" dirty="0" smtClean="0">
                <a:solidFill>
                  <a:prstClr val="black"/>
                </a:solidFill>
              </a:rPr>
              <a:t>Предоставление знаний о существовании ценностей.</a:t>
            </a:r>
          </a:p>
          <a:p>
            <a:pPr marL="342900" indent="-342900" algn="ctr">
              <a:buFontTx/>
              <a:buChar char="-"/>
            </a:pPr>
            <a:r>
              <a:rPr lang="ru-RU" sz="2000" dirty="0" smtClean="0">
                <a:solidFill>
                  <a:prstClr val="black"/>
                </a:solidFill>
              </a:rPr>
              <a:t>Наличие у школьников эмоций разных модальностей при предоставлении знаний о ценностях.</a:t>
            </a:r>
          </a:p>
          <a:p>
            <a:pPr marL="342900" indent="-342900" algn="ctr">
              <a:buFontTx/>
              <a:buChar char="-"/>
            </a:pPr>
            <a:r>
              <a:rPr lang="ru-RU" sz="2000" dirty="0" smtClean="0">
                <a:solidFill>
                  <a:prstClr val="black"/>
                </a:solidFill>
              </a:rPr>
              <a:t>Рефлексия.</a:t>
            </a:r>
          </a:p>
          <a:p>
            <a:pPr marL="342900" indent="-342900" algn="ctr">
              <a:buFontTx/>
              <a:buChar char="-"/>
            </a:pPr>
            <a:endParaRPr lang="ru-RU" sz="2000" dirty="0">
              <a:solidFill>
                <a:prstClr val="black"/>
              </a:solidFill>
            </a:endParaRPr>
          </a:p>
        </p:txBody>
      </p:sp>
    </p:spTree>
    <p:extLst>
      <p:ext uri="{BB962C8B-B14F-4D97-AF65-F5344CB8AC3E}">
        <p14:creationId xmlns:p14="http://schemas.microsoft.com/office/powerpoint/2010/main" val="839329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 name="PlaceHolder 1"/>
          <p:cNvSpPr>
            <a:spLocks noGrp="1"/>
          </p:cNvSpPr>
          <p:nvPr>
            <p:ph type="title"/>
          </p:nvPr>
        </p:nvSpPr>
        <p:spPr>
          <a:xfrm>
            <a:off x="264600" y="60120"/>
            <a:ext cx="8685360" cy="659880"/>
          </a:xfrm>
          <a:prstGeom prst="rect">
            <a:avLst/>
          </a:prstGeom>
          <a:noFill/>
          <a:ln w="0">
            <a:noFill/>
          </a:ln>
        </p:spPr>
        <p:txBody>
          <a:bodyPr lIns="90000" tIns="45000" rIns="90000" bIns="45000" anchor="ctr">
            <a:noAutofit/>
          </a:bodyPr>
          <a:lstStyle/>
          <a:p>
            <a:pPr algn="ctr">
              <a:lnSpc>
                <a:spcPct val="100000"/>
              </a:lnSpc>
              <a:buNone/>
            </a:pPr>
            <a:r>
              <a:rPr lang="ru-RU" sz="3600" b="0" strike="noStrike" cap="all" spc="-1" dirty="0" smtClean="0">
                <a:solidFill>
                  <a:srgbClr val="4E3B30"/>
                </a:solidFill>
                <a:latin typeface="Times New Roman"/>
              </a:rPr>
              <a:t>УМК по биологии</a:t>
            </a:r>
            <a:endParaRPr lang="ru-RU" sz="3600" b="0" strike="noStrike" spc="-1" dirty="0">
              <a:latin typeface="Arial"/>
            </a:endParaRPr>
          </a:p>
        </p:txBody>
      </p:sp>
      <p:sp>
        <p:nvSpPr>
          <p:cNvPr id="573" name="Прямоугольник 2"/>
          <p:cNvSpPr/>
          <p:nvPr/>
        </p:nvSpPr>
        <p:spPr>
          <a:xfrm>
            <a:off x="257400" y="721080"/>
            <a:ext cx="8742600" cy="5377583"/>
          </a:xfrm>
          <a:prstGeom prst="rect">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indent="450215" algn="just">
              <a:lnSpc>
                <a:spcPct val="115000"/>
              </a:lnSpc>
              <a:spcAft>
                <a:spcPts val="0"/>
              </a:spcAft>
            </a:pPr>
            <a:r>
              <a:rPr lang="ru-RU" sz="2000" dirty="0" smtClean="0">
                <a:solidFill>
                  <a:srgbClr val="000000"/>
                </a:solidFill>
                <a:effectLst/>
                <a:latin typeface="Times New Roman"/>
                <a:ea typeface="Calibri"/>
                <a:cs typeface="Calibri"/>
              </a:rPr>
              <a:t>- 5 класс : базовый уровень : учебник / В.В. Пасечник, С.В. </a:t>
            </a:r>
            <a:r>
              <a:rPr lang="ru-RU" sz="2000" dirty="0" err="1" smtClean="0">
                <a:solidFill>
                  <a:srgbClr val="000000"/>
                </a:solidFill>
                <a:effectLst/>
                <a:latin typeface="Times New Roman"/>
                <a:ea typeface="Calibri"/>
                <a:cs typeface="Calibri"/>
              </a:rPr>
              <a:t>Суматохин</a:t>
            </a:r>
            <a:r>
              <a:rPr lang="ru-RU" sz="2000" dirty="0" smtClean="0">
                <a:solidFill>
                  <a:srgbClr val="000000"/>
                </a:solidFill>
                <a:effectLst/>
                <a:latin typeface="Times New Roman"/>
                <a:ea typeface="Calibri"/>
                <a:cs typeface="Calibri"/>
              </a:rPr>
              <a:t>, З.Г. </a:t>
            </a:r>
            <a:r>
              <a:rPr lang="ru-RU" sz="2000" dirty="0" err="1" smtClean="0">
                <a:solidFill>
                  <a:srgbClr val="000000"/>
                </a:solidFill>
                <a:effectLst/>
                <a:latin typeface="Times New Roman"/>
                <a:ea typeface="Calibri"/>
                <a:cs typeface="Calibri"/>
              </a:rPr>
              <a:t>Гапонюк</a:t>
            </a:r>
            <a:r>
              <a:rPr lang="ru-RU" sz="2000" dirty="0" smtClean="0">
                <a:solidFill>
                  <a:srgbClr val="000000"/>
                </a:solidFill>
                <a:effectLst/>
                <a:latin typeface="Times New Roman"/>
                <a:ea typeface="Calibri"/>
                <a:cs typeface="Calibri"/>
              </a:rPr>
              <a:t>, Г.Г. Швецов; под ред. В.В. Пасечника. - Москва : Просвещение, 2023. - 160 с.</a:t>
            </a:r>
            <a:endParaRPr lang="ru-RU" sz="2000" dirty="0" smtClean="0">
              <a:effectLst/>
              <a:latin typeface="Calibri"/>
              <a:ea typeface="Calibri"/>
              <a:cs typeface="Calibri"/>
            </a:endParaRPr>
          </a:p>
          <a:p>
            <a:pPr indent="450215" algn="just">
              <a:lnSpc>
                <a:spcPct val="115000"/>
              </a:lnSpc>
              <a:spcAft>
                <a:spcPts val="0"/>
              </a:spcAft>
            </a:pPr>
            <a:r>
              <a:rPr lang="ru-RU" sz="2000" dirty="0" smtClean="0">
                <a:solidFill>
                  <a:srgbClr val="000000"/>
                </a:solidFill>
                <a:effectLst/>
                <a:latin typeface="Times New Roman"/>
                <a:ea typeface="Calibri"/>
                <a:cs typeface="Calibri"/>
              </a:rPr>
              <a:t>- 6 класс : базовый уровень : учебник / В.В. Пасечник, С.В. </a:t>
            </a:r>
            <a:r>
              <a:rPr lang="ru-RU" sz="2000" dirty="0" err="1" smtClean="0">
                <a:solidFill>
                  <a:srgbClr val="000000"/>
                </a:solidFill>
                <a:effectLst/>
                <a:latin typeface="Times New Roman"/>
                <a:ea typeface="Calibri"/>
                <a:cs typeface="Calibri"/>
              </a:rPr>
              <a:t>Суматохин</a:t>
            </a:r>
            <a:r>
              <a:rPr lang="ru-RU" sz="2000" dirty="0" smtClean="0">
                <a:solidFill>
                  <a:srgbClr val="000000"/>
                </a:solidFill>
                <a:effectLst/>
                <a:latin typeface="Times New Roman"/>
                <a:ea typeface="Calibri"/>
                <a:cs typeface="Calibri"/>
              </a:rPr>
              <a:t>, З.Г. </a:t>
            </a:r>
            <a:r>
              <a:rPr lang="ru-RU" sz="2000" dirty="0" err="1" smtClean="0">
                <a:solidFill>
                  <a:srgbClr val="000000"/>
                </a:solidFill>
                <a:effectLst/>
                <a:latin typeface="Times New Roman"/>
                <a:ea typeface="Calibri"/>
                <a:cs typeface="Calibri"/>
              </a:rPr>
              <a:t>Гапонюк</a:t>
            </a:r>
            <a:r>
              <a:rPr lang="ru-RU" sz="2000" dirty="0" smtClean="0">
                <a:solidFill>
                  <a:srgbClr val="000000"/>
                </a:solidFill>
                <a:effectLst/>
                <a:latin typeface="Times New Roman"/>
                <a:ea typeface="Calibri"/>
                <a:cs typeface="Calibri"/>
              </a:rPr>
              <a:t>, Г.Г. Швецов; под ред. В.В. Пасечника. - Москва : Просвещение, 2023. - 160 с.</a:t>
            </a:r>
            <a:endParaRPr lang="ru-RU" sz="2000" dirty="0" smtClean="0">
              <a:effectLst/>
              <a:latin typeface="Calibri"/>
              <a:ea typeface="Calibri"/>
              <a:cs typeface="Calibri"/>
            </a:endParaRPr>
          </a:p>
          <a:p>
            <a:pPr indent="450215" algn="just">
              <a:lnSpc>
                <a:spcPct val="115000"/>
              </a:lnSpc>
              <a:spcAft>
                <a:spcPts val="0"/>
              </a:spcAft>
            </a:pPr>
            <a:r>
              <a:rPr lang="ru-RU" sz="2000" dirty="0" smtClean="0">
                <a:solidFill>
                  <a:srgbClr val="000000"/>
                </a:solidFill>
                <a:effectLst/>
                <a:latin typeface="Times New Roman"/>
                <a:ea typeface="Calibri"/>
                <a:cs typeface="Calibri"/>
              </a:rPr>
              <a:t>- 7 класс : базовый уровень : В.В. Пасечник, С.В. </a:t>
            </a:r>
            <a:r>
              <a:rPr lang="ru-RU" sz="2000" dirty="0" err="1" smtClean="0">
                <a:solidFill>
                  <a:srgbClr val="000000"/>
                </a:solidFill>
                <a:effectLst/>
                <a:latin typeface="Times New Roman"/>
                <a:ea typeface="Calibri"/>
                <a:cs typeface="Calibri"/>
              </a:rPr>
              <a:t>Суматохин</a:t>
            </a:r>
            <a:r>
              <a:rPr lang="ru-RU" sz="2000" dirty="0" smtClean="0">
                <a:solidFill>
                  <a:srgbClr val="000000"/>
                </a:solidFill>
                <a:effectLst/>
                <a:latin typeface="Times New Roman"/>
                <a:ea typeface="Calibri"/>
                <a:cs typeface="Calibri"/>
              </a:rPr>
              <a:t>, З.Г. </a:t>
            </a:r>
            <a:r>
              <a:rPr lang="ru-RU" sz="2000" dirty="0" err="1" smtClean="0">
                <a:solidFill>
                  <a:srgbClr val="000000"/>
                </a:solidFill>
                <a:effectLst/>
                <a:latin typeface="Times New Roman"/>
                <a:ea typeface="Calibri"/>
                <a:cs typeface="Calibri"/>
              </a:rPr>
              <a:t>Гапонюк</a:t>
            </a:r>
            <a:r>
              <a:rPr lang="ru-RU" sz="2000" dirty="0" smtClean="0">
                <a:solidFill>
                  <a:srgbClr val="000000"/>
                </a:solidFill>
                <a:effectLst/>
                <a:latin typeface="Times New Roman"/>
                <a:ea typeface="Calibri"/>
                <a:cs typeface="Calibri"/>
              </a:rPr>
              <a:t>, Г.Г. Швецов; под ред. В.В. Пасечника. - Москва : Просвещение, 2023. – 176 с.</a:t>
            </a:r>
            <a:endParaRPr lang="ru-RU" sz="2000" dirty="0" smtClean="0">
              <a:effectLst/>
              <a:latin typeface="Calibri"/>
              <a:ea typeface="Calibri"/>
              <a:cs typeface="Calibri"/>
            </a:endParaRPr>
          </a:p>
          <a:p>
            <a:pPr marL="285750" indent="-285750" algn="just">
              <a:lnSpc>
                <a:spcPct val="115000"/>
              </a:lnSpc>
              <a:spcAft>
                <a:spcPts val="0"/>
              </a:spcAft>
              <a:buFontTx/>
              <a:buChar char="-"/>
            </a:pPr>
            <a:r>
              <a:rPr lang="ru-RU" sz="2000" dirty="0" smtClean="0">
                <a:solidFill>
                  <a:srgbClr val="000000"/>
                </a:solidFill>
                <a:effectLst/>
                <a:latin typeface="Times New Roman"/>
                <a:ea typeface="Calibri"/>
                <a:cs typeface="Calibri"/>
              </a:rPr>
              <a:t>8 класс : базовый уровень : В.В. Пасечник, </a:t>
            </a:r>
            <a:r>
              <a:rPr lang="ru-RU" sz="2000" dirty="0" err="1" smtClean="0">
                <a:solidFill>
                  <a:srgbClr val="000000"/>
                </a:solidFill>
                <a:effectLst/>
                <a:latin typeface="Times New Roman"/>
                <a:ea typeface="Calibri"/>
                <a:cs typeface="Calibri"/>
              </a:rPr>
              <a:t>Суматохин</a:t>
            </a:r>
            <a:r>
              <a:rPr lang="ru-RU" sz="2000" dirty="0" smtClean="0">
                <a:solidFill>
                  <a:srgbClr val="000000"/>
                </a:solidFill>
                <a:effectLst/>
                <a:latin typeface="Times New Roman"/>
                <a:ea typeface="Calibri"/>
                <a:cs typeface="Calibri"/>
              </a:rPr>
              <a:t> С.В., З.Г. </a:t>
            </a:r>
            <a:r>
              <a:rPr lang="ru-RU" sz="2000" dirty="0" err="1" smtClean="0">
                <a:solidFill>
                  <a:srgbClr val="000000"/>
                </a:solidFill>
                <a:effectLst/>
                <a:latin typeface="Times New Roman"/>
                <a:ea typeface="Calibri"/>
                <a:cs typeface="Calibri"/>
              </a:rPr>
              <a:t>Гапонюк</a:t>
            </a:r>
            <a:r>
              <a:rPr lang="ru-RU" sz="2000" dirty="0" smtClean="0">
                <a:solidFill>
                  <a:srgbClr val="000000"/>
                </a:solidFill>
                <a:effectLst/>
                <a:latin typeface="Times New Roman"/>
                <a:ea typeface="Calibri"/>
                <a:cs typeface="Calibri"/>
              </a:rPr>
              <a:t>; под ред. В.В. Пасечника. - Москва : Просвещение, 2023. – 272 с. </a:t>
            </a:r>
          </a:p>
          <a:p>
            <a:pPr indent="450215" algn="just">
              <a:lnSpc>
                <a:spcPct val="115000"/>
              </a:lnSpc>
              <a:spcAft>
                <a:spcPts val="0"/>
              </a:spcAft>
            </a:pPr>
            <a:r>
              <a:rPr lang="ru-RU" sz="2000" dirty="0" smtClean="0">
                <a:effectLst/>
                <a:latin typeface="Times New Roman"/>
                <a:ea typeface="Calibri"/>
                <a:cs typeface="Calibri"/>
              </a:rPr>
              <a:t>- Пасечник В.В., Каменский А.А., Рубцов A.M. и др. /Под ред. Пасечника В.В.//Биология. Базовый уровень 10 - 11 класс.</a:t>
            </a:r>
            <a:endParaRPr lang="ru-RU" sz="2000" dirty="0" smtClean="0">
              <a:effectLst/>
              <a:latin typeface="Calibri"/>
              <a:ea typeface="Calibri"/>
              <a:cs typeface="Calibri"/>
            </a:endParaRPr>
          </a:p>
          <a:p>
            <a:pPr indent="450215" algn="just">
              <a:lnSpc>
                <a:spcPct val="115000"/>
              </a:lnSpc>
              <a:spcAft>
                <a:spcPts val="0"/>
              </a:spcAft>
            </a:pPr>
            <a:r>
              <a:rPr lang="ru-RU" sz="2000" dirty="0" smtClean="0">
                <a:effectLst/>
                <a:latin typeface="Times New Roman"/>
                <a:ea typeface="Calibri"/>
                <a:cs typeface="Calibri"/>
              </a:rPr>
              <a:t>Теремов А.В., Петросова Р.А. Биология. Биологические системы и процессы (углубленный</a:t>
            </a:r>
            <a:r>
              <a:rPr lang="ru-RU" sz="2000" dirty="0">
                <a:latin typeface="Calibri"/>
                <a:ea typeface="Calibri"/>
                <a:cs typeface="Calibri"/>
              </a:rPr>
              <a:t> </a:t>
            </a:r>
            <a:r>
              <a:rPr lang="ru-RU" sz="2000" dirty="0" smtClean="0">
                <a:effectLst/>
                <a:latin typeface="Times New Roman"/>
                <a:ea typeface="Calibri"/>
                <a:cs typeface="Calibri"/>
              </a:rPr>
              <a:t>уровень) 10 — 11 класс.</a:t>
            </a:r>
            <a:endParaRPr lang="ru-RU" sz="2000" dirty="0" smtClean="0">
              <a:effectLst/>
              <a:latin typeface="Calibri"/>
              <a:ea typeface="Calibri"/>
              <a:cs typeface="Calibri"/>
            </a:endParaRPr>
          </a:p>
        </p:txBody>
      </p:sp>
    </p:spTree>
    <p:extLst>
      <p:ext uri="{BB962C8B-B14F-4D97-AF65-F5344CB8AC3E}">
        <p14:creationId xmlns:p14="http://schemas.microsoft.com/office/powerpoint/2010/main" val="39149607"/>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27584" y="260648"/>
            <a:ext cx="799288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solidFill>
                  <a:prstClr val="black"/>
                </a:solidFill>
              </a:rPr>
              <a:t>Современный урок биологии</a:t>
            </a:r>
            <a:endParaRPr lang="ru-RU" sz="3600" dirty="0">
              <a:solidFill>
                <a:prstClr val="black"/>
              </a:solidFill>
            </a:endParaRPr>
          </a:p>
        </p:txBody>
      </p:sp>
      <p:sp>
        <p:nvSpPr>
          <p:cNvPr id="4" name="Прямоугольник 3"/>
          <p:cNvSpPr/>
          <p:nvPr/>
        </p:nvSpPr>
        <p:spPr>
          <a:xfrm>
            <a:off x="323528" y="1340768"/>
            <a:ext cx="2736304" cy="540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u="sng" dirty="0" smtClean="0">
                <a:solidFill>
                  <a:prstClr val="black"/>
                </a:solidFill>
              </a:rPr>
              <a:t>Технологии:</a:t>
            </a:r>
            <a:endParaRPr lang="ru-RU" dirty="0" smtClean="0">
              <a:solidFill>
                <a:prstClr val="black"/>
              </a:solidFill>
            </a:endParaRPr>
          </a:p>
          <a:p>
            <a:pPr marL="342900" indent="-342900" algn="ctr">
              <a:buFontTx/>
              <a:buChar char="-"/>
            </a:pPr>
            <a:r>
              <a:rPr lang="ru-RU" dirty="0" smtClean="0">
                <a:solidFill>
                  <a:prstClr val="black"/>
                </a:solidFill>
              </a:rPr>
              <a:t>Технология проблемного обучения.</a:t>
            </a:r>
          </a:p>
          <a:p>
            <a:pPr marL="342900" indent="-342900" algn="ctr">
              <a:buFontTx/>
              <a:buChar char="-"/>
            </a:pPr>
            <a:r>
              <a:rPr lang="ru-RU" dirty="0" smtClean="0">
                <a:solidFill>
                  <a:prstClr val="black"/>
                </a:solidFill>
              </a:rPr>
              <a:t>Технология проектно-исследовательской деятельности.</a:t>
            </a:r>
          </a:p>
          <a:p>
            <a:pPr marL="342900" indent="-342900" algn="ctr">
              <a:buFontTx/>
              <a:buChar char="-"/>
            </a:pPr>
            <a:r>
              <a:rPr lang="ru-RU" dirty="0" smtClean="0">
                <a:solidFill>
                  <a:prstClr val="black"/>
                </a:solidFill>
              </a:rPr>
              <a:t>Кейс-технология.</a:t>
            </a:r>
          </a:p>
          <a:p>
            <a:pPr marL="342900" indent="-342900" algn="ctr">
              <a:buFontTx/>
              <a:buChar char="-"/>
            </a:pPr>
            <a:r>
              <a:rPr lang="ru-RU" dirty="0" smtClean="0">
                <a:solidFill>
                  <a:prstClr val="black"/>
                </a:solidFill>
              </a:rPr>
              <a:t>Технология критического мышления.</a:t>
            </a:r>
          </a:p>
        </p:txBody>
      </p:sp>
      <p:sp>
        <p:nvSpPr>
          <p:cNvPr id="5" name="Прямоугольник 4"/>
          <p:cNvSpPr/>
          <p:nvPr/>
        </p:nvSpPr>
        <p:spPr>
          <a:xfrm>
            <a:off x="3276600" y="1340768"/>
            <a:ext cx="2736304" cy="540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u="sng" dirty="0" smtClean="0">
                <a:solidFill>
                  <a:prstClr val="black"/>
                </a:solidFill>
              </a:rPr>
              <a:t>Формы урока</a:t>
            </a:r>
            <a:r>
              <a:rPr lang="ru-RU" dirty="0" smtClean="0">
                <a:solidFill>
                  <a:prstClr val="black"/>
                </a:solidFill>
              </a:rPr>
              <a:t>:</a:t>
            </a:r>
          </a:p>
          <a:p>
            <a:pPr marL="342900" indent="-342900" algn="ctr">
              <a:buFontTx/>
              <a:buChar char="-"/>
            </a:pPr>
            <a:r>
              <a:rPr lang="ru-RU" dirty="0" smtClean="0">
                <a:solidFill>
                  <a:prstClr val="black"/>
                </a:solidFill>
              </a:rPr>
              <a:t>Урок-проблема в логике системно-деятельностного подхода.</a:t>
            </a:r>
          </a:p>
          <a:p>
            <a:pPr marL="342900" indent="-342900" algn="ctr">
              <a:buFontTx/>
              <a:buChar char="-"/>
            </a:pPr>
            <a:r>
              <a:rPr lang="ru-RU" dirty="0" smtClean="0">
                <a:solidFill>
                  <a:prstClr val="black"/>
                </a:solidFill>
              </a:rPr>
              <a:t>Урок-исследование.</a:t>
            </a:r>
          </a:p>
          <a:p>
            <a:pPr marL="342900" indent="-342900" algn="ctr">
              <a:buFontTx/>
              <a:buChar char="-"/>
            </a:pPr>
            <a:r>
              <a:rPr lang="ru-RU" dirty="0" smtClean="0">
                <a:solidFill>
                  <a:prstClr val="black"/>
                </a:solidFill>
              </a:rPr>
              <a:t>Урок-проект.</a:t>
            </a:r>
          </a:p>
          <a:p>
            <a:pPr marL="342900" indent="-342900" algn="ctr">
              <a:buFontTx/>
              <a:buChar char="-"/>
            </a:pPr>
            <a:r>
              <a:rPr lang="ru-RU" dirty="0" smtClean="0">
                <a:solidFill>
                  <a:prstClr val="black"/>
                </a:solidFill>
              </a:rPr>
              <a:t>Урок лабораторная работа.</a:t>
            </a:r>
          </a:p>
          <a:p>
            <a:pPr marL="342900" indent="-342900" algn="ctr">
              <a:buFontTx/>
              <a:buChar char="-"/>
            </a:pPr>
            <a:r>
              <a:rPr lang="ru-RU" dirty="0" smtClean="0">
                <a:solidFill>
                  <a:prstClr val="black"/>
                </a:solidFill>
              </a:rPr>
              <a:t>Ценностно-ориентированный урок.</a:t>
            </a:r>
            <a:endParaRPr lang="ru-RU" dirty="0">
              <a:solidFill>
                <a:prstClr val="black"/>
              </a:solidFill>
            </a:endParaRPr>
          </a:p>
        </p:txBody>
      </p:sp>
      <p:sp>
        <p:nvSpPr>
          <p:cNvPr id="6" name="Прямоугольник 5"/>
          <p:cNvSpPr/>
          <p:nvPr/>
        </p:nvSpPr>
        <p:spPr>
          <a:xfrm>
            <a:off x="6300192" y="1340768"/>
            <a:ext cx="2736304" cy="540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u="sng" dirty="0" smtClean="0">
                <a:solidFill>
                  <a:prstClr val="black"/>
                </a:solidFill>
              </a:rPr>
              <a:t>Мероприятия</a:t>
            </a:r>
            <a:r>
              <a:rPr lang="ru-RU" dirty="0" smtClean="0">
                <a:solidFill>
                  <a:prstClr val="black"/>
                </a:solidFill>
              </a:rPr>
              <a:t>:</a:t>
            </a:r>
          </a:p>
          <a:p>
            <a:pPr marL="342900" indent="-342900" algn="ctr">
              <a:buFontTx/>
              <a:buChar char="-"/>
            </a:pPr>
            <a:r>
              <a:rPr lang="ru-RU" dirty="0" smtClean="0">
                <a:solidFill>
                  <a:prstClr val="black"/>
                </a:solidFill>
              </a:rPr>
              <a:t>Анализ и посещение открытых уроков.</a:t>
            </a:r>
          </a:p>
          <a:p>
            <a:pPr marL="342900" indent="-342900" algn="ctr">
              <a:buFontTx/>
              <a:buChar char="-"/>
            </a:pPr>
            <a:r>
              <a:rPr lang="ru-RU" dirty="0" smtClean="0">
                <a:solidFill>
                  <a:prstClr val="black"/>
                </a:solidFill>
              </a:rPr>
              <a:t>Разработка предметной недели, реализующей требования обновленных ФГОС.</a:t>
            </a:r>
          </a:p>
          <a:p>
            <a:pPr marL="342900" indent="-342900" algn="ctr">
              <a:buFontTx/>
              <a:buChar char="-"/>
            </a:pPr>
            <a:r>
              <a:rPr lang="ru-RU" dirty="0" smtClean="0">
                <a:solidFill>
                  <a:prstClr val="black"/>
                </a:solidFill>
              </a:rPr>
              <a:t>Участие в конкурсе «Современный урок: формирование базовых исследовательских умений.</a:t>
            </a:r>
            <a:endParaRPr lang="ru-RU" dirty="0">
              <a:solidFill>
                <a:prstClr val="black"/>
              </a:solidFill>
            </a:endParaRPr>
          </a:p>
          <a:p>
            <a:pPr marL="342900" indent="-342900" algn="ctr">
              <a:buFontTx/>
              <a:buChar char="-"/>
            </a:pPr>
            <a:endParaRPr lang="ru-RU" sz="2000" dirty="0">
              <a:solidFill>
                <a:prstClr val="black"/>
              </a:solidFill>
            </a:endParaRPr>
          </a:p>
        </p:txBody>
      </p:sp>
    </p:spTree>
    <p:extLst>
      <p:ext uri="{BB962C8B-B14F-4D97-AF65-F5344CB8AC3E}">
        <p14:creationId xmlns:p14="http://schemas.microsoft.com/office/powerpoint/2010/main" val="430997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27584" y="260648"/>
            <a:ext cx="799288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solidFill>
                  <a:prstClr val="black"/>
                </a:solidFill>
              </a:rPr>
              <a:t>Другие формы работы</a:t>
            </a:r>
            <a:endParaRPr lang="ru-RU" sz="3600" dirty="0">
              <a:solidFill>
                <a:prstClr val="black"/>
              </a:solidFill>
            </a:endParaRPr>
          </a:p>
        </p:txBody>
      </p:sp>
      <p:sp>
        <p:nvSpPr>
          <p:cNvPr id="4" name="Прямоугольник 3"/>
          <p:cNvSpPr/>
          <p:nvPr/>
        </p:nvSpPr>
        <p:spPr>
          <a:xfrm>
            <a:off x="179512" y="1340768"/>
            <a:ext cx="2736304" cy="540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solidFill>
                  <a:prstClr val="black"/>
                </a:solidFill>
              </a:rPr>
              <a:t>Цифровая образовательная среда: </a:t>
            </a:r>
          </a:p>
          <a:p>
            <a:pPr marL="285750" indent="-285750" algn="ctr">
              <a:buFontTx/>
              <a:buChar char="-"/>
            </a:pPr>
            <a:r>
              <a:rPr lang="ru-RU" sz="3600" dirty="0" err="1" smtClean="0">
                <a:solidFill>
                  <a:prstClr val="black"/>
                </a:solidFill>
              </a:rPr>
              <a:t>сферум</a:t>
            </a:r>
            <a:r>
              <a:rPr lang="ru-RU" sz="3600" dirty="0" smtClean="0">
                <a:solidFill>
                  <a:prstClr val="black"/>
                </a:solidFill>
              </a:rPr>
              <a:t>;</a:t>
            </a:r>
          </a:p>
          <a:p>
            <a:pPr marL="285750" indent="-285750" algn="ctr">
              <a:buFontTx/>
              <a:buChar char="-"/>
            </a:pPr>
            <a:r>
              <a:rPr lang="ru-RU" sz="3600" dirty="0" smtClean="0">
                <a:solidFill>
                  <a:prstClr val="black"/>
                </a:solidFill>
              </a:rPr>
              <a:t>ФГИС «Моя школа»;</a:t>
            </a:r>
          </a:p>
          <a:p>
            <a:pPr marL="285750" indent="-285750" algn="ctr">
              <a:buFontTx/>
              <a:buChar char="-"/>
            </a:pPr>
            <a:r>
              <a:rPr lang="ru-RU" sz="3600" dirty="0" smtClean="0">
                <a:solidFill>
                  <a:prstClr val="black"/>
                </a:solidFill>
              </a:rPr>
              <a:t>БИПП.</a:t>
            </a:r>
            <a:endParaRPr lang="ru-RU" sz="3600" dirty="0">
              <a:solidFill>
                <a:prstClr val="black"/>
              </a:solidFill>
            </a:endParaRPr>
          </a:p>
        </p:txBody>
      </p:sp>
      <p:sp>
        <p:nvSpPr>
          <p:cNvPr id="5" name="Прямоугольник 4"/>
          <p:cNvSpPr/>
          <p:nvPr/>
        </p:nvSpPr>
        <p:spPr>
          <a:xfrm>
            <a:off x="3131840" y="1340768"/>
            <a:ext cx="2952328" cy="540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solidFill>
                  <a:prstClr val="black"/>
                </a:solidFill>
              </a:rPr>
              <a:t>Работа с одаренными учащимися: </a:t>
            </a:r>
          </a:p>
          <a:p>
            <a:pPr marL="285750" indent="-285750" algn="ctr">
              <a:buFontTx/>
              <a:buChar char="-"/>
            </a:pPr>
            <a:r>
              <a:rPr lang="ru-RU" sz="3600" dirty="0" smtClean="0">
                <a:solidFill>
                  <a:prstClr val="black"/>
                </a:solidFill>
              </a:rPr>
              <a:t>конкурсы;</a:t>
            </a:r>
          </a:p>
          <a:p>
            <a:pPr marL="285750" indent="-285750" algn="ctr">
              <a:buFontTx/>
              <a:buChar char="-"/>
            </a:pPr>
            <a:r>
              <a:rPr lang="ru-RU" sz="3600" dirty="0" smtClean="0">
                <a:solidFill>
                  <a:prstClr val="black"/>
                </a:solidFill>
              </a:rPr>
              <a:t>олимпиады и так далее.</a:t>
            </a:r>
            <a:endParaRPr lang="ru-RU" sz="3600" dirty="0">
              <a:solidFill>
                <a:prstClr val="black"/>
              </a:solidFill>
            </a:endParaRPr>
          </a:p>
        </p:txBody>
      </p:sp>
      <p:sp>
        <p:nvSpPr>
          <p:cNvPr id="6" name="Прямоугольник 5"/>
          <p:cNvSpPr/>
          <p:nvPr/>
        </p:nvSpPr>
        <p:spPr>
          <a:xfrm>
            <a:off x="6300192" y="1340768"/>
            <a:ext cx="2736304" cy="540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solidFill>
                  <a:prstClr val="black"/>
                </a:solidFill>
              </a:rPr>
              <a:t>Разработка системы подготовки учащихся к ГИА в форме ОГЭ и ЕГЭ, к ВПР.</a:t>
            </a:r>
            <a:endParaRPr lang="ru-RU" sz="3600" dirty="0">
              <a:solidFill>
                <a:prstClr val="black"/>
              </a:solidFill>
            </a:endParaRPr>
          </a:p>
        </p:txBody>
      </p:sp>
    </p:spTree>
    <p:extLst>
      <p:ext uri="{BB962C8B-B14F-4D97-AF65-F5344CB8AC3E}">
        <p14:creationId xmlns:p14="http://schemas.microsoft.com/office/powerpoint/2010/main" val="3421214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92696"/>
            <a:ext cx="8832981"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2680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PlaceHolder 1"/>
          <p:cNvSpPr>
            <a:spLocks noGrp="1"/>
          </p:cNvSpPr>
          <p:nvPr>
            <p:ph type="title"/>
          </p:nvPr>
        </p:nvSpPr>
        <p:spPr>
          <a:xfrm>
            <a:off x="256320" y="180000"/>
            <a:ext cx="8685360" cy="839880"/>
          </a:xfrm>
          <a:prstGeom prst="rect">
            <a:avLst/>
          </a:prstGeom>
          <a:noFill/>
          <a:ln w="0">
            <a:noFill/>
          </a:ln>
        </p:spPr>
        <p:txBody>
          <a:bodyPr lIns="90000" tIns="45000" rIns="90000" bIns="45000" anchor="ctr">
            <a:noAutofit/>
          </a:bodyPr>
          <a:lstStyle/>
          <a:p>
            <a:pPr algn="ctr">
              <a:lnSpc>
                <a:spcPct val="100000"/>
              </a:lnSpc>
              <a:buNone/>
            </a:pPr>
            <a:r>
              <a:rPr lang="ru-RU" sz="3600" b="0" strike="noStrike" cap="all" spc="-1" dirty="0">
                <a:solidFill>
                  <a:srgbClr val="4E3B30"/>
                </a:solidFill>
                <a:latin typeface="Franklin Gothic Medium"/>
              </a:rPr>
              <a:t>Планируемые </a:t>
            </a:r>
            <a:r>
              <a:rPr lang="ru-RU" sz="3600" b="0" strike="noStrike" cap="all" spc="-1" dirty="0" smtClean="0">
                <a:solidFill>
                  <a:srgbClr val="4E3B30"/>
                </a:solidFill>
                <a:latin typeface="Franklin Gothic Medium"/>
              </a:rPr>
              <a:t>результаты обучения</a:t>
            </a:r>
            <a:endParaRPr lang="ru-RU" sz="3600" b="0" strike="noStrike" spc="-1" dirty="0">
              <a:latin typeface="Arial"/>
            </a:endParaRPr>
          </a:p>
        </p:txBody>
      </p:sp>
      <p:sp>
        <p:nvSpPr>
          <p:cNvPr id="590" name="Прямоугольник 589"/>
          <p:cNvSpPr/>
          <p:nvPr/>
        </p:nvSpPr>
        <p:spPr>
          <a:xfrm>
            <a:off x="353509" y="1124744"/>
            <a:ext cx="2340000" cy="720000"/>
          </a:xfrm>
          <a:prstGeom prst="rect">
            <a:avLst/>
          </a:prstGeom>
          <a:solidFill>
            <a:srgbClr val="729FCF"/>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r>
              <a:rPr lang="ru-RU" sz="2200" spc="-1" dirty="0">
                <a:solidFill>
                  <a:prstClr val="black"/>
                </a:solidFill>
              </a:rPr>
              <a:t>Личностные УУД</a:t>
            </a:r>
          </a:p>
        </p:txBody>
      </p:sp>
      <p:sp>
        <p:nvSpPr>
          <p:cNvPr id="591" name="Прямоугольник 590"/>
          <p:cNvSpPr/>
          <p:nvPr/>
        </p:nvSpPr>
        <p:spPr>
          <a:xfrm>
            <a:off x="3240000" y="1124744"/>
            <a:ext cx="2520000" cy="720000"/>
          </a:xfrm>
          <a:prstGeom prst="rect">
            <a:avLst/>
          </a:prstGeom>
          <a:solidFill>
            <a:srgbClr val="729FCF"/>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r>
              <a:rPr lang="ru-RU" sz="2200" spc="-1" dirty="0">
                <a:solidFill>
                  <a:prstClr val="black"/>
                </a:solidFill>
              </a:rPr>
              <a:t>Метапредметные  УУД</a:t>
            </a:r>
          </a:p>
        </p:txBody>
      </p:sp>
      <p:sp>
        <p:nvSpPr>
          <p:cNvPr id="592" name="Прямоугольник 591"/>
          <p:cNvSpPr/>
          <p:nvPr/>
        </p:nvSpPr>
        <p:spPr>
          <a:xfrm>
            <a:off x="6120000" y="1122001"/>
            <a:ext cx="2520000" cy="720000"/>
          </a:xfrm>
          <a:prstGeom prst="rect">
            <a:avLst/>
          </a:prstGeom>
          <a:solidFill>
            <a:srgbClr val="729FCF"/>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r>
              <a:rPr lang="ru-RU" sz="2200" spc="-1" dirty="0">
                <a:solidFill>
                  <a:prstClr val="black"/>
                </a:solidFill>
              </a:rPr>
              <a:t>Предметные  </a:t>
            </a:r>
          </a:p>
          <a:p>
            <a:pPr algn="ctr"/>
            <a:r>
              <a:rPr lang="ru-RU" sz="2200" spc="-1" dirty="0" smtClean="0">
                <a:solidFill>
                  <a:prstClr val="black"/>
                </a:solidFill>
              </a:rPr>
              <a:t>результаты</a:t>
            </a:r>
            <a:endParaRPr lang="ru-RU" sz="2200" spc="-1" dirty="0">
              <a:solidFill>
                <a:prstClr val="black"/>
              </a:solidFill>
            </a:endParaRPr>
          </a:p>
        </p:txBody>
      </p:sp>
      <p:sp>
        <p:nvSpPr>
          <p:cNvPr id="593" name="Прямоугольник 592"/>
          <p:cNvSpPr/>
          <p:nvPr/>
        </p:nvSpPr>
        <p:spPr>
          <a:xfrm>
            <a:off x="360000" y="1916832"/>
            <a:ext cx="2340000" cy="4923168"/>
          </a:xfrm>
          <a:prstGeom prst="rect">
            <a:avLst/>
          </a:prstGeom>
          <a:solidFill>
            <a:srgbClr val="729FCF"/>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r>
              <a:rPr lang="ru-RU" sz="1500" spc="-1" dirty="0">
                <a:solidFill>
                  <a:prstClr val="black"/>
                </a:solidFill>
              </a:rPr>
              <a:t>1.Патриотическое воспитание</a:t>
            </a:r>
          </a:p>
          <a:p>
            <a:pPr algn="ctr"/>
            <a:r>
              <a:rPr lang="ru-RU" sz="1500" spc="-1" dirty="0">
                <a:solidFill>
                  <a:prstClr val="black"/>
                </a:solidFill>
              </a:rPr>
              <a:t>2.Гражданское воспитание</a:t>
            </a:r>
          </a:p>
          <a:p>
            <a:pPr algn="ctr"/>
            <a:r>
              <a:rPr lang="ru-RU" sz="1500" spc="-1" dirty="0">
                <a:solidFill>
                  <a:prstClr val="black"/>
                </a:solidFill>
              </a:rPr>
              <a:t>3.Духовно-нравственное воспитание</a:t>
            </a:r>
          </a:p>
          <a:p>
            <a:pPr algn="ctr"/>
            <a:r>
              <a:rPr lang="ru-RU" sz="1500" spc="-1" dirty="0">
                <a:solidFill>
                  <a:prstClr val="black"/>
                </a:solidFill>
              </a:rPr>
              <a:t>4.Ценности научного познания</a:t>
            </a:r>
          </a:p>
          <a:p>
            <a:pPr algn="ctr"/>
            <a:r>
              <a:rPr lang="ru-RU" sz="1500" spc="-1" dirty="0">
                <a:solidFill>
                  <a:prstClr val="black"/>
                </a:solidFill>
              </a:rPr>
              <a:t>5.Формирование культуры здоровья</a:t>
            </a:r>
          </a:p>
          <a:p>
            <a:pPr algn="ctr"/>
            <a:r>
              <a:rPr lang="ru-RU" sz="1500" spc="-1" dirty="0">
                <a:solidFill>
                  <a:prstClr val="black"/>
                </a:solidFill>
              </a:rPr>
              <a:t>6.Трудовое воспитание</a:t>
            </a:r>
          </a:p>
          <a:p>
            <a:pPr algn="ctr"/>
            <a:r>
              <a:rPr lang="ru-RU" sz="1500" spc="-1" dirty="0">
                <a:solidFill>
                  <a:prstClr val="black"/>
                </a:solidFill>
              </a:rPr>
              <a:t>7</a:t>
            </a:r>
            <a:r>
              <a:rPr lang="ru-RU" sz="1500" spc="-1" dirty="0" smtClean="0">
                <a:solidFill>
                  <a:prstClr val="black"/>
                </a:solidFill>
              </a:rPr>
              <a:t>.Эстетическое </a:t>
            </a:r>
            <a:r>
              <a:rPr lang="ru-RU" sz="1500" spc="-1" dirty="0">
                <a:solidFill>
                  <a:prstClr val="black"/>
                </a:solidFill>
              </a:rPr>
              <a:t>воспитание</a:t>
            </a:r>
          </a:p>
          <a:p>
            <a:pPr algn="ctr"/>
            <a:r>
              <a:rPr lang="ru-RU" sz="1500" spc="-1" dirty="0">
                <a:solidFill>
                  <a:prstClr val="black"/>
                </a:solidFill>
              </a:rPr>
              <a:t>8</a:t>
            </a:r>
            <a:r>
              <a:rPr lang="ru-RU" sz="1500" spc="-1" dirty="0" smtClean="0">
                <a:solidFill>
                  <a:prstClr val="black"/>
                </a:solidFill>
              </a:rPr>
              <a:t>.Экологическое </a:t>
            </a:r>
            <a:r>
              <a:rPr lang="ru-RU" sz="1500" spc="-1" dirty="0">
                <a:solidFill>
                  <a:prstClr val="black"/>
                </a:solidFill>
              </a:rPr>
              <a:t>воспитание</a:t>
            </a:r>
          </a:p>
          <a:p>
            <a:pPr algn="ctr"/>
            <a:r>
              <a:rPr lang="ru-RU" sz="1500" spc="-1" dirty="0">
                <a:solidFill>
                  <a:prstClr val="black"/>
                </a:solidFill>
              </a:rPr>
              <a:t>9</a:t>
            </a:r>
            <a:r>
              <a:rPr lang="ru-RU" sz="1500" spc="-1" dirty="0" smtClean="0">
                <a:solidFill>
                  <a:prstClr val="black"/>
                </a:solidFill>
              </a:rPr>
              <a:t>.Адаптация </a:t>
            </a:r>
            <a:r>
              <a:rPr lang="ru-RU" sz="1500" spc="-1" dirty="0">
                <a:solidFill>
                  <a:prstClr val="black"/>
                </a:solidFill>
              </a:rPr>
              <a:t>обучающихся к изменяющимся условиям социальной среды</a:t>
            </a:r>
          </a:p>
        </p:txBody>
      </p:sp>
      <p:sp>
        <p:nvSpPr>
          <p:cNvPr id="594" name="Прямоугольник 593"/>
          <p:cNvSpPr/>
          <p:nvPr/>
        </p:nvSpPr>
        <p:spPr>
          <a:xfrm>
            <a:off x="3240000" y="1916832"/>
            <a:ext cx="2520000" cy="4941168"/>
          </a:xfrm>
          <a:prstGeom prst="rect">
            <a:avLst/>
          </a:prstGeom>
          <a:solidFill>
            <a:srgbClr val="729FCF"/>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r>
              <a:rPr lang="ru-RU" sz="1500" b="1" u="sng" spc="-1" dirty="0">
                <a:solidFill>
                  <a:prstClr val="black"/>
                </a:solidFill>
              </a:rPr>
              <a:t>Познавательные УУД</a:t>
            </a:r>
            <a:r>
              <a:rPr lang="ru-RU" sz="1500" spc="-1" dirty="0">
                <a:solidFill>
                  <a:prstClr val="black"/>
                </a:solidFill>
              </a:rPr>
              <a:t>:</a:t>
            </a:r>
          </a:p>
          <a:p>
            <a:pPr algn="ctr"/>
            <a:r>
              <a:rPr lang="ru-RU" sz="1500" spc="-1" dirty="0">
                <a:solidFill>
                  <a:prstClr val="black"/>
                </a:solidFill>
              </a:rPr>
              <a:t>1.Базовые логические действия</a:t>
            </a:r>
          </a:p>
          <a:p>
            <a:pPr algn="ctr"/>
            <a:r>
              <a:rPr lang="ru-RU" sz="1500" spc="-1" dirty="0">
                <a:solidFill>
                  <a:prstClr val="black"/>
                </a:solidFill>
              </a:rPr>
              <a:t>2.Базовые исследовательские действия</a:t>
            </a:r>
          </a:p>
          <a:p>
            <a:pPr algn="ctr"/>
            <a:r>
              <a:rPr lang="ru-RU" sz="1500" spc="-1" dirty="0">
                <a:solidFill>
                  <a:prstClr val="black"/>
                </a:solidFill>
              </a:rPr>
              <a:t>3.Работа с информацией.</a:t>
            </a:r>
          </a:p>
          <a:p>
            <a:pPr algn="ctr"/>
            <a:r>
              <a:rPr lang="ru-RU" sz="1500" b="1" u="sng" spc="-1" dirty="0">
                <a:solidFill>
                  <a:prstClr val="black"/>
                </a:solidFill>
              </a:rPr>
              <a:t>Коммуникативные действия</a:t>
            </a:r>
            <a:r>
              <a:rPr lang="ru-RU" sz="1500" spc="-1" dirty="0">
                <a:solidFill>
                  <a:prstClr val="black"/>
                </a:solidFill>
              </a:rPr>
              <a:t>:</a:t>
            </a:r>
          </a:p>
          <a:p>
            <a:pPr algn="ctr"/>
            <a:r>
              <a:rPr lang="ru-RU" sz="1500" spc="-1" dirty="0">
                <a:solidFill>
                  <a:prstClr val="black"/>
                </a:solidFill>
              </a:rPr>
              <a:t>1.Общение</a:t>
            </a:r>
          </a:p>
          <a:p>
            <a:pPr algn="ctr"/>
            <a:r>
              <a:rPr lang="ru-RU" sz="1500" spc="-1" dirty="0">
                <a:solidFill>
                  <a:prstClr val="black"/>
                </a:solidFill>
              </a:rPr>
              <a:t>2.Сотрудничество (совместная деятельность)</a:t>
            </a:r>
          </a:p>
          <a:p>
            <a:pPr algn="ctr"/>
            <a:r>
              <a:rPr lang="ru-RU" sz="1500" b="1" u="sng" spc="-1" dirty="0">
                <a:solidFill>
                  <a:prstClr val="black"/>
                </a:solidFill>
              </a:rPr>
              <a:t>Регулятивные УУД</a:t>
            </a:r>
            <a:r>
              <a:rPr lang="ru-RU" sz="1500" spc="-1" dirty="0">
                <a:solidFill>
                  <a:prstClr val="black"/>
                </a:solidFill>
              </a:rPr>
              <a:t>:</a:t>
            </a:r>
          </a:p>
          <a:p>
            <a:pPr algn="ctr"/>
            <a:r>
              <a:rPr lang="ru-RU" sz="1500" spc="-1" dirty="0">
                <a:solidFill>
                  <a:prstClr val="black"/>
                </a:solidFill>
              </a:rPr>
              <a:t>1.Самоорганизация</a:t>
            </a:r>
          </a:p>
          <a:p>
            <a:pPr algn="ctr"/>
            <a:r>
              <a:rPr lang="ru-RU" sz="1500" spc="-1" dirty="0">
                <a:solidFill>
                  <a:prstClr val="black"/>
                </a:solidFill>
              </a:rPr>
              <a:t>2.Самоконтроль (рефлексия)</a:t>
            </a:r>
          </a:p>
          <a:p>
            <a:pPr algn="ctr"/>
            <a:r>
              <a:rPr lang="ru-RU" sz="1500" spc="-1" dirty="0">
                <a:solidFill>
                  <a:prstClr val="black"/>
                </a:solidFill>
              </a:rPr>
              <a:t>3.Эмоциональный интеллект</a:t>
            </a:r>
          </a:p>
          <a:p>
            <a:pPr algn="ctr"/>
            <a:r>
              <a:rPr lang="ru-RU" sz="1500" spc="-1" dirty="0">
                <a:solidFill>
                  <a:prstClr val="black"/>
                </a:solidFill>
              </a:rPr>
              <a:t>4.Принятие себя и других</a:t>
            </a:r>
          </a:p>
        </p:txBody>
      </p:sp>
      <p:sp>
        <p:nvSpPr>
          <p:cNvPr id="595" name="Прямоугольник 594"/>
          <p:cNvSpPr/>
          <p:nvPr/>
        </p:nvSpPr>
        <p:spPr>
          <a:xfrm>
            <a:off x="6120000" y="1916832"/>
            <a:ext cx="2520000" cy="4923168"/>
          </a:xfrm>
          <a:prstGeom prst="rect">
            <a:avLst/>
          </a:prstGeom>
          <a:solidFill>
            <a:srgbClr val="729FCF"/>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r>
              <a:rPr lang="ru-RU" sz="1500" spc="-1" dirty="0">
                <a:solidFill>
                  <a:prstClr val="black"/>
                </a:solidFill>
              </a:rPr>
              <a:t>1.Сформулированы отдельно для каждого года обучения.</a:t>
            </a:r>
          </a:p>
          <a:p>
            <a:pPr algn="ctr"/>
            <a:r>
              <a:rPr lang="ru-RU" sz="1500" spc="-1" dirty="0">
                <a:solidFill>
                  <a:prstClr val="black"/>
                </a:solidFill>
              </a:rPr>
              <a:t>2.Сформулированы в деятельностной форме с усилением акцента на применение знаний и конкретные умения — </a:t>
            </a:r>
            <a:r>
              <a:rPr lang="ru-RU" sz="1500" b="1" spc="-1" dirty="0">
                <a:solidFill>
                  <a:prstClr val="black"/>
                </a:solidFill>
              </a:rPr>
              <a:t>начинаются с глаголов</a:t>
            </a:r>
            <a:r>
              <a:rPr lang="ru-RU" sz="1500" spc="-1" dirty="0">
                <a:solidFill>
                  <a:prstClr val="black"/>
                </a:solidFill>
              </a:rPr>
              <a:t>.</a:t>
            </a:r>
          </a:p>
          <a:p>
            <a:pPr algn="ctr"/>
            <a:r>
              <a:rPr lang="ru-RU" sz="1500" spc="-1" dirty="0">
                <a:solidFill>
                  <a:prstClr val="black"/>
                </a:solidFill>
              </a:rPr>
              <a:t>3.Определяют минимум содержания гарантированного государством основного общего образования, построенного в логике изучения каждого учебного предмета.</a:t>
            </a:r>
          </a:p>
          <a:p>
            <a:pPr algn="ctr"/>
            <a:endParaRPr lang="ru-RU" sz="1500" spc="-1" dirty="0">
              <a:solidFill>
                <a:prstClr val="black"/>
              </a:solidFill>
            </a:endParaRPr>
          </a:p>
          <a:p>
            <a:pPr algn="ctr"/>
            <a:endParaRPr lang="ru-RU" sz="1500" spc="-1" dirty="0">
              <a:solidFill>
                <a:prstClr val="black"/>
              </a:solidFill>
            </a:endParaRPr>
          </a:p>
        </p:txBody>
      </p:sp>
    </p:spTree>
    <p:extLst>
      <p:ext uri="{BB962C8B-B14F-4D97-AF65-F5344CB8AC3E}">
        <p14:creationId xmlns:p14="http://schemas.microsoft.com/office/powerpoint/2010/main" val="1196253177"/>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Прямоугольник 25"/>
          <p:cNvSpPr/>
          <p:nvPr/>
        </p:nvSpPr>
        <p:spPr>
          <a:xfrm>
            <a:off x="180000" y="180000"/>
            <a:ext cx="8460000" cy="6320277"/>
          </a:xfrm>
          <a:prstGeom prst="rect">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15000"/>
              </a:lnSpc>
              <a:tabLst>
                <a:tab pos="0" algn="l"/>
              </a:tabLst>
            </a:pPr>
            <a:r>
              <a:rPr lang="ru-RU" sz="3200" b="1" i="1" u="sng" spc="-1" dirty="0">
                <a:solidFill>
                  <a:srgbClr val="000000"/>
                </a:solidFill>
                <a:latin typeface="Times New Roman"/>
                <a:ea typeface="Calibri"/>
              </a:rPr>
              <a:t>Внутренняя оценка включает</a:t>
            </a:r>
            <a:r>
              <a:rPr lang="ru-RU" sz="3200" spc="-1" dirty="0">
                <a:solidFill>
                  <a:srgbClr val="000000"/>
                </a:solidFill>
                <a:latin typeface="Times New Roman"/>
                <a:ea typeface="Calibri"/>
              </a:rPr>
              <a:t>:</a:t>
            </a:r>
            <a:endParaRPr lang="ru-RU" sz="3200" spc="-1" dirty="0">
              <a:solidFill>
                <a:prstClr val="black"/>
              </a:solidFill>
            </a:endParaRPr>
          </a:p>
          <a:p>
            <a:pPr algn="ctr">
              <a:lnSpc>
                <a:spcPct val="115000"/>
              </a:lnSpc>
              <a:tabLst>
                <a:tab pos="0" algn="l"/>
              </a:tabLst>
            </a:pPr>
            <a:r>
              <a:rPr lang="ru-RU" sz="3200" spc="-1" dirty="0">
                <a:solidFill>
                  <a:srgbClr val="000000"/>
                </a:solidFill>
                <a:latin typeface="Times New Roman"/>
                <a:ea typeface="Calibri"/>
              </a:rPr>
              <a:t>- стартовую диагностику;</a:t>
            </a:r>
            <a:endParaRPr lang="ru-RU" sz="3200" spc="-1" dirty="0">
              <a:solidFill>
                <a:prstClr val="black"/>
              </a:solidFill>
            </a:endParaRPr>
          </a:p>
          <a:p>
            <a:pPr algn="ctr">
              <a:lnSpc>
                <a:spcPct val="115000"/>
              </a:lnSpc>
              <a:tabLst>
                <a:tab pos="0" algn="l"/>
              </a:tabLst>
            </a:pPr>
            <a:r>
              <a:rPr lang="ru-RU" sz="3200" spc="-1" dirty="0">
                <a:solidFill>
                  <a:srgbClr val="000000"/>
                </a:solidFill>
                <a:latin typeface="Times New Roman"/>
                <a:ea typeface="Calibri"/>
              </a:rPr>
              <a:t>- текущую и тематическую оценку;</a:t>
            </a:r>
            <a:endParaRPr lang="ru-RU" sz="3200" spc="-1" dirty="0">
              <a:solidFill>
                <a:prstClr val="black"/>
              </a:solidFill>
            </a:endParaRPr>
          </a:p>
          <a:p>
            <a:pPr algn="ctr">
              <a:lnSpc>
                <a:spcPct val="115000"/>
              </a:lnSpc>
              <a:tabLst>
                <a:tab pos="0" algn="l"/>
              </a:tabLst>
            </a:pPr>
            <a:r>
              <a:rPr lang="ru-RU" sz="3200" spc="-1" dirty="0">
                <a:solidFill>
                  <a:srgbClr val="000000"/>
                </a:solidFill>
                <a:latin typeface="Times New Roman"/>
                <a:ea typeface="Calibri"/>
              </a:rPr>
              <a:t>- психолого-педагогическое наблюдение;</a:t>
            </a:r>
            <a:endParaRPr lang="ru-RU" sz="3200" spc="-1" dirty="0">
              <a:solidFill>
                <a:prstClr val="black"/>
              </a:solidFill>
            </a:endParaRPr>
          </a:p>
          <a:p>
            <a:pPr algn="ctr">
              <a:lnSpc>
                <a:spcPct val="115000"/>
              </a:lnSpc>
              <a:tabLst>
                <a:tab pos="0" algn="l"/>
              </a:tabLst>
            </a:pPr>
            <a:r>
              <a:rPr lang="ru-RU" sz="3200" spc="-1" dirty="0">
                <a:solidFill>
                  <a:srgbClr val="000000"/>
                </a:solidFill>
                <a:latin typeface="Times New Roman"/>
                <a:ea typeface="Calibri"/>
              </a:rPr>
              <a:t>- внутренний мониторинг образовательных достижений обучающихся.</a:t>
            </a:r>
            <a:endParaRPr lang="ru-RU" sz="3200" spc="-1" dirty="0">
              <a:solidFill>
                <a:prstClr val="black"/>
              </a:solidFill>
            </a:endParaRPr>
          </a:p>
          <a:p>
            <a:pPr algn="ctr">
              <a:lnSpc>
                <a:spcPct val="115000"/>
              </a:lnSpc>
              <a:tabLst>
                <a:tab pos="0" algn="l"/>
              </a:tabLst>
            </a:pPr>
            <a:r>
              <a:rPr lang="ru-RU" sz="3200" b="1" i="1" u="sng" spc="-1" dirty="0">
                <a:solidFill>
                  <a:srgbClr val="000000"/>
                </a:solidFill>
                <a:latin typeface="Times New Roman"/>
                <a:ea typeface="Calibri"/>
              </a:rPr>
              <a:t>Внешняя оценка включает</a:t>
            </a:r>
            <a:r>
              <a:rPr lang="ru-RU" sz="3200" spc="-1" dirty="0">
                <a:solidFill>
                  <a:srgbClr val="000000"/>
                </a:solidFill>
                <a:latin typeface="Times New Roman"/>
                <a:ea typeface="Calibri"/>
              </a:rPr>
              <a:t>:</a:t>
            </a:r>
            <a:endParaRPr lang="ru-RU" sz="3200" spc="-1" dirty="0">
              <a:solidFill>
                <a:prstClr val="black"/>
              </a:solidFill>
            </a:endParaRPr>
          </a:p>
          <a:p>
            <a:pPr marL="457200" indent="-457200" algn="ctr">
              <a:lnSpc>
                <a:spcPct val="115000"/>
              </a:lnSpc>
              <a:buFontTx/>
              <a:buChar char="-"/>
              <a:tabLst>
                <a:tab pos="0" algn="l"/>
              </a:tabLst>
            </a:pPr>
            <a:r>
              <a:rPr lang="ru-RU" sz="3200" spc="-1" dirty="0">
                <a:solidFill>
                  <a:srgbClr val="000000"/>
                </a:solidFill>
                <a:latin typeface="Times New Roman"/>
                <a:ea typeface="Calibri"/>
              </a:rPr>
              <a:t>независимую </a:t>
            </a:r>
            <a:r>
              <a:rPr lang="ru-RU" sz="3200" spc="-1" dirty="0">
                <a:solidFill>
                  <a:srgbClr val="000000"/>
                </a:solidFill>
                <a:latin typeface="Times New Roman"/>
                <a:ea typeface="Calibri"/>
              </a:rPr>
              <a:t>оценку качества </a:t>
            </a:r>
            <a:r>
              <a:rPr lang="ru-RU" sz="3200" spc="-1" dirty="0">
                <a:solidFill>
                  <a:srgbClr val="000000"/>
                </a:solidFill>
                <a:latin typeface="Times New Roman"/>
                <a:ea typeface="Calibri"/>
              </a:rPr>
              <a:t>образования;</a:t>
            </a:r>
          </a:p>
          <a:p>
            <a:pPr marL="457200" indent="-457200" algn="ctr">
              <a:lnSpc>
                <a:spcPct val="115000"/>
              </a:lnSpc>
              <a:buFontTx/>
              <a:buChar char="-"/>
              <a:tabLst>
                <a:tab pos="0" algn="l"/>
              </a:tabLst>
            </a:pPr>
            <a:r>
              <a:rPr lang="ru-RU" sz="3200" spc="-1" dirty="0">
                <a:solidFill>
                  <a:srgbClr val="000000"/>
                </a:solidFill>
                <a:latin typeface="Times New Roman"/>
              </a:rPr>
              <a:t>м</a:t>
            </a:r>
            <a:r>
              <a:rPr lang="ru-RU" sz="3200" spc="-1" dirty="0">
                <a:solidFill>
                  <a:srgbClr val="000000"/>
                </a:solidFill>
                <a:latin typeface="Times New Roman"/>
              </a:rPr>
              <a:t>ониторинговые исследования муниципального, регионального и федерального уровня.</a:t>
            </a:r>
            <a:endParaRPr lang="ru-RU" sz="3200" spc="-1" dirty="0">
              <a:solidFill>
                <a:prstClr val="black"/>
              </a:solidFill>
            </a:endParaRPr>
          </a:p>
        </p:txBody>
      </p:sp>
    </p:spTree>
    <p:extLst>
      <p:ext uri="{BB962C8B-B14F-4D97-AF65-F5344CB8AC3E}">
        <p14:creationId xmlns:p14="http://schemas.microsoft.com/office/powerpoint/2010/main" val="255927068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PlaceHolder 1"/>
          <p:cNvSpPr>
            <a:spLocks noGrp="1"/>
          </p:cNvSpPr>
          <p:nvPr>
            <p:ph type="title"/>
          </p:nvPr>
        </p:nvSpPr>
        <p:spPr>
          <a:xfrm>
            <a:off x="314640" y="60120"/>
            <a:ext cx="8685360" cy="839880"/>
          </a:xfrm>
          <a:prstGeom prst="rect">
            <a:avLst/>
          </a:prstGeom>
          <a:noFill/>
          <a:ln w="0">
            <a:noFill/>
          </a:ln>
        </p:spPr>
        <p:txBody>
          <a:bodyPr lIns="90000" tIns="45000" rIns="90000" bIns="45000" anchor="ctr">
            <a:noAutofit/>
          </a:bodyPr>
          <a:lstStyle/>
          <a:p>
            <a:pPr algn="ctr">
              <a:lnSpc>
                <a:spcPct val="100000"/>
              </a:lnSpc>
              <a:buNone/>
            </a:pPr>
            <a:r>
              <a:rPr lang="ru-RU" sz="2200" b="0" strike="noStrike" cap="all" spc="-1">
                <a:solidFill>
                  <a:srgbClr val="4E3B30"/>
                </a:solidFill>
                <a:latin typeface="Franklin Gothic Medium"/>
              </a:rPr>
              <a:t>Оценка личностных результатов</a:t>
            </a:r>
            <a:endParaRPr lang="ru-RU" sz="2200" b="0" strike="noStrike" spc="-1">
              <a:latin typeface="Arial"/>
            </a:endParaRPr>
          </a:p>
        </p:txBody>
      </p:sp>
      <p:sp>
        <p:nvSpPr>
          <p:cNvPr id="606" name="Прямоугольник 29"/>
          <p:cNvSpPr/>
          <p:nvPr/>
        </p:nvSpPr>
        <p:spPr>
          <a:xfrm>
            <a:off x="314640" y="720000"/>
            <a:ext cx="8820000" cy="5976360"/>
          </a:xfrm>
          <a:prstGeom prst="rect">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15000"/>
              </a:lnSpc>
              <a:tabLst>
                <a:tab pos="0" algn="l"/>
              </a:tabLst>
            </a:pPr>
            <a:r>
              <a:rPr lang="ru-RU" sz="2400" b="1" spc="-1">
                <a:solidFill>
                  <a:srgbClr val="000000"/>
                </a:solidFill>
                <a:latin typeface="Times New Roman"/>
                <a:ea typeface="Calibri"/>
              </a:rPr>
              <a:t>Формирование личностных результатов обеспечивается в ходе реализации всех компонентов образовательной деятельности, включая внеурочную деятельность.</a:t>
            </a:r>
            <a:endParaRPr lang="ru-RU" sz="2400" spc="-1">
              <a:solidFill>
                <a:prstClr val="black"/>
              </a:solidFill>
            </a:endParaRPr>
          </a:p>
          <a:p>
            <a:pPr algn="ctr">
              <a:lnSpc>
                <a:spcPct val="115000"/>
              </a:lnSpc>
              <a:tabLst>
                <a:tab pos="0" algn="l"/>
              </a:tabLst>
            </a:pPr>
            <a:r>
              <a:rPr lang="ru-RU" sz="2400" spc="-1">
                <a:solidFill>
                  <a:srgbClr val="000000"/>
                </a:solidFill>
                <a:latin typeface="Times New Roman"/>
                <a:ea typeface="Calibri"/>
              </a:rPr>
              <a:t>Во внутреннем мониторинге возможна </a:t>
            </a:r>
            <a:r>
              <a:rPr lang="ru-RU" sz="2400" b="1" spc="-1">
                <a:solidFill>
                  <a:srgbClr val="000000"/>
                </a:solidFill>
                <a:latin typeface="Times New Roman"/>
                <a:ea typeface="Calibri"/>
              </a:rPr>
              <a:t>оценка сформированности отдельных личностных результатов</a:t>
            </a:r>
            <a:r>
              <a:rPr lang="ru-RU" sz="2400" spc="-1">
                <a:solidFill>
                  <a:srgbClr val="000000"/>
                </a:solidFill>
                <a:latin typeface="Times New Roman"/>
                <a:ea typeface="Calibri"/>
              </a:rPr>
              <a:t>, </a:t>
            </a:r>
            <a:r>
              <a:rPr lang="ru-RU" sz="2400" i="1" spc="-1">
                <a:solidFill>
                  <a:srgbClr val="000000"/>
                </a:solidFill>
                <a:latin typeface="Times New Roman"/>
                <a:ea typeface="Calibri"/>
              </a:rPr>
              <a:t>проявляющихся в соблюдении норм и правил поведения, принятых в образовательной организации; участии в общественной жизни образовательной организации, ближайшего социального окружения, Российской Федерации, общественно-полезной деятельности; ответственности за результаты обучения; способности делать осознанный выбор своей образовательной траектории, в том числе выбор профессии; ценностно-смысловых установках обучающихся, формируемых средствами учебных предметов</a:t>
            </a:r>
            <a:r>
              <a:rPr lang="ru-RU" sz="2400" spc="-1">
                <a:solidFill>
                  <a:srgbClr val="000000"/>
                </a:solidFill>
                <a:latin typeface="Times New Roman"/>
                <a:ea typeface="Calibri"/>
              </a:rPr>
              <a:t>.</a:t>
            </a:r>
            <a:endParaRPr lang="ru-RU" sz="2400" spc="-1">
              <a:solidFill>
                <a:prstClr val="black"/>
              </a:solidFill>
            </a:endParaRPr>
          </a:p>
        </p:txBody>
      </p:sp>
    </p:spTree>
    <p:extLst>
      <p:ext uri="{BB962C8B-B14F-4D97-AF65-F5344CB8AC3E}">
        <p14:creationId xmlns:p14="http://schemas.microsoft.com/office/powerpoint/2010/main" val="3645719571"/>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PlaceHolder 1"/>
          <p:cNvSpPr>
            <a:spLocks noGrp="1"/>
          </p:cNvSpPr>
          <p:nvPr>
            <p:ph type="title"/>
          </p:nvPr>
        </p:nvSpPr>
        <p:spPr>
          <a:xfrm>
            <a:off x="314640" y="60120"/>
            <a:ext cx="8685360" cy="839880"/>
          </a:xfrm>
          <a:prstGeom prst="rect">
            <a:avLst/>
          </a:prstGeom>
          <a:noFill/>
          <a:ln w="0">
            <a:noFill/>
          </a:ln>
        </p:spPr>
        <p:txBody>
          <a:bodyPr lIns="90000" tIns="45000" rIns="90000" bIns="45000" anchor="ctr">
            <a:noAutofit/>
          </a:bodyPr>
          <a:lstStyle/>
          <a:p>
            <a:pPr algn="ctr">
              <a:lnSpc>
                <a:spcPct val="100000"/>
              </a:lnSpc>
              <a:buNone/>
            </a:pPr>
            <a:r>
              <a:rPr lang="ru-RU" sz="2200" b="0" strike="noStrike" cap="all" spc="-1">
                <a:solidFill>
                  <a:srgbClr val="4E3B30"/>
                </a:solidFill>
                <a:latin typeface="Franklin Gothic Medium"/>
              </a:rPr>
              <a:t>Оценка метапредметных результатов</a:t>
            </a:r>
            <a:endParaRPr lang="ru-RU" sz="2200" b="0" strike="noStrike" spc="-1">
              <a:latin typeface="Arial"/>
            </a:endParaRPr>
          </a:p>
        </p:txBody>
      </p:sp>
      <p:sp>
        <p:nvSpPr>
          <p:cNvPr id="608" name="Прямоугольник 30"/>
          <p:cNvSpPr/>
          <p:nvPr/>
        </p:nvSpPr>
        <p:spPr>
          <a:xfrm>
            <a:off x="314640" y="720000"/>
            <a:ext cx="8820000" cy="5753968"/>
          </a:xfrm>
          <a:prstGeom prst="rect">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15000"/>
              </a:lnSpc>
              <a:tabLst>
                <a:tab pos="0" algn="l"/>
              </a:tabLst>
            </a:pPr>
            <a:r>
              <a:rPr lang="ru-RU" sz="2000" spc="-1" dirty="0">
                <a:solidFill>
                  <a:prstClr val="black"/>
                </a:solidFill>
              </a:rPr>
              <a:t>Основным объектом оценки метапредметных результатов является:</a:t>
            </a:r>
          </a:p>
          <a:p>
            <a:pPr marL="342900" indent="-342900" algn="ctr">
              <a:lnSpc>
                <a:spcPct val="115000"/>
              </a:lnSpc>
              <a:buFontTx/>
              <a:buChar char="-"/>
              <a:tabLst>
                <a:tab pos="0" algn="l"/>
              </a:tabLst>
            </a:pPr>
            <a:r>
              <a:rPr lang="ru-RU" sz="2000" spc="-1" dirty="0">
                <a:solidFill>
                  <a:prstClr val="black"/>
                </a:solidFill>
              </a:rPr>
              <a:t>освоение обучающимися </a:t>
            </a:r>
            <a:r>
              <a:rPr lang="ru-RU" sz="2000" spc="-1" dirty="0" err="1">
                <a:solidFill>
                  <a:prstClr val="black"/>
                </a:solidFill>
              </a:rPr>
              <a:t>межпредметных</a:t>
            </a:r>
            <a:r>
              <a:rPr lang="ru-RU" sz="2000" spc="-1" dirty="0">
                <a:solidFill>
                  <a:prstClr val="black"/>
                </a:solidFill>
              </a:rPr>
              <a:t> понятий и универсальных учебных действий (регулятивных, познавательных коммуникативных);</a:t>
            </a:r>
          </a:p>
          <a:p>
            <a:pPr marL="342900" indent="-342900" algn="ctr">
              <a:lnSpc>
                <a:spcPct val="115000"/>
              </a:lnSpc>
              <a:buFontTx/>
              <a:buChar char="-"/>
              <a:tabLst>
                <a:tab pos="0" algn="l"/>
              </a:tabLst>
            </a:pPr>
            <a:r>
              <a:rPr lang="ru-RU" sz="2000" spc="-1" dirty="0">
                <a:solidFill>
                  <a:prstClr val="black"/>
                </a:solidFill>
              </a:rPr>
              <a:t>с</a:t>
            </a:r>
            <a:r>
              <a:rPr lang="ru-RU" sz="2000" spc="-1" dirty="0">
                <a:solidFill>
                  <a:prstClr val="black"/>
                </a:solidFill>
              </a:rPr>
              <a:t>пособность использования универсальных учебных действий в познавательной и социальной практике, готовность к самостоятельному планированию и осуществлению учебной деятельности, организации учебного сотрудничества с педагогическими работниками и сверстниками, к участию в построении индивидуальной образовательной траектории;</a:t>
            </a:r>
          </a:p>
          <a:p>
            <a:pPr marL="342900" indent="-342900" algn="ctr">
              <a:lnSpc>
                <a:spcPct val="115000"/>
              </a:lnSpc>
              <a:buFontTx/>
              <a:buChar char="-"/>
              <a:tabLst>
                <a:tab pos="0" algn="l"/>
              </a:tabLst>
            </a:pPr>
            <a:r>
              <a:rPr lang="ru-RU" sz="2000" spc="-1" dirty="0">
                <a:solidFill>
                  <a:prstClr val="black"/>
                </a:solidFill>
              </a:rPr>
              <a:t>о</a:t>
            </a:r>
            <a:r>
              <a:rPr lang="ru-RU" sz="2000" spc="-1" dirty="0">
                <a:solidFill>
                  <a:prstClr val="black"/>
                </a:solidFill>
              </a:rPr>
              <a:t>владение навыками работы с информацией: восприятие и создание информационных текстов в различных форматах, в том числе цифровых, с учетом назначения информации и ее целевой аудитории (5 – 9 класс)</a:t>
            </a:r>
          </a:p>
          <a:p>
            <a:pPr marL="342900" indent="-342900" algn="ctr">
              <a:lnSpc>
                <a:spcPct val="115000"/>
              </a:lnSpc>
              <a:buFontTx/>
              <a:buChar char="-"/>
              <a:tabLst>
                <a:tab pos="0" algn="l"/>
              </a:tabLst>
            </a:pPr>
            <a:r>
              <a:rPr lang="ru-RU" sz="2000" spc="-1" dirty="0">
                <a:solidFill>
                  <a:prstClr val="black"/>
                </a:solidFill>
              </a:rPr>
              <a:t>о</a:t>
            </a:r>
            <a:r>
              <a:rPr lang="ru-RU" sz="2000" spc="-1" dirty="0">
                <a:solidFill>
                  <a:prstClr val="black"/>
                </a:solidFill>
              </a:rPr>
              <a:t>владение навыками учебно-исследовательской, проектной и социальной деятельности (10 – 11 класс). </a:t>
            </a:r>
            <a:endParaRPr lang="ru-RU" sz="2000" spc="-1" dirty="0">
              <a:solidFill>
                <a:prstClr val="black"/>
              </a:solidFill>
            </a:endParaRPr>
          </a:p>
        </p:txBody>
      </p:sp>
    </p:spTree>
    <p:extLst>
      <p:ext uri="{BB962C8B-B14F-4D97-AF65-F5344CB8AC3E}">
        <p14:creationId xmlns:p14="http://schemas.microsoft.com/office/powerpoint/2010/main" val="318998362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PlaceHolder 1"/>
          <p:cNvSpPr>
            <a:spLocks noGrp="1"/>
          </p:cNvSpPr>
          <p:nvPr>
            <p:ph type="title"/>
          </p:nvPr>
        </p:nvSpPr>
        <p:spPr>
          <a:xfrm>
            <a:off x="314640" y="60120"/>
            <a:ext cx="8685360" cy="839880"/>
          </a:xfrm>
          <a:prstGeom prst="rect">
            <a:avLst/>
          </a:prstGeom>
          <a:noFill/>
          <a:ln w="0">
            <a:noFill/>
          </a:ln>
        </p:spPr>
        <p:txBody>
          <a:bodyPr lIns="90000" tIns="45000" rIns="90000" bIns="45000" anchor="ctr">
            <a:noAutofit/>
          </a:bodyPr>
          <a:lstStyle/>
          <a:p>
            <a:pPr algn="ctr">
              <a:lnSpc>
                <a:spcPct val="100000"/>
              </a:lnSpc>
              <a:buNone/>
            </a:pPr>
            <a:r>
              <a:rPr lang="ru-RU" sz="2200" b="0" strike="noStrike" cap="all" spc="-1">
                <a:solidFill>
                  <a:srgbClr val="4E3B30"/>
                </a:solidFill>
                <a:latin typeface="Franklin Gothic Medium"/>
              </a:rPr>
              <a:t>Оценка метапредметных результатов</a:t>
            </a:r>
            <a:endParaRPr lang="ru-RU" sz="2200" b="0" strike="noStrike" spc="-1">
              <a:latin typeface="Arial"/>
            </a:endParaRPr>
          </a:p>
        </p:txBody>
      </p:sp>
      <p:sp>
        <p:nvSpPr>
          <p:cNvPr id="608" name="Прямоугольник 30"/>
          <p:cNvSpPr/>
          <p:nvPr/>
        </p:nvSpPr>
        <p:spPr>
          <a:xfrm>
            <a:off x="314640" y="720000"/>
            <a:ext cx="8820000" cy="5824756"/>
          </a:xfrm>
          <a:prstGeom prst="rect">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15000"/>
              </a:lnSpc>
              <a:tabLst>
                <a:tab pos="0" algn="l"/>
              </a:tabLst>
            </a:pPr>
            <a:r>
              <a:rPr lang="ru-RU" b="1" spc="-1" dirty="0">
                <a:solidFill>
                  <a:srgbClr val="000000"/>
                </a:solidFill>
                <a:latin typeface="Times New Roman"/>
                <a:ea typeface="Calibri"/>
              </a:rPr>
              <a:t>Оценка достижения метапредметных результатов осуществляется администрацией образовательной организации в ходе внутреннего мониторинга. Содержание и периодичность внутреннего мониторинга устанавливается решением педагогического совета образовательной организации. </a:t>
            </a:r>
            <a:endParaRPr lang="ru-RU" spc="-1" dirty="0">
              <a:solidFill>
                <a:prstClr val="black"/>
              </a:solidFill>
            </a:endParaRPr>
          </a:p>
          <a:p>
            <a:pPr algn="ctr">
              <a:lnSpc>
                <a:spcPct val="115000"/>
              </a:lnSpc>
              <a:tabLst>
                <a:tab pos="0" algn="l"/>
              </a:tabLst>
            </a:pPr>
            <a:r>
              <a:rPr lang="ru-RU" b="1" spc="-1" dirty="0">
                <a:solidFill>
                  <a:srgbClr val="000000"/>
                </a:solidFill>
                <a:latin typeface="Times New Roman"/>
                <a:ea typeface="Calibri"/>
              </a:rPr>
              <a:t>Инструментарий строится на </a:t>
            </a:r>
            <a:r>
              <a:rPr lang="ru-RU" b="1" spc="-1" dirty="0" err="1">
                <a:solidFill>
                  <a:srgbClr val="000000"/>
                </a:solidFill>
                <a:latin typeface="Times New Roman"/>
                <a:ea typeface="Calibri"/>
              </a:rPr>
              <a:t>межпредметной</a:t>
            </a:r>
            <a:r>
              <a:rPr lang="ru-RU" b="1" spc="-1" dirty="0">
                <a:solidFill>
                  <a:srgbClr val="000000"/>
                </a:solidFill>
                <a:latin typeface="Times New Roman"/>
                <a:ea typeface="Calibri"/>
              </a:rPr>
              <a:t> основе и может включать диагностические материалы по оценке читательской и цифровой грамотности, сформированности регулятивных, коммуникативных и познавательных универсальных учебных действий:</a:t>
            </a:r>
            <a:endParaRPr lang="ru-RU" spc="-1" dirty="0">
              <a:solidFill>
                <a:prstClr val="black"/>
              </a:solidFill>
            </a:endParaRPr>
          </a:p>
          <a:p>
            <a:pPr algn="ctr">
              <a:lnSpc>
                <a:spcPct val="115000"/>
              </a:lnSpc>
              <a:tabLst>
                <a:tab pos="0" algn="l"/>
              </a:tabLst>
            </a:pPr>
            <a:r>
              <a:rPr lang="ru-RU" spc="-1" dirty="0">
                <a:solidFill>
                  <a:srgbClr val="000000"/>
                </a:solidFill>
                <a:latin typeface="Times New Roman"/>
                <a:ea typeface="Calibri"/>
              </a:rPr>
              <a:t>- для проверки </a:t>
            </a:r>
            <a:r>
              <a:rPr lang="ru-RU" u="sng" spc="-1" dirty="0">
                <a:solidFill>
                  <a:srgbClr val="000000"/>
                </a:solidFill>
                <a:latin typeface="Times New Roman"/>
                <a:ea typeface="Calibri"/>
              </a:rPr>
              <a:t>читательской грамотности</a:t>
            </a:r>
            <a:r>
              <a:rPr lang="ru-RU" spc="-1" dirty="0">
                <a:solidFill>
                  <a:srgbClr val="000000"/>
                </a:solidFill>
                <a:latin typeface="Times New Roman"/>
                <a:ea typeface="Calibri"/>
              </a:rPr>
              <a:t> - </a:t>
            </a:r>
            <a:r>
              <a:rPr lang="ru-RU" b="1" spc="-1" dirty="0">
                <a:solidFill>
                  <a:srgbClr val="000000"/>
                </a:solidFill>
                <a:latin typeface="Times New Roman"/>
                <a:ea typeface="Calibri"/>
              </a:rPr>
              <a:t>письменная работа</a:t>
            </a:r>
            <a:r>
              <a:rPr lang="ru-RU" spc="-1" dirty="0">
                <a:solidFill>
                  <a:srgbClr val="000000"/>
                </a:solidFill>
                <a:latin typeface="Times New Roman"/>
                <a:ea typeface="Calibri"/>
              </a:rPr>
              <a:t> на </a:t>
            </a:r>
            <a:r>
              <a:rPr lang="ru-RU" spc="-1" dirty="0" err="1">
                <a:solidFill>
                  <a:srgbClr val="000000"/>
                </a:solidFill>
                <a:latin typeface="Times New Roman"/>
                <a:ea typeface="Calibri"/>
              </a:rPr>
              <a:t>межпредметной</a:t>
            </a:r>
            <a:r>
              <a:rPr lang="ru-RU" spc="-1" dirty="0">
                <a:solidFill>
                  <a:srgbClr val="000000"/>
                </a:solidFill>
                <a:latin typeface="Times New Roman"/>
                <a:ea typeface="Calibri"/>
              </a:rPr>
              <a:t> основе;</a:t>
            </a:r>
            <a:endParaRPr lang="ru-RU" spc="-1" dirty="0">
              <a:solidFill>
                <a:prstClr val="black"/>
              </a:solidFill>
            </a:endParaRPr>
          </a:p>
          <a:p>
            <a:pPr algn="ctr">
              <a:lnSpc>
                <a:spcPct val="115000"/>
              </a:lnSpc>
              <a:tabLst>
                <a:tab pos="0" algn="l"/>
              </a:tabLst>
            </a:pPr>
            <a:r>
              <a:rPr lang="ru-RU" spc="-1" dirty="0">
                <a:solidFill>
                  <a:srgbClr val="000000"/>
                </a:solidFill>
                <a:latin typeface="Times New Roman"/>
                <a:ea typeface="Calibri"/>
              </a:rPr>
              <a:t>- для проверки </a:t>
            </a:r>
            <a:r>
              <a:rPr lang="ru-RU" u="sng" spc="-1" dirty="0">
                <a:solidFill>
                  <a:srgbClr val="000000"/>
                </a:solidFill>
                <a:latin typeface="Times New Roman"/>
                <a:ea typeface="Calibri"/>
              </a:rPr>
              <a:t>цифровой грамотности</a:t>
            </a:r>
            <a:r>
              <a:rPr lang="ru-RU" spc="-1" dirty="0">
                <a:solidFill>
                  <a:srgbClr val="000000"/>
                </a:solidFill>
                <a:latin typeface="Times New Roman"/>
                <a:ea typeface="Calibri"/>
              </a:rPr>
              <a:t> - </a:t>
            </a:r>
            <a:r>
              <a:rPr lang="ru-RU" b="1" spc="-1" dirty="0">
                <a:solidFill>
                  <a:srgbClr val="000000"/>
                </a:solidFill>
                <a:latin typeface="Times New Roman"/>
                <a:ea typeface="Calibri"/>
              </a:rPr>
              <a:t>практическая работа в сочетании с письменной (компьютеризованной) частью</a:t>
            </a:r>
            <a:r>
              <a:rPr lang="ru-RU" spc="-1" dirty="0">
                <a:solidFill>
                  <a:srgbClr val="000000"/>
                </a:solidFill>
                <a:latin typeface="Times New Roman"/>
                <a:ea typeface="Calibri"/>
              </a:rPr>
              <a:t>;</a:t>
            </a:r>
            <a:endParaRPr lang="ru-RU" spc="-1" dirty="0">
              <a:solidFill>
                <a:prstClr val="black"/>
              </a:solidFill>
            </a:endParaRPr>
          </a:p>
          <a:p>
            <a:pPr marL="285750" indent="-285750" algn="ctr">
              <a:lnSpc>
                <a:spcPct val="115000"/>
              </a:lnSpc>
              <a:buFontTx/>
              <a:buChar char="-"/>
              <a:tabLst>
                <a:tab pos="0" algn="l"/>
              </a:tabLst>
            </a:pPr>
            <a:r>
              <a:rPr lang="ru-RU" spc="-1" dirty="0">
                <a:solidFill>
                  <a:srgbClr val="000000"/>
                </a:solidFill>
                <a:latin typeface="Times New Roman"/>
                <a:ea typeface="Calibri"/>
              </a:rPr>
              <a:t>для </a:t>
            </a:r>
            <a:r>
              <a:rPr lang="ru-RU" spc="-1" dirty="0">
                <a:solidFill>
                  <a:srgbClr val="000000"/>
                </a:solidFill>
                <a:latin typeface="Times New Roman"/>
                <a:ea typeface="Calibri"/>
              </a:rPr>
              <a:t>проверки сформированности </a:t>
            </a:r>
            <a:r>
              <a:rPr lang="ru-RU" u="sng" spc="-1" dirty="0">
                <a:solidFill>
                  <a:srgbClr val="000000"/>
                </a:solidFill>
                <a:latin typeface="Times New Roman"/>
                <a:ea typeface="Calibri"/>
              </a:rPr>
              <a:t>регулятивных, коммуникативных и познавательных универсальных учебных действий</a:t>
            </a:r>
            <a:r>
              <a:rPr lang="ru-RU" spc="-1" dirty="0">
                <a:solidFill>
                  <a:srgbClr val="000000"/>
                </a:solidFill>
                <a:latin typeface="Times New Roman"/>
                <a:ea typeface="Calibri"/>
              </a:rPr>
              <a:t> - экспертная оценка процесса и результатов выполнения </a:t>
            </a:r>
            <a:r>
              <a:rPr lang="ru-RU" b="1" spc="-1" dirty="0">
                <a:solidFill>
                  <a:srgbClr val="000000"/>
                </a:solidFill>
                <a:latin typeface="Times New Roman"/>
                <a:ea typeface="Calibri"/>
              </a:rPr>
              <a:t>групповых и (или) индивидуальных учебных исследований и проектов</a:t>
            </a:r>
            <a:r>
              <a:rPr lang="ru-RU" spc="-1" dirty="0">
                <a:solidFill>
                  <a:srgbClr val="000000"/>
                </a:solidFill>
                <a:latin typeface="Times New Roman"/>
                <a:ea typeface="Calibri"/>
              </a:rPr>
              <a:t>.</a:t>
            </a:r>
            <a:endParaRPr lang="ru-RU" spc="-1" dirty="0">
              <a:solidFill>
                <a:prstClr val="black"/>
              </a:solidFill>
            </a:endParaRPr>
          </a:p>
          <a:p>
            <a:pPr algn="ctr">
              <a:lnSpc>
                <a:spcPct val="115000"/>
              </a:lnSpc>
              <a:tabLst>
                <a:tab pos="0" algn="l"/>
              </a:tabLst>
            </a:pPr>
            <a:r>
              <a:rPr lang="ru-RU" spc="-1" dirty="0">
                <a:solidFill>
                  <a:srgbClr val="000000"/>
                </a:solidFill>
                <a:latin typeface="Times New Roman" panose="02020603050405020304" pitchFamily="18" charset="0"/>
                <a:ea typeface="Calibri"/>
                <a:cs typeface="Times New Roman" panose="02020603050405020304" pitchFamily="18" charset="0"/>
              </a:rPr>
              <a:t>Каждый из перечисленных видов диагностики проводится с периодичностью не менее чем один раз в два года.</a:t>
            </a:r>
          </a:p>
        </p:txBody>
      </p:sp>
    </p:spTree>
    <p:extLst>
      <p:ext uri="{BB962C8B-B14F-4D97-AF65-F5344CB8AC3E}">
        <p14:creationId xmlns:p14="http://schemas.microsoft.com/office/powerpoint/2010/main" val="12176051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84</TotalTime>
  <Words>3559</Words>
  <Application>Microsoft Office PowerPoint</Application>
  <PresentationFormat>Экран (4:3)</PresentationFormat>
  <Paragraphs>261</Paragraphs>
  <Slides>31</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31</vt:i4>
      </vt:variant>
    </vt:vector>
  </HeadingPairs>
  <TitlesOfParts>
    <vt:vector size="34" baseType="lpstr">
      <vt:lpstr>Трек</vt:lpstr>
      <vt:lpstr>Office Theme</vt:lpstr>
      <vt:lpstr>1_Office Theme</vt:lpstr>
      <vt:lpstr>МЕТОДИЧЕСКИЕ РЕКОМЕНДАЦИИ ПО БИОЛОГИИ В УСЛОВИЯХ ВВЕДЕНИЯ ФООП И ОБНОВЛЕННЫХ ФГОС</vt:lpstr>
      <vt:lpstr>Презентация PowerPoint</vt:lpstr>
      <vt:lpstr>УМК по биологии</vt:lpstr>
      <vt:lpstr>Презентация PowerPoint</vt:lpstr>
      <vt:lpstr>Планируемые результаты обучения</vt:lpstr>
      <vt:lpstr>Презентация PowerPoint</vt:lpstr>
      <vt:lpstr>Оценка личностных результатов</vt:lpstr>
      <vt:lpstr>Оценка метапредметных результатов</vt:lpstr>
      <vt:lpstr>Оценка метапредметных результатов</vt:lpstr>
      <vt:lpstr>Оценка метапредметных результатов</vt:lpstr>
      <vt:lpstr>Оценка метапредметных результатов</vt:lpstr>
      <vt:lpstr>Оценка предметных результатов</vt:lpstr>
      <vt:lpstr>Критерии оценки предметных результатов</vt:lpstr>
      <vt:lpstr>Описание оценки предметных результатов по отдельному учебному предмету включает:</vt:lpstr>
      <vt:lpstr>Описание оценки предметных результатов по отдельному учебному предмету включает:</vt:lpstr>
      <vt:lpstr>Внеурочная деятельность</vt:lpstr>
      <vt:lpstr>Внеурочная деятельность включает в себя</vt:lpstr>
      <vt:lpstr>Внеурочная деятельность включает в себя</vt:lpstr>
      <vt:lpstr>Внеурочная деятельность включает в себя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МЕТОДИЧЕСКИЕ РЕКОМЕНДАЦИИ ПО БИОЛОГИИ В УСЛОВИЯХ ВВЕДЕНИЯ ФООП И ОБНОВЛЕННЫХ ФГОС</dc:title>
  <dc:creator>HP</dc:creator>
  <cp:lastModifiedBy>HP</cp:lastModifiedBy>
  <cp:revision>21</cp:revision>
  <dcterms:created xsi:type="dcterms:W3CDTF">2023-05-18T17:44:05Z</dcterms:created>
  <dcterms:modified xsi:type="dcterms:W3CDTF">2023-05-18T19:08:33Z</dcterms:modified>
</cp:coreProperties>
</file>