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62" r:id="rId9"/>
    <p:sldId id="263" r:id="rId10"/>
    <p:sldId id="264" r:id="rId11"/>
    <p:sldId id="265" r:id="rId12"/>
    <p:sldId id="269" r:id="rId13"/>
    <p:sldId id="272" r:id="rId14"/>
    <p:sldId id="274" r:id="rId15"/>
    <p:sldId id="275" r:id="rId16"/>
    <p:sldId id="266" r:id="rId17"/>
    <p:sldId id="277" r:id="rId18"/>
    <p:sldId id="270" r:id="rId19"/>
  </p:sldIdLst>
  <p:sldSz cx="12192000" cy="6858000"/>
  <p:notesSz cx="12192000" cy="6858000"/>
  <p:embeddedFontLst>
    <p:embeddedFont>
      <p:font typeface="Abadi" panose="020B0604020104020204" pitchFamily="34" charset="0"/>
      <p:regular r:id="rId20"/>
    </p:embeddedFont>
    <p:embeddedFont>
      <p:font typeface="PT Serif" panose="020A0603040505020204" pitchFamily="18" charset="-52"/>
      <p:regular r:id="rId21"/>
      <p:bold r:id="rId22"/>
      <p:italic r:id="rId23"/>
      <p:boldItalic r:id="rId24"/>
    </p:embeddedFont>
    <p:embeddedFont>
      <p:font typeface="Roboto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4460232-F9F0-ED43-0304-97CB1984491C}">
  <a:tblStyle styleId="{D4460232-F9F0-ED43-0304-97CB1984491C}" styleName="Medium Style 2 - Accent 1">
    <a:wholeTbl>
      <a:tcTxStyle>
        <a:fontRef idx="minor"/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/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/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821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8-9%20&#1082;&#1083;&#1072;&#1089;&#1089;/&#1089;&#1087;&#1080;&#1089;&#1086;&#1082;_&#1082;&#1086;&#1083;&#1083;&#1077;&#1076;&#1078;&#1077;&#1081;_&#1080;_&#1089;&#1087;&#1077;&#1094;&#1080;&#1072;&#1083;&#1100;&#1085;&#1086;&#1089;&#1090;&#1077;&#1081;.pdf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lsu.ru/sveden/education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vlad.ranepa.ru/bakalavriat/" TargetMode="External"/><Relationship Id="rId7" Type="http://schemas.openxmlformats.org/officeDocument/2006/relationships/image" Target="../media/image40.png"/><Relationship Id="rId2" Type="http://schemas.openxmlformats.org/officeDocument/2006/relationships/hyperlink" Target="https://vladimir.fa.ru/applikant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uc.su/Abitur/" TargetMode="External"/><Relationship Id="rId7" Type="http://schemas.openxmlformats.org/officeDocument/2006/relationships/image" Target="../media/image44.png"/><Relationship Id="rId2" Type="http://schemas.openxmlformats.org/officeDocument/2006/relationships/hyperlink" Target="http://mstera-vshni.ru/index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hyperlink" Target="https://trudvsem.ru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3859" y="3349013"/>
            <a:ext cx="10743380" cy="2633507"/>
          </a:xfrm>
        </p:spPr>
        <p:txBody>
          <a:bodyPr/>
          <a:lstStyle/>
          <a:p>
            <a:pPr algn="ctr">
              <a:defRPr/>
            </a:pPr>
            <a:r>
              <a:rPr lang="ru-RU" sz="4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Востребованные профессии Владимирской области. </a:t>
            </a:r>
            <a:br>
              <a:rPr lang="ru-RU" sz="4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Возможности образования и </a:t>
            </a:r>
            <a:r>
              <a:rPr lang="ru-RU" sz="4800" b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стратегии поступления</a:t>
            </a:r>
            <a:r>
              <a:rPr lang="ru-RU" sz="480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9193249" y="368299"/>
            <a:ext cx="2624742" cy="1377949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4" y="198795"/>
            <a:ext cx="1547453" cy="1547453"/>
          </a:xfrm>
          <a:prstGeom prst="rect">
            <a:avLst/>
          </a:prstGeom>
        </p:spPr>
      </p:pic>
      <p:pic>
        <p:nvPicPr>
          <p:cNvPr id="1080074572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9" y="368299"/>
            <a:ext cx="1423027" cy="14432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38676918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2" cy="82826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8364501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74925011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1DC98D1-8466-4BF2-FBB3-A786E767CF03}" type="slidenum">
              <a:rPr lang="ru-RU"/>
              <a:t>10</a:t>
            </a:fld>
            <a:endParaRPr lang="ru-RU" dirty="0"/>
          </a:p>
        </p:txBody>
      </p:sp>
      <p:sp>
        <p:nvSpPr>
          <p:cNvPr id="2113217609" name="Скругленный прямоугольник 12"/>
          <p:cNvSpPr/>
          <p:nvPr/>
        </p:nvSpPr>
        <p:spPr bwMode="auto">
          <a:xfrm>
            <a:off x="162969" y="1060230"/>
            <a:ext cx="4091028" cy="287676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Высшее экономическое образование, знание бухгалтерского учета.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Основная задача — ведение отчетности, расчет налогов, зарплата сотрудников.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Стать финансовым директором, начальником отдела финансов, аудитором.</a:t>
            </a:r>
          </a:p>
          <a:p>
            <a:pPr>
              <a:defRPr/>
            </a:pP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2055955653" name="Скругленный прямоугольник 14"/>
          <p:cNvSpPr/>
          <p:nvPr/>
        </p:nvSpPr>
        <p:spPr bwMode="auto">
          <a:xfrm>
            <a:off x="4349248" y="1060230"/>
            <a:ext cx="4069012" cy="287676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Фельдшер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Среднее медицинское образование, прохождение аккредитации.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Оказание первой неотложной помощи пациентам, выезд на дом.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Прохождение дополнительного обучения, повышение разряда, становление руководителем бригады скорой помощи.</a:t>
            </a:r>
          </a:p>
        </p:txBody>
      </p:sp>
      <p:sp>
        <p:nvSpPr>
          <p:cNvPr id="456347124" name="Скругленный прямоугольник 18"/>
          <p:cNvSpPr/>
          <p:nvPr/>
        </p:nvSpPr>
        <p:spPr bwMode="auto">
          <a:xfrm>
            <a:off x="8465886" y="1060230"/>
            <a:ext cx="3617874" cy="287676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Иногда достаточно профессионального образования, чаще высшее техническое.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Организация рабочего процесса, руководство рабочими коллективами.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Руководитель крупного подразделения, заместитель директора.</a:t>
            </a:r>
          </a:p>
          <a:p>
            <a:pPr>
              <a:defRPr/>
            </a:pPr>
            <a:endParaRPr sz="1800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461470966" name=" 461470965"/>
          <p:cNvSpPr/>
          <p:nvPr/>
        </p:nvSpPr>
        <p:spPr bwMode="auto">
          <a:xfrm>
            <a:off x="6179194" y="7173612"/>
            <a:ext cx="9532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25749839" name="Рисунок 32574983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18270" y="3825166"/>
            <a:ext cx="4035726" cy="2804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25080505" name=" 425080504"/>
          <p:cNvSpPr/>
          <p:nvPr/>
        </p:nvSpPr>
        <p:spPr bwMode="auto">
          <a:xfrm>
            <a:off x="10985554" y="6217396"/>
            <a:ext cx="10654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581611693" name="Рисунок 158161169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03977" y="3715449"/>
            <a:ext cx="3114522" cy="302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5203758" name=" 545203757"/>
          <p:cNvSpPr/>
          <p:nvPr/>
        </p:nvSpPr>
        <p:spPr bwMode="auto">
          <a:xfrm>
            <a:off x="14780733" y="6942810"/>
            <a:ext cx="11491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779639762" name="Рисунок 77963976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734274" y="3863056"/>
            <a:ext cx="3030724" cy="2876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8518025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Профессии</a:t>
            </a:r>
            <a:r>
              <a:rPr sz="2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служащих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3430379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ECB120-C5D3-0E95-0020-1ABEA85E9729}" type="slidenum">
              <a:rPr lang="ru-RU"/>
              <a:t>11</a:t>
            </a:fld>
            <a:endParaRPr lang="ru-RU" dirty="0"/>
          </a:p>
        </p:txBody>
      </p:sp>
      <p:sp>
        <p:nvSpPr>
          <p:cNvPr id="1179365434" name="Скругленный прямоугольник 12"/>
          <p:cNvSpPr/>
          <p:nvPr/>
        </p:nvSpPr>
        <p:spPr bwMode="auto">
          <a:xfrm>
            <a:off x="480469" y="901480"/>
            <a:ext cx="5125029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Экономист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Высшее экономическое образование.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Выполнение расчетов, проведение анализа, написание отчетов.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Научные сотрудники, эксперты-аналитики, руководители финансовых структур.</a:t>
            </a:r>
          </a:p>
          <a:p>
            <a:pPr>
              <a:defRPr/>
            </a:pP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265660905" name="Скругленный прямоугольник 14"/>
          <p:cNvSpPr/>
          <p:nvPr/>
        </p:nvSpPr>
        <p:spPr bwMode="auto">
          <a:xfrm>
            <a:off x="6586504" y="863389"/>
            <a:ext cx="4908261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Менеджер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Высшее гуманитарное или экономическое образование.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Ответственность за выполнение планов продаж, управление персоналом.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Генеральный директор компании, руководитель департамента.</a:t>
            </a:r>
          </a:p>
          <a:p>
            <a:pPr>
              <a:spcAft>
                <a:spcPts val="599"/>
              </a:spcAft>
              <a:defRPr/>
            </a:pPr>
            <a:endParaRPr sz="1800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612975690" name=" 612975689"/>
          <p:cNvSpPr/>
          <p:nvPr/>
        </p:nvSpPr>
        <p:spPr bwMode="auto">
          <a:xfrm>
            <a:off x="6018896" y="6831964"/>
            <a:ext cx="1006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562515807" name="Рисунок 56251580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53586" y="3806012"/>
            <a:ext cx="4951912" cy="2819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8574138" name=" 2058574137"/>
          <p:cNvSpPr/>
          <p:nvPr/>
        </p:nvSpPr>
        <p:spPr bwMode="auto">
          <a:xfrm>
            <a:off x="12828816" y="7014862"/>
            <a:ext cx="13869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26455180" name="Рисунок 112645517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860255" y="3723022"/>
            <a:ext cx="4208499" cy="2981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85495324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1059499">
            <a:off x="4548930" y="843648"/>
            <a:ext cx="8982009" cy="7113802"/>
          </a:xfrm>
          <a:prstGeom prst="rect">
            <a:avLst/>
          </a:prstGeom>
        </p:spPr>
      </p:pic>
      <p:sp>
        <p:nvSpPr>
          <p:cNvPr id="606187309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2" y="365123"/>
            <a:ext cx="11174047" cy="384084"/>
          </a:xfrm>
        </p:spPr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561266516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0D2B3AB-DB0E-D02D-5537-8F8D3E4E4320}" type="slidenum">
              <a:rPr lang="ru-RU"/>
              <a:t>12</a:t>
            </a:fld>
            <a:endParaRPr lang="ru-RU" dirty="0"/>
          </a:p>
        </p:txBody>
      </p:sp>
      <p:sp>
        <p:nvSpPr>
          <p:cNvPr id="1925841110" name="Прямоугольник 21"/>
          <p:cNvSpPr/>
          <p:nvPr/>
        </p:nvSpPr>
        <p:spPr bwMode="auto">
          <a:xfrm>
            <a:off x="307974" y="920748"/>
            <a:ext cx="5488274" cy="365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400" b="1" i="1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2054105165" name=" 2054105164"/>
          <p:cNvSpPr/>
          <p:nvPr/>
        </p:nvSpPr>
        <p:spPr bwMode="auto">
          <a:xfrm>
            <a:off x="13350432" y="3145938"/>
            <a:ext cx="106393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556191710" name=" 1556191709"/>
          <p:cNvSpPr/>
          <p:nvPr/>
        </p:nvSpPr>
        <p:spPr bwMode="auto">
          <a:xfrm>
            <a:off x="12137716" y="7626873"/>
            <a:ext cx="10856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52904691" name=" 52904690"/>
          <p:cNvSpPr/>
          <p:nvPr/>
        </p:nvSpPr>
        <p:spPr bwMode="auto">
          <a:xfrm>
            <a:off x="6340032" y="8250939"/>
            <a:ext cx="9356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CE26C36-1751-37FF-031A-A4F7B709F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686781"/>
              </p:ext>
            </p:extLst>
          </p:nvPr>
        </p:nvGraphicFramePr>
        <p:xfrm>
          <a:off x="242208" y="116632"/>
          <a:ext cx="11661358" cy="4968551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{D4460232-F9F0-ED43-0304-97CB1984491C}</a:tableStyleId>
              </a:tblPr>
              <a:tblGrid>
                <a:gridCol w="5830679">
                  <a:extLst>
                    <a:ext uri="{9D8B030D-6E8A-4147-A177-3AD203B41FA5}">
                      <a16:colId xmlns:a16="http://schemas.microsoft.com/office/drawing/2014/main" val="2077598466"/>
                    </a:ext>
                  </a:extLst>
                </a:gridCol>
                <a:gridCol w="5830679">
                  <a:extLst>
                    <a:ext uri="{9D8B030D-6E8A-4147-A177-3AD203B41FA5}">
                      <a16:colId xmlns:a16="http://schemas.microsoft.com/office/drawing/2014/main" val="1695454891"/>
                    </a:ext>
                  </a:extLst>
                </a:gridCol>
              </a:tblGrid>
              <a:tr h="4201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file"/>
                        </a:rPr>
                        <a:t>Среднее профессиональное образование (колледжи)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1" marR="6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Высшее образование (университеты, институты):</a:t>
                      </a:r>
                    </a:p>
                  </a:txBody>
                  <a:tcPr marL="68031" marR="68031" marT="0" marB="0">
                    <a:lnB w="38100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695109"/>
                  </a:ext>
                </a:extLst>
              </a:tr>
              <a:tr h="45483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1.Специальности прикладного характера: медсестры, повара, слесаря, инженеры-техники.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2.Среднее профессиональное образование длится около трех-четырех лет.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3.После колледжа возможно продолжение обучения в университете на сокращенной программе бакалавриата.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Преимущества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быстрый старт в профессии, получение практических навыков сразу после окончания учебного заведения.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Недостатки: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ограниченный круг специальностей, невысокий уровень оплаты труда на начальном этапе.</a:t>
                      </a:r>
                    </a:p>
                  </a:txBody>
                  <a:tcPr marL="68031" marR="68031" marT="0" marB="0">
                    <a:lnR w="12700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1.Высшее образование предполагает получение диплома специалиста, бакалавра или магистра.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2.Длительность обучения составляет четыре-шесть лет.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3.Требуется высокий уровень академической подготовки и сдачи ЕГЭ.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Преимущества: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широкие возможности карьерного роста, высокие заработные платы, доступ к научной работе и исследованиям.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длительный период обучения, необходимость сдавать экзамены, высокая конкуренция при поступлении.</a:t>
                      </a:r>
                    </a:p>
                  </a:txBody>
                  <a:tcPr marL="68031" marR="68031" marT="0" marB="0">
                    <a:lnL w="12700">
                      <a:noFill/>
                    </a:lnL>
                    <a:lnR w="12700">
                      <a:noFill/>
                    </a:lnR>
                    <a:lnT w="38100">
                      <a:noFill/>
                    </a:lnT>
                    <a:lnB w="12700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9001403"/>
                  </a:ext>
                </a:extLst>
              </a:tr>
            </a:tbl>
          </a:graphicData>
        </a:graphic>
      </p:graphicFrame>
      <p:pic>
        <p:nvPicPr>
          <p:cNvPr id="3311702" name="Рисунок 331170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600056" y="4116107"/>
            <a:ext cx="4887648" cy="27070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43868405" name="Рисунок 64386840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07974" y="4111977"/>
            <a:ext cx="5642980" cy="2709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BBD316-B454-12D8-67AC-80ADFC328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D0A8307-8858-B854-7E1D-707A224D4C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83BEA3-AC4E-758E-F5BA-6E8ECF350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4542"/>
            <a:ext cx="8593807" cy="5083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F2CC6A-8A8A-9BD8-F092-9265EDF64925}"/>
              </a:ext>
            </a:extLst>
          </p:cNvPr>
          <p:cNvSpPr txBox="1"/>
          <p:nvPr/>
        </p:nvSpPr>
        <p:spPr>
          <a:xfrm>
            <a:off x="360589" y="5805264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https://www.vlsu.ru/sveden/education</a:t>
            </a:r>
            <a:r>
              <a:rPr lang="ru-RU" dirty="0"/>
              <a:t> 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7D0EC11-9983-89C0-B4AC-9BDAEDDAD9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5955" y="4074675"/>
            <a:ext cx="2674701" cy="260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459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59481C62-ED3B-1BE7-C154-A466C3164E1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85180252" name="Заголовок 1">
            <a:extLst>
              <a:ext uri="{FF2B5EF4-FFF2-40B4-BE49-F238E27FC236}">
                <a16:creationId xmlns:a16="http://schemas.microsoft.com/office/drawing/2014/main" id="{ED6AEACF-F424-35DE-38BB-62D4386EAD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87798"/>
          </a:xfrm>
        </p:spPr>
        <p:txBody>
          <a:bodyPr/>
          <a:lstStyle/>
          <a:p>
            <a:pP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3430379" name="Номер слайда 3">
            <a:extLst>
              <a:ext uri="{FF2B5EF4-FFF2-40B4-BE49-F238E27FC236}">
                <a16:creationId xmlns:a16="http://schemas.microsoft.com/office/drawing/2014/main" id="{044E02FB-1B87-055F-D2D3-3618F110C7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ECB120-C5D3-0E95-0020-1ABEA85E9729}" type="slidenum">
              <a:rPr lang="ru-RU"/>
              <a:t>14</a:t>
            </a:fld>
            <a:endParaRPr lang="ru-RU" dirty="0"/>
          </a:p>
        </p:txBody>
      </p:sp>
      <p:sp>
        <p:nvSpPr>
          <p:cNvPr id="1179365434" name="Скругленный прямоугольник 12">
            <a:extLst>
              <a:ext uri="{FF2B5EF4-FFF2-40B4-BE49-F238E27FC236}">
                <a16:creationId xmlns:a16="http://schemas.microsoft.com/office/drawing/2014/main" id="{9B0482AA-BEA5-F9FC-4A9C-5F2DA4CE8EB9}"/>
              </a:ext>
            </a:extLst>
          </p:cNvPr>
          <p:cNvSpPr/>
          <p:nvPr/>
        </p:nvSpPr>
        <p:spPr bwMode="auto">
          <a:xfrm>
            <a:off x="371473" y="116632"/>
            <a:ext cx="5125029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университет при Правительстве Российской Федерации, Владимирский филиал 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https://vladimir.fa.ru/applikants/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265660905" name="Скругленный прямоугольник 14">
            <a:extLst>
              <a:ext uri="{FF2B5EF4-FFF2-40B4-BE49-F238E27FC236}">
                <a16:creationId xmlns:a16="http://schemas.microsoft.com/office/drawing/2014/main" id="{6BFA17C6-BE73-41F7-54E9-BE72A9F3EF78}"/>
              </a:ext>
            </a:extLst>
          </p:cNvPr>
          <p:cNvSpPr/>
          <p:nvPr/>
        </p:nvSpPr>
        <p:spPr bwMode="auto">
          <a:xfrm>
            <a:off x="6600610" y="94928"/>
            <a:ext cx="4908261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Владимирский филиал Российской академии народного хозяйства и государственной службы при Президенте РФ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https://vlad.ranepa.ru/bakalavriat/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18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612975690" name=" 612975689">
            <a:extLst>
              <a:ext uri="{FF2B5EF4-FFF2-40B4-BE49-F238E27FC236}">
                <a16:creationId xmlns:a16="http://schemas.microsoft.com/office/drawing/2014/main" id="{33B0F23F-D6EF-09D1-B1B6-3CC0D8362D0F}"/>
              </a:ext>
            </a:extLst>
          </p:cNvPr>
          <p:cNvSpPr/>
          <p:nvPr/>
        </p:nvSpPr>
        <p:spPr bwMode="auto">
          <a:xfrm>
            <a:off x="6018896" y="6831964"/>
            <a:ext cx="1006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2058574138" name=" 2058574137">
            <a:extLst>
              <a:ext uri="{FF2B5EF4-FFF2-40B4-BE49-F238E27FC236}">
                <a16:creationId xmlns:a16="http://schemas.microsoft.com/office/drawing/2014/main" id="{C0F3EDF5-ABCF-ED85-BFCC-8A1AFAD47DC6}"/>
              </a:ext>
            </a:extLst>
          </p:cNvPr>
          <p:cNvSpPr/>
          <p:nvPr/>
        </p:nvSpPr>
        <p:spPr bwMode="auto">
          <a:xfrm>
            <a:off x="12828816" y="7014862"/>
            <a:ext cx="13869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0BA6685-97E0-2C51-0789-13A6BE4222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859" y="1471437"/>
            <a:ext cx="2304256" cy="2334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286BE0-4F44-6A09-62ED-54F39A2D97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36" y="4079778"/>
            <a:ext cx="6096001" cy="2613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DA4E9BA-4085-C8ED-4969-E560002702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1146" y="4027552"/>
            <a:ext cx="5810936" cy="2718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0D9397D-99E8-DA1E-9D3B-C748896B67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4486" y="1694067"/>
            <a:ext cx="2307978" cy="233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65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376113A9-05B5-1841-F45E-1AA28FB7876F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85180252" name="Заголовок 1">
            <a:extLst>
              <a:ext uri="{FF2B5EF4-FFF2-40B4-BE49-F238E27FC236}">
                <a16:creationId xmlns:a16="http://schemas.microsoft.com/office/drawing/2014/main" id="{9CFF0EAF-CA02-F61B-4960-7C58B7806B3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87798"/>
          </a:xfrm>
        </p:spPr>
        <p:txBody>
          <a:bodyPr/>
          <a:lstStyle/>
          <a:p>
            <a:pP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3430379" name="Номер слайда 3">
            <a:extLst>
              <a:ext uri="{FF2B5EF4-FFF2-40B4-BE49-F238E27FC236}">
                <a16:creationId xmlns:a16="http://schemas.microsoft.com/office/drawing/2014/main" id="{29F757CB-12C8-3CA6-A2EE-1FB4999480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ECB120-C5D3-0E95-0020-1ABEA85E9729}" type="slidenum">
              <a:rPr lang="ru-RU"/>
              <a:t>15</a:t>
            </a:fld>
            <a:endParaRPr lang="ru-RU" dirty="0"/>
          </a:p>
        </p:txBody>
      </p:sp>
      <p:sp>
        <p:nvSpPr>
          <p:cNvPr id="1179365434" name="Скругленный прямоугольник 12">
            <a:extLst>
              <a:ext uri="{FF2B5EF4-FFF2-40B4-BE49-F238E27FC236}">
                <a16:creationId xmlns:a16="http://schemas.microsoft.com/office/drawing/2014/main" id="{7BAD08F7-3A78-9078-D274-A192D7AC0AFC}"/>
              </a:ext>
            </a:extLst>
          </p:cNvPr>
          <p:cNvSpPr/>
          <p:nvPr/>
        </p:nvSpPr>
        <p:spPr bwMode="auto">
          <a:xfrm>
            <a:off x="371473" y="116632"/>
            <a:ext cx="5125029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Владимирский филиал Российского университета кооперации</a:t>
            </a:r>
          </a:p>
        </p:txBody>
      </p:sp>
      <p:sp>
        <p:nvSpPr>
          <p:cNvPr id="265660905" name="Скругленный прямоугольник 14">
            <a:extLst>
              <a:ext uri="{FF2B5EF4-FFF2-40B4-BE49-F238E27FC236}">
                <a16:creationId xmlns:a16="http://schemas.microsoft.com/office/drawing/2014/main" id="{E79A5AA1-5263-BBE3-846D-560BB44A0F97}"/>
              </a:ext>
            </a:extLst>
          </p:cNvPr>
          <p:cNvSpPr/>
          <p:nvPr/>
        </p:nvSpPr>
        <p:spPr bwMode="auto">
          <a:xfrm>
            <a:off x="6513144" y="59028"/>
            <a:ext cx="4908261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Мстёрский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институт лаковой миниатюрной живописи имени Ф.А.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Модорова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филиал Высшей школы народных искусств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http://mstera-vshni.ru/index.html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18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612975690" name=" 612975689">
            <a:extLst>
              <a:ext uri="{FF2B5EF4-FFF2-40B4-BE49-F238E27FC236}">
                <a16:creationId xmlns:a16="http://schemas.microsoft.com/office/drawing/2014/main" id="{787B4E8F-D8E3-7648-C3DA-D32C56881040}"/>
              </a:ext>
            </a:extLst>
          </p:cNvPr>
          <p:cNvSpPr/>
          <p:nvPr/>
        </p:nvSpPr>
        <p:spPr bwMode="auto">
          <a:xfrm>
            <a:off x="6018896" y="6831964"/>
            <a:ext cx="1006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2058574138" name=" 2058574137">
            <a:extLst>
              <a:ext uri="{FF2B5EF4-FFF2-40B4-BE49-F238E27FC236}">
                <a16:creationId xmlns:a16="http://schemas.microsoft.com/office/drawing/2014/main" id="{A5AE3DCC-3D62-99FC-A9D4-406E8E06086F}"/>
              </a:ext>
            </a:extLst>
          </p:cNvPr>
          <p:cNvSpPr/>
          <p:nvPr/>
        </p:nvSpPr>
        <p:spPr bwMode="auto">
          <a:xfrm>
            <a:off x="12828816" y="7014862"/>
            <a:ext cx="13869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F5B8EF-52A9-6F60-C49A-C8DE9AA05A04}"/>
              </a:ext>
            </a:extLst>
          </p:cNvPr>
          <p:cNvSpPr txBox="1"/>
          <p:nvPr/>
        </p:nvSpPr>
        <p:spPr>
          <a:xfrm>
            <a:off x="1385815" y="933380"/>
            <a:ext cx="3096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https://www.ruc.su/Abitur/</a:t>
            </a:r>
            <a:r>
              <a:rPr lang="ru-RU" dirty="0"/>
              <a:t>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79AAF8D-0430-444F-7E9C-F6EAC26EF0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5815" y="1418038"/>
            <a:ext cx="2676567" cy="267084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7423AE8-32E9-EB9B-2122-CA224E40F8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4235275"/>
            <a:ext cx="4799856" cy="2506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B3DA255-F2BC-0070-9091-AF36E382A0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1306" y="4235275"/>
            <a:ext cx="5586020" cy="2718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6557A21-A517-51F3-9F24-EC7AE97048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4192" y="1678237"/>
            <a:ext cx="2575895" cy="254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489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16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41671" y="76199"/>
            <a:ext cx="4233838" cy="4447309"/>
          </a:xfrm>
          <a:prstGeom prst="rect">
            <a:avLst/>
          </a:prstGeom>
        </p:spPr>
      </p:pic>
      <p:sp>
        <p:nvSpPr>
          <p:cNvPr id="247981788" name="Скругленный прямоугольник 12"/>
          <p:cNvSpPr/>
          <p:nvPr/>
        </p:nvSpPr>
        <p:spPr bwMode="auto">
          <a:xfrm>
            <a:off x="185652" y="420451"/>
            <a:ext cx="6879679" cy="6017097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поступления в колледжи/вузы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Сбор необходимой документации (аттестат, паспорт, медицинские справки);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Регистрация на государственные экзамены (ЕГЭ);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Подготовка к экзаменам и вступительным испытаниям;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Направление документов в приемную комиссию выбранного вуза или колледжа;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Посещение собеседований и профотборов (если требуется);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Получение итогового результата зачисления.</a:t>
            </a: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400" b="1" i="1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pic>
        <p:nvPicPr>
          <p:cNvPr id="463216882" name="Рисунок 46321688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946374" y="1268760"/>
            <a:ext cx="5276247" cy="559928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58078800-8239-3666-4B78-DFDF9349564F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BECF15-7957-9000-FECF-E9084E90F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B496054-3736-9D68-2520-D16B29E4EF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17</a:t>
            </a:fld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673987-E2FA-ADFC-CAA9-C6947C323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66087" y="1990239"/>
            <a:ext cx="4233838" cy="4447309"/>
          </a:xfrm>
          <a:prstGeom prst="rect">
            <a:avLst/>
          </a:prstGeom>
        </p:spPr>
      </p:pic>
      <p:sp>
        <p:nvSpPr>
          <p:cNvPr id="247981788" name="Скругленный прямоугольник 12">
            <a:extLst>
              <a:ext uri="{FF2B5EF4-FFF2-40B4-BE49-F238E27FC236}">
                <a16:creationId xmlns:a16="http://schemas.microsoft.com/office/drawing/2014/main" id="{E1058538-4F91-C4B6-BEC2-E9A0A9C45D6F}"/>
              </a:ext>
            </a:extLst>
          </p:cNvPr>
          <p:cNvSpPr/>
          <p:nvPr/>
        </p:nvSpPr>
        <p:spPr bwMode="auto">
          <a:xfrm>
            <a:off x="479376" y="294542"/>
            <a:ext cx="6879679" cy="6017097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Резюме</a:t>
            </a:r>
            <a:endParaRPr sz="3200" b="1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EB427C-7A4E-A851-52FE-A947CFEE50BB}"/>
              </a:ext>
            </a:extLst>
          </p:cNvPr>
          <p:cNvSpPr txBox="1"/>
          <p:nvPr/>
        </p:nvSpPr>
        <p:spPr>
          <a:xfrm>
            <a:off x="7967118" y="766442"/>
            <a:ext cx="35602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hlinkClick r:id="rId4"/>
              </a:rPr>
              <a:t>https://trudvsem.ru/</a:t>
            </a:r>
            <a:r>
              <a:rPr lang="ru-RU" sz="2800" dirty="0"/>
              <a:t>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59B4D24-AB09-13CE-8222-3510F7F9DE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118" y="1432017"/>
            <a:ext cx="3233054" cy="31912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D1AD907-272E-0527-2788-92773C9CE1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727" y="1585801"/>
            <a:ext cx="6596435" cy="368639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4BD29B5-6F9D-B108-2A82-EDA1FFD2B0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5303" y="4846727"/>
            <a:ext cx="3557654" cy="159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67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3328366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1059499">
            <a:off x="3983929" y="198314"/>
            <a:ext cx="7905301" cy="6261043"/>
          </a:xfrm>
          <a:prstGeom prst="rect">
            <a:avLst/>
          </a:prstGeom>
        </p:spPr>
      </p:pic>
      <p:sp>
        <p:nvSpPr>
          <p:cNvPr id="441772523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EE545A7-A051-18C5-C123-261E443D75B5}" type="slidenum">
              <a:rPr lang="ru-RU"/>
              <a:t>18</a:t>
            </a:fld>
            <a:endParaRPr lang="ru-RU" dirty="0"/>
          </a:p>
        </p:txBody>
      </p:sp>
      <p:sp>
        <p:nvSpPr>
          <p:cNvPr id="1542753097" name="Прямоугольник 21"/>
          <p:cNvSpPr/>
          <p:nvPr/>
        </p:nvSpPr>
        <p:spPr bwMode="auto">
          <a:xfrm>
            <a:off x="307974" y="920748"/>
            <a:ext cx="5488274" cy="365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400" b="1" i="1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188001032" name=" 1188001031"/>
          <p:cNvSpPr/>
          <p:nvPr/>
        </p:nvSpPr>
        <p:spPr bwMode="auto">
          <a:xfrm>
            <a:off x="13350432" y="3145938"/>
            <a:ext cx="106393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178443048" name=" 1178443047"/>
          <p:cNvSpPr/>
          <p:nvPr/>
        </p:nvSpPr>
        <p:spPr bwMode="auto">
          <a:xfrm>
            <a:off x="12137716" y="7626873"/>
            <a:ext cx="10856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913343239" name=" 913343238"/>
          <p:cNvSpPr/>
          <p:nvPr/>
        </p:nvSpPr>
        <p:spPr bwMode="auto">
          <a:xfrm>
            <a:off x="6340032" y="8250939"/>
            <a:ext cx="9356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128898191" name=" 1128898190"/>
          <p:cNvSpPr/>
          <p:nvPr/>
        </p:nvSpPr>
        <p:spPr bwMode="auto">
          <a:xfrm>
            <a:off x="7397611" y="2080664"/>
            <a:ext cx="20474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928381867" name="Рисунок 192838186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842742" y="740452"/>
            <a:ext cx="7629838" cy="59514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17021635" name="TextBox 1217021634"/>
          <p:cNvSpPr txBox="1"/>
          <p:nvPr/>
        </p:nvSpPr>
        <p:spPr bwMode="auto">
          <a:xfrm>
            <a:off x="3542535" y="131848"/>
            <a:ext cx="4230252" cy="49930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b="1" dirty="0" err="1">
                <a:latin typeface="Abadi" panose="020B0604020104020204" pitchFamily="34" charset="0"/>
                <a:ea typeface="Times New Roman"/>
                <a:cs typeface="Times New Roman"/>
              </a:rPr>
              <a:t>Выбери</a:t>
            </a:r>
            <a:r>
              <a:rPr sz="2600" b="1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b="1" dirty="0" err="1">
                <a:latin typeface="Abadi" panose="020B0604020104020204" pitchFamily="34" charset="0"/>
                <a:ea typeface="Times New Roman"/>
                <a:cs typeface="Times New Roman"/>
              </a:rPr>
              <a:t>свой</a:t>
            </a:r>
            <a:r>
              <a:rPr sz="2600" b="1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b="1" dirty="0" err="1">
                <a:latin typeface="Abadi" panose="020B0604020104020204" pitchFamily="34" charset="0"/>
                <a:ea typeface="Times New Roman"/>
                <a:cs typeface="Times New Roman"/>
              </a:rPr>
              <a:t>путь</a:t>
            </a:r>
            <a:r>
              <a:rPr sz="2600" b="1" dirty="0">
                <a:latin typeface="Abadi" panose="020B0604020104020204" pitchFamily="34" charset="0"/>
                <a:ea typeface="Times New Roman"/>
                <a:cs typeface="Times New Roman"/>
              </a:rPr>
              <a:t>!</a:t>
            </a:r>
            <a:endParaRPr sz="2000" dirty="0">
              <a:latin typeface="Abadi" panose="020B0604020104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495074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AD53B0-7780-B54C-C22E-A7A16F02430A}" type="slidenum">
              <a:rPr lang="ru-RU"/>
              <a:t>2</a:t>
            </a:fld>
            <a:endParaRPr lang="ru-RU" dirty="0"/>
          </a:p>
        </p:txBody>
      </p:sp>
      <p:sp>
        <p:nvSpPr>
          <p:cNvPr id="219655850" name="Скругленный прямоугольник 7"/>
          <p:cNvSpPr/>
          <p:nvPr/>
        </p:nvSpPr>
        <p:spPr bwMode="auto">
          <a:xfrm>
            <a:off x="344356" y="541450"/>
            <a:ext cx="5724528" cy="203199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sz="1600" b="1" i="0" u="none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Швея</a:t>
            </a:r>
            <a:endParaRPr sz="1600" b="1"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Среднее общее плюс профессиональные курсы или среднее профессиональное образование.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Работа на фабриках, небольших предприятиях, иногда удаленно дома.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Может стать мастером-швейником, ведущим специалистом, руководящим отделом кроя и пошива.</a:t>
            </a:r>
          </a:p>
          <a:p>
            <a:pPr>
              <a:spcAft>
                <a:spcPts val="599"/>
              </a:spcAft>
              <a:defRPr/>
            </a:pP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90612541" name="Скругленный прямоугольник 17"/>
          <p:cNvSpPr/>
          <p:nvPr/>
        </p:nvSpPr>
        <p:spPr bwMode="auto">
          <a:xfrm>
            <a:off x="315152" y="2621671"/>
            <a:ext cx="5724528" cy="2130494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i="0" u="none"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sz="1600" b="1" i="0" u="none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Оператор</a:t>
            </a:r>
            <a:r>
              <a:rPr sz="1600" b="1" i="0" u="none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600" b="1" i="0" u="none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различных</a:t>
            </a:r>
            <a:r>
              <a:rPr sz="1600" b="1" i="0" u="none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600" b="1" i="0" u="none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специальностей</a:t>
            </a:r>
            <a:r>
              <a:rPr lang="ru-RU" sz="1600" b="1" i="0" u="none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Чаще всего среднее профессиональное, реже высшее техническое.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Много зависит от специализации: операторы машин, технологических линий работают преимущественно на промышленных объектах.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Можно вырасти до старшего оператора, инженера, руководителя производственной линии.</a:t>
            </a:r>
          </a:p>
          <a:p>
            <a:pPr>
              <a:spcAft>
                <a:spcPts val="599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23484217" name="Скругленный прямоугольник 18"/>
          <p:cNvSpPr/>
          <p:nvPr/>
        </p:nvSpPr>
        <p:spPr bwMode="auto">
          <a:xfrm>
            <a:off x="371469" y="4785331"/>
            <a:ext cx="5724528" cy="1961273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600" b="1" i="0" u="none"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defRPr/>
            </a:pPr>
            <a:r>
              <a:rPr sz="1600" b="1" i="0" u="none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Слесарь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Обычно среднее профессиональное (колледж).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Часто физические нагрузки, работа в механических цехах заводов и фабрик.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Возможно повышение квалификации, переход на должность мастера, начальника участка.</a:t>
            </a:r>
          </a:p>
          <a:p>
            <a:pPr>
              <a:spcAft>
                <a:spcPts val="599"/>
              </a:spcAft>
              <a:defRPr/>
            </a:pP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142964088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69" y="130558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1786800225" name=" 1786800224"/>
          <p:cNvSpPr/>
          <p:nvPr/>
        </p:nvSpPr>
        <p:spPr bwMode="auto">
          <a:xfrm>
            <a:off x="5968559" y="3490711"/>
            <a:ext cx="15100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969709277" name="Рисунок 96970927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214811" y="183417"/>
            <a:ext cx="3181736" cy="2301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83598023" name=" 1283598022"/>
          <p:cNvSpPr/>
          <p:nvPr/>
        </p:nvSpPr>
        <p:spPr bwMode="auto">
          <a:xfrm>
            <a:off x="14128309" y="4668640"/>
            <a:ext cx="6811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69637677" name="Рисунок 116963767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373811" y="2181828"/>
            <a:ext cx="3569472" cy="2270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3657066" name=" 513657065"/>
          <p:cNvSpPr/>
          <p:nvPr/>
        </p:nvSpPr>
        <p:spPr bwMode="auto">
          <a:xfrm>
            <a:off x="12363108" y="7641589"/>
            <a:ext cx="9064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656128348" name="Рисунок 65612834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458048" y="4451953"/>
            <a:ext cx="3001999" cy="2294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3</a:t>
            </a:fld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11270" y="474421"/>
            <a:ext cx="5724528" cy="2110202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i="0" u="none"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sz="1600" b="1" i="0" u="none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Водитель</a:t>
            </a:r>
            <a:r>
              <a:rPr sz="1600" b="1" i="0" u="none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600" b="1" i="0" u="none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автомобиля</a:t>
            </a:r>
            <a:endParaRPr lang="ru-RU" sz="1600" b="1" i="0" u="none"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Обязательное наличие водительских прав соответствующей категории (B, C, D и др.).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Постоянные перемещения, нередко дальние рейсы, ненормированный график.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Возможность открытия собственного бизнеса, повышение статуса до инструктора по вождению, диспетчера транспортных перевозок.</a:t>
            </a:r>
          </a:p>
          <a:p>
            <a:pPr>
              <a:spcAft>
                <a:spcPts val="600"/>
              </a:spcAft>
              <a:defRPr/>
            </a:pP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208092" y="2584623"/>
            <a:ext cx="5724528" cy="2110201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Станочник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Среднее профессиональное или начальное техническое образование.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Основные рабочие процессы происходят в цехах металлообработки, часто физически тяжелые условия.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Опытные станочники могут занять должности мастеров участков, старших инженеров-технологов.</a:t>
            </a: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248601" y="4697256"/>
            <a:ext cx="5724528" cy="210234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4" y="58400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990251709" name=" 990251708"/>
          <p:cNvSpPr/>
          <p:nvPr/>
        </p:nvSpPr>
        <p:spPr bwMode="auto">
          <a:xfrm>
            <a:off x="479376" y="5321270"/>
            <a:ext cx="5306568" cy="2194560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200113156" name=" 200113155"/>
          <p:cNvSpPr/>
          <p:nvPr/>
        </p:nvSpPr>
        <p:spPr bwMode="auto">
          <a:xfrm>
            <a:off x="5958678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94213469" name="Рисунок 39421346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112224" y="209884"/>
            <a:ext cx="3154280" cy="2044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6829037" name=" 516829036"/>
          <p:cNvSpPr/>
          <p:nvPr/>
        </p:nvSpPr>
        <p:spPr bwMode="auto">
          <a:xfrm>
            <a:off x="14396549" y="5368590"/>
            <a:ext cx="6536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597490814" name="Рисунок 59749081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213594" y="2141382"/>
            <a:ext cx="3341724" cy="2300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53435592" name=" 1753435591"/>
          <p:cNvSpPr/>
          <p:nvPr/>
        </p:nvSpPr>
        <p:spPr bwMode="auto">
          <a:xfrm>
            <a:off x="12636058" y="7133589"/>
            <a:ext cx="900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03589982" name="Рисунок 30358998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467844" y="4274485"/>
            <a:ext cx="3446499" cy="2373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2718C7-B320-006F-111D-0FDA0C4DE11D}"/>
              </a:ext>
            </a:extLst>
          </p:cNvPr>
          <p:cNvSpPr txBox="1"/>
          <p:nvPr/>
        </p:nvSpPr>
        <p:spPr>
          <a:xfrm>
            <a:off x="361608" y="4771114"/>
            <a:ext cx="572452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Токарь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Как правило, среднее профессиональное образование.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Работают в основном на металлорежущих станках, зачастую приходится выдерживать повышенные шумовые и вибрационные нагрузки.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Вырасти до главного специалиста по обработке металла, старшему мастеру.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488991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5E1CED1-A6A8-829F-8716-5CA4E40ED596}" type="slidenum">
              <a:rPr lang="ru-RU"/>
              <a:t>4</a:t>
            </a:fld>
            <a:endParaRPr lang="ru-RU" dirty="0"/>
          </a:p>
        </p:txBody>
      </p:sp>
      <p:sp>
        <p:nvSpPr>
          <p:cNvPr id="1257413445" name="Скругленный прямоугольник 7"/>
          <p:cNvSpPr/>
          <p:nvPr/>
        </p:nvSpPr>
        <p:spPr bwMode="auto">
          <a:xfrm>
            <a:off x="312758" y="466862"/>
            <a:ext cx="5724528" cy="2201366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Фрезеровщик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Среднее профессиональное образование, получение соответствующего разряда.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Трудится в условиях механической обработки металлов, используется специализированное оборудование.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Высококвалифицированные фрезеровщики становятся ведущими специалистами, инженерами.</a:t>
            </a:r>
          </a:p>
          <a:p>
            <a:pPr>
              <a:spcAft>
                <a:spcPts val="599"/>
              </a:spcAft>
              <a:defRPr/>
            </a:pP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310655097" name="Скругленный прямоугольник 17"/>
          <p:cNvSpPr/>
          <p:nvPr/>
        </p:nvSpPr>
        <p:spPr bwMode="auto">
          <a:xfrm>
            <a:off x="371469" y="2733976"/>
            <a:ext cx="5724528" cy="1797351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440503113" name="Скругленный прямоугольник 18"/>
          <p:cNvSpPr/>
          <p:nvPr/>
        </p:nvSpPr>
        <p:spPr bwMode="auto">
          <a:xfrm>
            <a:off x="371473" y="4594828"/>
            <a:ext cx="5724528" cy="2120531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143889476" name="Заголовок 3"/>
          <p:cNvSpPr>
            <a:spLocks noGrp="1"/>
          </p:cNvSpPr>
          <p:nvPr>
            <p:ph type="title"/>
          </p:nvPr>
        </p:nvSpPr>
        <p:spPr bwMode="auto">
          <a:xfrm>
            <a:off x="407235" y="44710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</a:t>
            </a:r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</a:t>
            </a:r>
            <a:r>
              <a:rPr lang="ru-RU" dirty="0"/>
              <a:t> </a:t>
            </a:r>
          </a:p>
        </p:txBody>
      </p:sp>
      <p:sp>
        <p:nvSpPr>
          <p:cNvPr id="1298046205" name=" 1298046204"/>
          <p:cNvSpPr/>
          <p:nvPr/>
        </p:nvSpPr>
        <p:spPr bwMode="auto">
          <a:xfrm>
            <a:off x="12191999" y="3598189"/>
            <a:ext cx="10678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534487107" name="Рисунок 153448710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286939" y="244153"/>
            <a:ext cx="3415189" cy="2406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89969760" name=" 1089969759"/>
          <p:cNvSpPr/>
          <p:nvPr/>
        </p:nvSpPr>
        <p:spPr bwMode="auto">
          <a:xfrm>
            <a:off x="11986877" y="5100929"/>
            <a:ext cx="10075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033935447" name="Рисунок 103393544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561072" y="2342326"/>
            <a:ext cx="3425804" cy="2511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45792227" name=" 1445792226"/>
          <p:cNvSpPr/>
          <p:nvPr/>
        </p:nvSpPr>
        <p:spPr bwMode="auto">
          <a:xfrm>
            <a:off x="12798424" y="6532462"/>
            <a:ext cx="8343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731962164" name="Рисунок 173196216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286939" y="4335190"/>
            <a:ext cx="3277757" cy="2380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4ECCAD-7586-AD34-6BA4-7097094F71CB}"/>
              </a:ext>
            </a:extLst>
          </p:cNvPr>
          <p:cNvSpPr txBox="1"/>
          <p:nvPr/>
        </p:nvSpPr>
        <p:spPr>
          <a:xfrm>
            <a:off x="521433" y="2703254"/>
            <a:ext cx="609755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Электромонтер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Среднее профессиональное образование (электроэнергетическое направление).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Включает работу с электричеством, высоковольтными линиями, электроприборами.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Становятся начальниками отделов, главным энергетиком предприятия.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7D712F-69B5-3292-D650-640CF0F8AEAA}"/>
              </a:ext>
            </a:extLst>
          </p:cNvPr>
          <p:cNvSpPr txBox="1"/>
          <p:nvPr/>
        </p:nvSpPr>
        <p:spPr>
          <a:xfrm>
            <a:off x="441785" y="4532727"/>
            <a:ext cx="584515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endParaRPr lang="ru-RU" sz="16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Повар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Профессиональное обучение в колледже, возможно дополнительное прохождение курсов.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Высокая интенсивность труда, постоянное общение с клиентами, ответственность за качество блюд.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Могут стать шеф-поварами ресторанов, управляющими предприятиями общественного питания.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65022697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C3B0B9D-B57A-6F1A-FE3A-C0217BAA716B}" type="slidenum">
              <a:rPr lang="ru-RU"/>
              <a:t>5</a:t>
            </a:fld>
            <a:endParaRPr lang="ru-RU" dirty="0"/>
          </a:p>
        </p:txBody>
      </p:sp>
      <p:sp>
        <p:nvSpPr>
          <p:cNvPr id="815266486" name="Скругленный прямоугольник 7"/>
          <p:cNvSpPr/>
          <p:nvPr/>
        </p:nvSpPr>
        <p:spPr bwMode="auto">
          <a:xfrm>
            <a:off x="263411" y="517963"/>
            <a:ext cx="5724528" cy="195842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418452118" name="Скругленный прямоугольник 17"/>
          <p:cNvSpPr/>
          <p:nvPr/>
        </p:nvSpPr>
        <p:spPr bwMode="auto">
          <a:xfrm>
            <a:off x="194630" y="2478034"/>
            <a:ext cx="5724528" cy="2037566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425808332" name="Скругленный прямоугольник 18"/>
          <p:cNvSpPr/>
          <p:nvPr/>
        </p:nvSpPr>
        <p:spPr bwMode="auto">
          <a:xfrm>
            <a:off x="194630" y="4579937"/>
            <a:ext cx="5724528" cy="2213079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2009434541" name="Заголовок 3"/>
          <p:cNvSpPr>
            <a:spLocks noGrp="1"/>
          </p:cNvSpPr>
          <p:nvPr>
            <p:ph type="title"/>
          </p:nvPr>
        </p:nvSpPr>
        <p:spPr bwMode="auto">
          <a:xfrm>
            <a:off x="374579" y="7514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1933598929" name=" 1933598928"/>
          <p:cNvSpPr/>
          <p:nvPr/>
        </p:nvSpPr>
        <p:spPr bwMode="auto">
          <a:xfrm>
            <a:off x="584933" y="2790451"/>
            <a:ext cx="5577343" cy="1645920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200" b="1" i="0" u="none" dirty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t> 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557111784" name=" 1557111783"/>
          <p:cNvSpPr/>
          <p:nvPr/>
        </p:nvSpPr>
        <p:spPr bwMode="auto">
          <a:xfrm>
            <a:off x="521433" y="4653563"/>
            <a:ext cx="5496888" cy="2194560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085070232" name=" 1085070231"/>
          <p:cNvSpPr/>
          <p:nvPr/>
        </p:nvSpPr>
        <p:spPr bwMode="auto">
          <a:xfrm>
            <a:off x="12191999" y="3586382"/>
            <a:ext cx="833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524169175" name="Рисунок 152416917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189930" y="94395"/>
            <a:ext cx="3192499" cy="232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58243904" name=" 1758243903"/>
          <p:cNvSpPr/>
          <p:nvPr/>
        </p:nvSpPr>
        <p:spPr bwMode="auto">
          <a:xfrm>
            <a:off x="14361409" y="5448601"/>
            <a:ext cx="8519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39791652" name="Рисунок 13979165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579935" y="2043154"/>
            <a:ext cx="3494141" cy="2610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9888821" name=" 1949888820"/>
          <p:cNvSpPr/>
          <p:nvPr/>
        </p:nvSpPr>
        <p:spPr bwMode="auto">
          <a:xfrm>
            <a:off x="12134964" y="7419339"/>
            <a:ext cx="11407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01512397" name="Рисунок 10151239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189930" y="4501801"/>
            <a:ext cx="3366684" cy="2291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D9C1DF-7DC9-DB17-613E-49C81600DEC7}"/>
              </a:ext>
            </a:extLst>
          </p:cNvPr>
          <p:cNvSpPr txBox="1"/>
          <p:nvPr/>
        </p:nvSpPr>
        <p:spPr>
          <a:xfrm>
            <a:off x="263411" y="600613"/>
            <a:ext cx="57245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Наладчик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От среднего профессионального до высшего технического.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Регулировка и настройка сложного оборудования на производстве.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Переход на должность ведущего инженера, специалиста по технической поддержке оборудования.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B95226-6E4A-237D-1098-DE2BFE8820CE}"/>
              </a:ext>
            </a:extLst>
          </p:cNvPr>
          <p:cNvSpPr txBox="1"/>
          <p:nvPr/>
        </p:nvSpPr>
        <p:spPr>
          <a:xfrm>
            <a:off x="310958" y="2555618"/>
            <a:ext cx="560242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Электросварщик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Начальное профессиональное или среднее профессиональное образование.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Рабочее место связано с воздействием высоких температур, газа, вредных веществ.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Рост квалификационного разряда, занятие должностей мастера или начальника сварочного участка.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7BB2DA-1267-7468-8530-55D5DA05F4CD}"/>
              </a:ext>
            </a:extLst>
          </p:cNvPr>
          <p:cNvSpPr txBox="1"/>
          <p:nvPr/>
        </p:nvSpPr>
        <p:spPr>
          <a:xfrm>
            <a:off x="263411" y="4648468"/>
            <a:ext cx="591522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Электрогазосварщик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Такое же, как у электросварщика, плюс специализированные знания и опыт.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Связаны с высокими температурами, использованием газов и сварки.</a:t>
            </a:r>
          </a:p>
          <a:p>
            <a:pPr algn="l"/>
            <a:r>
              <a:rPr lang="ru-RU" sz="16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Те же, что и у электросварщика, но возможны более высокие зарплаты благодаря повышенной ответственности.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3E267252-6482-3CFF-C777-10485EA58C41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5164856" name="Номер слайда 9">
            <a:extLst>
              <a:ext uri="{FF2B5EF4-FFF2-40B4-BE49-F238E27FC236}">
                <a16:creationId xmlns:a16="http://schemas.microsoft.com/office/drawing/2014/main" id="{3F00C8CC-A018-B1E0-2CC8-A3B6115294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28E8DF5-6177-62EC-D0A5-F5C2C938770F}" type="slidenum">
              <a:rPr lang="ru-RU"/>
              <a:t>6</a:t>
            </a:fld>
            <a:endParaRPr lang="ru-RU" dirty="0"/>
          </a:p>
        </p:txBody>
      </p:sp>
      <p:sp>
        <p:nvSpPr>
          <p:cNvPr id="1012161437" name="Скругленный прямоугольник 7">
            <a:extLst>
              <a:ext uri="{FF2B5EF4-FFF2-40B4-BE49-F238E27FC236}">
                <a16:creationId xmlns:a16="http://schemas.microsoft.com/office/drawing/2014/main" id="{90B799AF-3BDC-EB3E-E8C0-478A737FFE3E}"/>
              </a:ext>
            </a:extLst>
          </p:cNvPr>
          <p:cNvSpPr/>
          <p:nvPr/>
        </p:nvSpPr>
        <p:spPr bwMode="auto">
          <a:xfrm>
            <a:off x="276218" y="841999"/>
            <a:ext cx="5724528" cy="263910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526832746" name="Скругленный прямоугольник 17">
            <a:extLst>
              <a:ext uri="{FF2B5EF4-FFF2-40B4-BE49-F238E27FC236}">
                <a16:creationId xmlns:a16="http://schemas.microsoft.com/office/drawing/2014/main" id="{BA254B9B-5029-E974-F790-C8CCFBD76B12}"/>
              </a:ext>
            </a:extLst>
          </p:cNvPr>
          <p:cNvSpPr/>
          <p:nvPr/>
        </p:nvSpPr>
        <p:spPr bwMode="auto">
          <a:xfrm>
            <a:off x="345888" y="3639221"/>
            <a:ext cx="5724528" cy="2639103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Комплектовщик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Зачастую достаточно школьного аттестата, специфической подготовки не требуется.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Упаковка, сборка изделий, маркировка товаров.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Со временем можно подняться до начальника склада или логиста.</a:t>
            </a:r>
          </a:p>
        </p:txBody>
      </p:sp>
      <p:sp>
        <p:nvSpPr>
          <p:cNvPr id="1757915144" name="Заголовок 3">
            <a:extLst>
              <a:ext uri="{FF2B5EF4-FFF2-40B4-BE49-F238E27FC236}">
                <a16:creationId xmlns:a16="http://schemas.microsoft.com/office/drawing/2014/main" id="{82860898-F22B-167B-D847-EC992CDDA52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63468" y="159415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60246830" name=" 60246829">
            <a:extLst>
              <a:ext uri="{FF2B5EF4-FFF2-40B4-BE49-F238E27FC236}">
                <a16:creationId xmlns:a16="http://schemas.microsoft.com/office/drawing/2014/main" id="{07667A1E-9030-3908-9D72-7B434F348255}"/>
              </a:ext>
            </a:extLst>
          </p:cNvPr>
          <p:cNvSpPr/>
          <p:nvPr/>
        </p:nvSpPr>
        <p:spPr bwMode="auto">
          <a:xfrm>
            <a:off x="12239184" y="3561264"/>
            <a:ext cx="866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620340261" name="Рисунок 1620340260">
            <a:extLst>
              <a:ext uri="{FF2B5EF4-FFF2-40B4-BE49-F238E27FC236}">
                <a16:creationId xmlns:a16="http://schemas.microsoft.com/office/drawing/2014/main" id="{5C839794-DD44-4EA7-B299-0DCCFC8EA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384032" y="526663"/>
            <a:ext cx="3634561" cy="2733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90790468" name=" 990790467">
            <a:extLst>
              <a:ext uri="{FF2B5EF4-FFF2-40B4-BE49-F238E27FC236}">
                <a16:creationId xmlns:a16="http://schemas.microsoft.com/office/drawing/2014/main" id="{BD648662-4951-89C5-C9CD-9A4059CC3F46}"/>
              </a:ext>
            </a:extLst>
          </p:cNvPr>
          <p:cNvSpPr/>
          <p:nvPr/>
        </p:nvSpPr>
        <p:spPr bwMode="auto">
          <a:xfrm>
            <a:off x="14572809" y="5875796"/>
            <a:ext cx="9158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449502195" name="Рисунок 449502194">
            <a:extLst>
              <a:ext uri="{FF2B5EF4-FFF2-40B4-BE49-F238E27FC236}">
                <a16:creationId xmlns:a16="http://schemas.microsoft.com/office/drawing/2014/main" id="{CFD68F7A-EFEF-28E3-4E0E-7F803522B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536160" y="3429000"/>
            <a:ext cx="4144185" cy="3051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5943634" name=" 1745943633">
            <a:extLst>
              <a:ext uri="{FF2B5EF4-FFF2-40B4-BE49-F238E27FC236}">
                <a16:creationId xmlns:a16="http://schemas.microsoft.com/office/drawing/2014/main" id="{EB87DF6D-0438-D29A-23AD-813EE250EA4C}"/>
              </a:ext>
            </a:extLst>
          </p:cNvPr>
          <p:cNvSpPr/>
          <p:nvPr/>
        </p:nvSpPr>
        <p:spPr bwMode="auto">
          <a:xfrm>
            <a:off x="11835759" y="7032784"/>
            <a:ext cx="8378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332195737" name=" 1332195736">
            <a:extLst>
              <a:ext uri="{FF2B5EF4-FFF2-40B4-BE49-F238E27FC236}">
                <a16:creationId xmlns:a16="http://schemas.microsoft.com/office/drawing/2014/main" id="{539987FF-5404-65D8-8BE6-4772D603D97F}"/>
              </a:ext>
            </a:extLst>
          </p:cNvPr>
          <p:cNvSpPr/>
          <p:nvPr/>
        </p:nvSpPr>
        <p:spPr bwMode="auto">
          <a:xfrm>
            <a:off x="15177684" y="7032784"/>
            <a:ext cx="7085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9B2F47-7156-7723-167A-04EA4DDEA6DA}"/>
              </a:ext>
            </a:extLst>
          </p:cNvPr>
          <p:cNvSpPr txBox="1"/>
          <p:nvPr/>
        </p:nvSpPr>
        <p:spPr>
          <a:xfrm>
            <a:off x="501852" y="1055264"/>
            <a:ext cx="544882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Контролер</a:t>
            </a:r>
          </a:p>
          <a:p>
            <a:pPr algn="l"/>
            <a:r>
              <a:rPr lang="ru-RU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Часто достаточно средней школы, но желательно пройти специальные курсы.</a:t>
            </a:r>
          </a:p>
          <a:p>
            <a:pPr algn="l"/>
            <a:r>
              <a:rPr lang="ru-RU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Работа связана с проверкой соответствия продуктов требованиям стандартов.</a:t>
            </a:r>
          </a:p>
          <a:p>
            <a:pPr algn="l"/>
            <a:r>
              <a:rPr lang="ru-RU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Можно перейти на должность инспектора отдела качества или начальника группы контроля.</a:t>
            </a:r>
          </a:p>
        </p:txBody>
      </p:sp>
    </p:spTree>
    <p:extLst>
      <p:ext uri="{BB962C8B-B14F-4D97-AF65-F5344CB8AC3E}">
        <p14:creationId xmlns:p14="http://schemas.microsoft.com/office/powerpoint/2010/main" val="2473186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5164856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28E8DF5-6177-62EC-D0A5-F5C2C938770F}" type="slidenum">
              <a:rPr lang="ru-RU"/>
              <a:t>7</a:t>
            </a:fld>
            <a:endParaRPr lang="ru-RU" dirty="0"/>
          </a:p>
        </p:txBody>
      </p:sp>
      <p:sp>
        <p:nvSpPr>
          <p:cNvPr id="1925661508" name="Скругленный прямоугольник 18"/>
          <p:cNvSpPr/>
          <p:nvPr/>
        </p:nvSpPr>
        <p:spPr bwMode="auto">
          <a:xfrm>
            <a:off x="276218" y="926114"/>
            <a:ext cx="5724528" cy="2718910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757915144" name="Заголовок 3"/>
          <p:cNvSpPr>
            <a:spLocks noGrp="1"/>
          </p:cNvSpPr>
          <p:nvPr>
            <p:ph type="title"/>
          </p:nvPr>
        </p:nvSpPr>
        <p:spPr bwMode="auto">
          <a:xfrm>
            <a:off x="363468" y="159415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727979755" name="Скругленный прямоугольник 17"/>
          <p:cNvSpPr/>
          <p:nvPr/>
        </p:nvSpPr>
        <p:spPr bwMode="auto">
          <a:xfrm>
            <a:off x="315919" y="3740944"/>
            <a:ext cx="5724528" cy="2500647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Тракторист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Должен иметь удостоверение тракториста-машиниста соответствующей категории.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Часто тяжелая работа в сельском хозяйстве, строительстве, карьерах.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Постепенно могут занимать роли бригадира, механика сельскохозяйственной техники.</a:t>
            </a:r>
          </a:p>
        </p:txBody>
      </p:sp>
      <p:sp>
        <p:nvSpPr>
          <p:cNvPr id="60246830" name=" 60246829"/>
          <p:cNvSpPr/>
          <p:nvPr/>
        </p:nvSpPr>
        <p:spPr bwMode="auto">
          <a:xfrm>
            <a:off x="12239184" y="3561264"/>
            <a:ext cx="866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990790468" name=" 990790467"/>
          <p:cNvSpPr/>
          <p:nvPr/>
        </p:nvSpPr>
        <p:spPr bwMode="auto">
          <a:xfrm>
            <a:off x="14572809" y="5875796"/>
            <a:ext cx="9158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745943634" name=" 1745943633"/>
          <p:cNvSpPr/>
          <p:nvPr/>
        </p:nvSpPr>
        <p:spPr bwMode="auto">
          <a:xfrm>
            <a:off x="11835759" y="7032784"/>
            <a:ext cx="8378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2052902583" name="Рисунок 205290258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528048" y="323953"/>
            <a:ext cx="4052433" cy="3017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2195737" name=" 1332195736"/>
          <p:cNvSpPr/>
          <p:nvPr/>
        </p:nvSpPr>
        <p:spPr bwMode="auto">
          <a:xfrm>
            <a:off x="15177684" y="7032784"/>
            <a:ext cx="7085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429320169" name="Рисунок 42932016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983470" y="3526540"/>
            <a:ext cx="3856212" cy="3172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47FEF0-5C51-2064-FD94-CA14CE3C4185}"/>
              </a:ext>
            </a:extLst>
          </p:cNvPr>
          <p:cNvSpPr txBox="1"/>
          <p:nvPr/>
        </p:nvSpPr>
        <p:spPr>
          <a:xfrm>
            <a:off x="623392" y="988931"/>
            <a:ext cx="518457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ru-RU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Продавец</a:t>
            </a:r>
          </a:p>
          <a:p>
            <a:pPr algn="l"/>
            <a:r>
              <a:rPr lang="ru-RU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Для розничной торговли чаще всего хватает базовой школьной подготовки, колледж, институт.</a:t>
            </a:r>
          </a:p>
          <a:p>
            <a:pPr algn="l"/>
            <a:r>
              <a:rPr lang="ru-RU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Непосредственное взаимодействие с покупателями, физическая активность.</a:t>
            </a:r>
          </a:p>
          <a:p>
            <a:pPr algn="l"/>
            <a:r>
              <a:rPr lang="ru-RU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Продвижение до администратора торгового зала, менеджера по продажам.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162969" y="901480"/>
            <a:ext cx="4091028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Высшее медицинское образование, ординатура.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Частые стрессы, высокая ответственность, длительное рабочее время.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Расширять квалификацию, становиться главными врачами, заведующими отделениями.</a:t>
            </a: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4349248" y="901480"/>
            <a:ext cx="4069012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Высшее техническое образование, соответствующее профилю деятельности.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Интеллектуальная нагрузка, проекты, техническая документация.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 мере опыта рост до главного инженера, руководителя проектов.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  <a:defRPr/>
            </a:pPr>
            <a:endParaRPr lang="ru-RU" sz="1500" dirty="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8465886" y="901480"/>
            <a:ext cx="3617874" cy="271801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Медицинская сестра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Среднее медицинское образование, аккредитация.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Пациенты, стационары, амбулатории, постоянные контакты с людьми.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Занимать роль старшей сестры, главной медсестры, преподавателя медицинских училищ.</a:t>
            </a:r>
          </a:p>
          <a:p>
            <a:pPr>
              <a:spcAft>
                <a:spcPts val="600"/>
              </a:spcAft>
              <a:defRPr/>
            </a:pPr>
            <a:endParaRPr lang="ru-RU" sz="1500" dirty="0">
              <a:solidFill>
                <a:schemeClr val="tx1"/>
              </a:solidFill>
              <a:latin typeface="Mulish"/>
            </a:endParaRPr>
          </a:p>
        </p:txBody>
      </p:sp>
      <p:sp>
        <p:nvSpPr>
          <p:cNvPr id="943761073" name=" 943761072"/>
          <p:cNvSpPr/>
          <p:nvPr/>
        </p:nvSpPr>
        <p:spPr bwMode="auto">
          <a:xfrm>
            <a:off x="6383755" y="2353167"/>
            <a:ext cx="12818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799475442" name="Рисунок 79947544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91445" y="3542663"/>
            <a:ext cx="2364554" cy="3161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1118790" name=" 431118789"/>
          <p:cNvSpPr/>
          <p:nvPr/>
        </p:nvSpPr>
        <p:spPr bwMode="auto">
          <a:xfrm>
            <a:off x="10467240" y="5377308"/>
            <a:ext cx="108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21239722" name="Рисунок 112123972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19305" y="3814503"/>
            <a:ext cx="3770150" cy="2841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78643117" name=" 1778643116"/>
          <p:cNvSpPr/>
          <p:nvPr/>
        </p:nvSpPr>
        <p:spPr bwMode="auto">
          <a:xfrm>
            <a:off x="15101499" y="5284186"/>
            <a:ext cx="12153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375199765" name="Рисунок 137519976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215527" y="3619499"/>
            <a:ext cx="2025283" cy="3152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300133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1544817569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220A3AF-7CAF-9818-527E-2E25B33B6367}" type="slidenum">
              <a:rPr lang="ru-RU"/>
              <a:t>9</a:t>
            </a:fld>
            <a:endParaRPr lang="ru-RU" dirty="0"/>
          </a:p>
        </p:txBody>
      </p:sp>
      <p:sp>
        <p:nvSpPr>
          <p:cNvPr id="912157458" name="Скругленный прямоугольник 12"/>
          <p:cNvSpPr/>
          <p:nvPr/>
        </p:nvSpPr>
        <p:spPr bwMode="auto">
          <a:xfrm>
            <a:off x="162968" y="901480"/>
            <a:ext cx="4138653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Высшее педагогическое образование.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Общение с учениками, постоянный контакт с коллегами, составление уроков.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Преимущественно административные должности, научные степени, вплоть до ректора вуза.</a:t>
            </a:r>
          </a:p>
          <a:p>
            <a:pPr>
              <a:defRPr/>
            </a:pP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695787906" name="Скругленный прямоугольник 14"/>
          <p:cNvSpPr/>
          <p:nvPr/>
        </p:nvSpPr>
        <p:spPr bwMode="auto">
          <a:xfrm>
            <a:off x="4349248" y="901480"/>
            <a:ext cx="4069012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Аналогично преподавателю, чаще всего высшая квалификация.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Большое количество часов занятий, обязательная дополнительная деятельность.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Занятие административных позиций в школе, участие в научных конференциях.</a:t>
            </a:r>
          </a:p>
          <a:p>
            <a:pPr>
              <a:spcAft>
                <a:spcPts val="599"/>
              </a:spcAft>
              <a:defRPr/>
            </a:pPr>
            <a:endParaRPr sz="1800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363902115" name="Скругленный прямоугольник 18"/>
          <p:cNvSpPr/>
          <p:nvPr/>
        </p:nvSpPr>
        <p:spPr bwMode="auto">
          <a:xfrm>
            <a:off x="8255292" y="874462"/>
            <a:ext cx="3773740" cy="2803593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Среднее специальное или высшее педагогическое образование.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труда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Постоянное внимание детям, обеспечение дисциплины и порядка.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Старший воспитатель, завуч детского сада, организатор внеклассных мероприятий.</a:t>
            </a:r>
          </a:p>
          <a:p>
            <a:pPr>
              <a:defRPr/>
            </a:pP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284638867" name=" 284638866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856705409" name="Рисунок 85670540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71473" y="3705073"/>
            <a:ext cx="3811624" cy="303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4658443" name=" 124658442"/>
          <p:cNvSpPr/>
          <p:nvPr/>
        </p:nvSpPr>
        <p:spPr bwMode="auto">
          <a:xfrm>
            <a:off x="10391164" y="6454629"/>
            <a:ext cx="705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10225507" name="Рисунок 31022550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22604" y="3705073"/>
            <a:ext cx="3786395" cy="3016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39052647" name=" 1939052646"/>
          <p:cNvSpPr/>
          <p:nvPr/>
        </p:nvSpPr>
        <p:spPr bwMode="auto">
          <a:xfrm>
            <a:off x="14386821" y="6996913"/>
            <a:ext cx="9026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98411172" name="Рисунок 119841117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304249" y="3705073"/>
            <a:ext cx="3779511" cy="3016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«Билет в будущее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E64"/>
      </a:accent1>
      <a:accent2>
        <a:srgbClr val="4285F4"/>
      </a:accent2>
      <a:accent3>
        <a:srgbClr val="9477E6"/>
      </a:accent3>
      <a:accent4>
        <a:srgbClr val="00BBD6"/>
      </a:accent4>
      <a:accent5>
        <a:srgbClr val="F5675A"/>
      </a:accent5>
      <a:accent6>
        <a:srgbClr val="F1F5F9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23970E80-ED79-4494-B562-DFCDB7D49409}">
  <we:reference id="wa200005566" version="3.0.0.3" store="ru-RU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</TotalTime>
  <Words>1397</Words>
  <Application>Microsoft Office PowerPoint</Application>
  <DocSecurity>0</DocSecurity>
  <PresentationFormat>Широкоэкранный</PresentationFormat>
  <Paragraphs>176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Calibri</vt:lpstr>
      <vt:lpstr>PT Serif</vt:lpstr>
      <vt:lpstr>Arial</vt:lpstr>
      <vt:lpstr>Abadi</vt:lpstr>
      <vt:lpstr>Mulish</vt:lpstr>
      <vt:lpstr>Roboto</vt:lpstr>
      <vt:lpstr>Times New Roman</vt:lpstr>
      <vt:lpstr>Тема Office</vt:lpstr>
      <vt:lpstr>Востребованные профессии Владимирской области.  Возможности образования и стратегии поступления.</vt:lpstr>
      <vt:lpstr>Рабочие профессии </vt:lpstr>
      <vt:lpstr>Рабочие профессии </vt:lpstr>
      <vt:lpstr>Рабочие профессии </vt:lpstr>
      <vt:lpstr>Рабочие профессии </vt:lpstr>
      <vt:lpstr>Рабочие профессии </vt:lpstr>
      <vt:lpstr>Рабочие профессии </vt:lpstr>
      <vt:lpstr>Профессии служащих</vt:lpstr>
      <vt:lpstr>Профессии служащих</vt:lpstr>
      <vt:lpstr>Профессии служащих</vt:lpstr>
      <vt:lpstr>Профессии служащих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Екатерина Борисова</dc:creator>
  <cp:keywords/>
  <dc:description/>
  <cp:lastModifiedBy>969</cp:lastModifiedBy>
  <cp:revision>23</cp:revision>
  <dcterms:created xsi:type="dcterms:W3CDTF">2025-09-09T12:47:31Z</dcterms:created>
  <dcterms:modified xsi:type="dcterms:W3CDTF">2025-09-20T16:56:02Z</dcterms:modified>
  <cp:category/>
  <dc:identifier/>
  <cp:contentStatus/>
  <dc:language/>
  <cp:version/>
</cp:coreProperties>
</file>