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66" r:id="rId13"/>
    <p:sldId id="270" r:id="rId14"/>
  </p:sldIdLst>
  <p:sldSz cx="12192000" cy="6858000"/>
  <p:notesSz cx="12192000" cy="6858000"/>
  <p:embeddedFontLst>
    <p:embeddedFont>
      <p:font typeface="Abadi" panose="020B0604020104020204" pitchFamily="34" charset="0"/>
      <p:regular r:id="rId15"/>
    </p:embeddedFont>
    <p:embeddedFont>
      <p:font typeface="PT Serif" panose="020A0603040505020204" pitchFamily="18" charset="-52"/>
      <p:regular r:id="rId16"/>
      <p:bold r:id="rId17"/>
      <p:italic r:id="rId18"/>
      <p:boldItalic r:id="rId19"/>
    </p:embeddedFont>
    <p:embeddedFont>
      <p:font typeface="Roboto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4460232-F9F0-ED43-0304-97CB1984491C}">
  <a:tblStyle styleId="{D4460232-F9F0-ED43-0304-97CB1984491C}" styleName="Medium Style 2 - Accent 1">
    <a:wholeTbl>
      <a:tcTxStyle>
        <a:fontRef idx="minor"/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/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/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/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/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 dirty="0"/>
              <a:t>Образец подзаголовка</a:t>
            </a:r>
            <a:endParaRPr dirty="0"/>
          </a:p>
        </p:txBody>
      </p:sp>
      <p:sp>
        <p:nvSpPr>
          <p:cNvPr id="22" name="Номер слайда 21"/>
          <p:cNvSpPr>
            <a:spLocks noGrp="1"/>
          </p:cNvSpPr>
          <p:nvPr userDrawn="1"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 dirty="0"/>
              <a:t>Образец подзаголовка</a:t>
            </a:r>
            <a:endParaRPr dirty="0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3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 dirty="0"/>
              <a:t>Образец подзаголовка</a:t>
            </a:r>
            <a:endParaRPr dirty="0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 dirty="0"/>
              <a:t>Образец подзаголовка</a:t>
            </a:r>
            <a:endParaRPr dirty="0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 dirty="0"/>
          </a:p>
        </p:txBody>
      </p:sp>
      <p:sp>
        <p:nvSpPr>
          <p:cNvPr id="11" name="Скругленный прямоугольник 10"/>
          <p:cNvSpPr/>
          <p:nvPr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8-9%20&#1082;&#1083;&#1072;&#1089;&#1089;/&#1089;&#1087;&#1080;&#1089;&#1086;&#1082;_&#1082;&#1086;&#1083;&#1083;&#1077;&#1076;&#1078;&#1077;&#1081;_&#1080;_&#1089;&#1087;&#1077;&#1094;&#1080;&#1072;&#1083;&#1100;&#1085;&#1086;&#1089;&#1090;&#1077;&#1081;.pdf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3859" y="3349013"/>
            <a:ext cx="10743380" cy="2633507"/>
          </a:xfrm>
        </p:spPr>
        <p:txBody>
          <a:bodyPr/>
          <a:lstStyle/>
          <a:p>
            <a:pPr algn="ctr">
              <a:defRPr/>
            </a:pPr>
            <a:r>
              <a:rPr lang="ru-RU" sz="4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Востребованные профессии Владимирской области. </a:t>
            </a:r>
            <a:br>
              <a:rPr lang="ru-RU" sz="4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4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Возможности образования и </a:t>
            </a:r>
            <a:r>
              <a:rPr lang="ru-RU" sz="4800" b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стратегии поступления</a:t>
            </a:r>
            <a:r>
              <a:rPr lang="ru-RU" sz="480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9193249" y="368299"/>
            <a:ext cx="2624742" cy="1377949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4474" y="198795"/>
            <a:ext cx="1547453" cy="1547453"/>
          </a:xfrm>
          <a:prstGeom prst="rect">
            <a:avLst/>
          </a:prstGeom>
        </p:spPr>
      </p:pic>
      <p:pic>
        <p:nvPicPr>
          <p:cNvPr id="1080074572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510499" y="368299"/>
            <a:ext cx="1423027" cy="14432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38676918" name="Picture 2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9284609" y="628308"/>
            <a:ext cx="2442022" cy="82826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8518025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796" cy="356651"/>
          </a:xfrm>
        </p:spPr>
        <p:txBody>
          <a:bodyPr/>
          <a:lstStyle/>
          <a:p>
            <a:pPr>
              <a:defRPr/>
            </a:pP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Профессии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служащих</a:t>
            </a:r>
            <a:endParaRPr lang="ru-RU" dirty="0"/>
          </a:p>
        </p:txBody>
      </p:sp>
      <p:sp>
        <p:nvSpPr>
          <p:cNvPr id="933430379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3ECB120-C5D3-0E95-0020-1ABEA85E9729}" type="slidenum">
              <a:rPr lang="ru-RU"/>
              <a:t>10</a:t>
            </a:fld>
            <a:endParaRPr lang="ru-RU" dirty="0"/>
          </a:p>
        </p:txBody>
      </p:sp>
      <p:sp>
        <p:nvSpPr>
          <p:cNvPr id="1179365434" name="Скругленный прямоугольник 12"/>
          <p:cNvSpPr/>
          <p:nvPr/>
        </p:nvSpPr>
        <p:spPr bwMode="auto">
          <a:xfrm>
            <a:off x="480469" y="901480"/>
            <a:ext cx="5125029" cy="2718019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sz="1800" b="1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Экономист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Анализирует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экономическую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ситуацию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компаний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формирует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прогнозы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планирует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расходы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доходы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предприятий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Экономисты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обязаны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иметь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аналитические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способности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финансовые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знания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65660905" name="Скругленный прямоугольник 14"/>
          <p:cNvSpPr/>
          <p:nvPr/>
        </p:nvSpPr>
        <p:spPr bwMode="auto">
          <a:xfrm>
            <a:off x="6510374" y="901480"/>
            <a:ext cx="4908261" cy="271801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r>
              <a:rPr sz="1800" b="1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Менеджер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spcAft>
                <a:spcPts val="599"/>
              </a:spcAft>
              <a:defRPr/>
            </a:pPr>
            <a:endParaRPr sz="11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Руководит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персоналом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организации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координирует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бизнес-процессы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реализует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стратегии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развития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бизнеса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Эффективность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менеджера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зависит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уровня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управленческих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компетенций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лидерских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качеств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  <a:endParaRPr sz="1800" dirty="0">
              <a:solidFill>
                <a:schemeClr val="tx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612975690" name=" 612975689"/>
          <p:cNvSpPr/>
          <p:nvPr/>
        </p:nvSpPr>
        <p:spPr bwMode="auto">
          <a:xfrm>
            <a:off x="6018896" y="6831964"/>
            <a:ext cx="10067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562515807" name="Рисунок 56251580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53586" y="3806012"/>
            <a:ext cx="4951912" cy="2819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8574138" name=" 2058574137"/>
          <p:cNvSpPr/>
          <p:nvPr/>
        </p:nvSpPr>
        <p:spPr bwMode="auto">
          <a:xfrm>
            <a:off x="12828816" y="7014862"/>
            <a:ext cx="13869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126455180" name="Рисунок 112645517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860255" y="3723022"/>
            <a:ext cx="4208499" cy="2981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85495324" name="Рисунок 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21059499">
            <a:off x="4548930" y="843648"/>
            <a:ext cx="8982009" cy="7113802"/>
          </a:xfrm>
          <a:prstGeom prst="rect">
            <a:avLst/>
          </a:prstGeom>
        </p:spPr>
      </p:pic>
      <p:sp>
        <p:nvSpPr>
          <p:cNvPr id="606187309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2" y="365123"/>
            <a:ext cx="11174047" cy="384084"/>
          </a:xfrm>
        </p:spPr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561266516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0D2B3AB-DB0E-D02D-5537-8F8D3E4E4320}" type="slidenum">
              <a:rPr lang="ru-RU"/>
              <a:t>11</a:t>
            </a:fld>
            <a:endParaRPr lang="ru-RU" dirty="0"/>
          </a:p>
        </p:txBody>
      </p:sp>
      <p:sp>
        <p:nvSpPr>
          <p:cNvPr id="1925841110" name="Прямоугольник 21"/>
          <p:cNvSpPr/>
          <p:nvPr/>
        </p:nvSpPr>
        <p:spPr bwMode="auto">
          <a:xfrm>
            <a:off x="307974" y="920748"/>
            <a:ext cx="5488274" cy="3657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2400" b="1" i="1" dirty="0"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2054105165" name=" 2054105164"/>
          <p:cNvSpPr/>
          <p:nvPr/>
        </p:nvSpPr>
        <p:spPr bwMode="auto">
          <a:xfrm>
            <a:off x="13350432" y="3145938"/>
            <a:ext cx="106393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1556191710" name=" 1556191709"/>
          <p:cNvSpPr/>
          <p:nvPr/>
        </p:nvSpPr>
        <p:spPr bwMode="auto">
          <a:xfrm>
            <a:off x="12137716" y="7626873"/>
            <a:ext cx="10856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52904691" name=" 52904690"/>
          <p:cNvSpPr/>
          <p:nvPr/>
        </p:nvSpPr>
        <p:spPr bwMode="auto">
          <a:xfrm>
            <a:off x="6340032" y="8250939"/>
            <a:ext cx="9356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6CE26C36-1751-37FF-031A-A4F7B709F0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686781"/>
              </p:ext>
            </p:extLst>
          </p:nvPr>
        </p:nvGraphicFramePr>
        <p:xfrm>
          <a:off x="242208" y="116632"/>
          <a:ext cx="11661358" cy="4968551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tableStyleId>{D4460232-F9F0-ED43-0304-97CB1984491C}</a:tableStyleId>
              </a:tblPr>
              <a:tblGrid>
                <a:gridCol w="5830679">
                  <a:extLst>
                    <a:ext uri="{9D8B030D-6E8A-4147-A177-3AD203B41FA5}">
                      <a16:colId xmlns:a16="http://schemas.microsoft.com/office/drawing/2014/main" val="2077598466"/>
                    </a:ext>
                  </a:extLst>
                </a:gridCol>
                <a:gridCol w="5830679">
                  <a:extLst>
                    <a:ext uri="{9D8B030D-6E8A-4147-A177-3AD203B41FA5}">
                      <a16:colId xmlns:a16="http://schemas.microsoft.com/office/drawing/2014/main" val="1695454891"/>
                    </a:ext>
                  </a:extLst>
                </a:gridCol>
              </a:tblGrid>
              <a:tr h="4201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file"/>
                        </a:rPr>
                        <a:t>Среднее профессиональное образование (колледжи)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031" marR="680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Высшее образование (университеты, институты):</a:t>
                      </a:r>
                    </a:p>
                  </a:txBody>
                  <a:tcPr marL="68031" marR="68031" marT="0" marB="0">
                    <a:lnB w="38100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7695109"/>
                  </a:ext>
                </a:extLst>
              </a:tr>
              <a:tr h="45483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1.Специальности прикладного характера: медсестры, повара, слесаря, инженеры-техники.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2.Среднее профессиональное образование длится около трех-четырех лет.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3.После колледжа возможно продолжение обучения в университете на сокращенной программе бакалавриата.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Преимущества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быстрый старт в профессии, получение практических навыков сразу после окончания учебного заведения.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Недостатки: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ограниченный круг специальностей, невысокий уровень оплаты труда на начальном этапе.</a:t>
                      </a:r>
                    </a:p>
                  </a:txBody>
                  <a:tcPr marL="68031" marR="68031" marT="0" marB="0">
                    <a:lnR w="12700">
                      <a:noFill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1.Высшее образование предполагает получение диплома специалиста, бакалавра или магистра.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2.Длительность обучения составляет четыре-шесть лет.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3.Требуется высокий уровень академической подготовки и сдачи ЕГЭ.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Преимущества: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широкие возможности карьерного роста, высокие заработные платы, доступ к научной работе и исследованиям.</a:t>
                      </a: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8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длительный период обучения, необходимость сдавать экзамены, высокая конкуренция при поступлении.</a:t>
                      </a:r>
                    </a:p>
                  </a:txBody>
                  <a:tcPr marL="68031" marR="68031" marT="0" marB="0">
                    <a:lnL w="12700">
                      <a:noFill/>
                    </a:lnL>
                    <a:lnR w="12700">
                      <a:noFill/>
                    </a:lnR>
                    <a:lnT w="38100">
                      <a:noFill/>
                    </a:lnT>
                    <a:lnB w="12700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9001403"/>
                  </a:ext>
                </a:extLst>
              </a:tr>
            </a:tbl>
          </a:graphicData>
        </a:graphic>
      </p:graphicFrame>
      <p:pic>
        <p:nvPicPr>
          <p:cNvPr id="3311702" name="Рисунок 331170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600056" y="4116107"/>
            <a:ext cx="4887648" cy="27070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43868405" name="Рисунок 643868404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307974" y="4111977"/>
            <a:ext cx="5642980" cy="2709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307910" y="0"/>
            <a:ext cx="5837413" cy="462326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12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741671" y="76199"/>
            <a:ext cx="4233838" cy="4447309"/>
          </a:xfrm>
          <a:prstGeom prst="rect">
            <a:avLst/>
          </a:prstGeom>
        </p:spPr>
      </p:pic>
      <p:sp>
        <p:nvSpPr>
          <p:cNvPr id="247981788" name="Скругленный прямоугольник 12"/>
          <p:cNvSpPr/>
          <p:nvPr/>
        </p:nvSpPr>
        <p:spPr bwMode="auto">
          <a:xfrm>
            <a:off x="185652" y="420451"/>
            <a:ext cx="6879679" cy="6017097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поступления в колледжи/вузы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Сбор необходимой документации (аттестат, паспорт, медицинские справки);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Регистрация на государственные экзамены (ЕГЭ);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Подготовка к экзаменам и вступительным испытаниям;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Направление документов в приемную комиссию выбранного вуза или колледжа;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Посещение собеседований и профотборов (если требуется);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Получение итогового результата зачисления.</a:t>
            </a: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2400" b="1" i="1" dirty="0">
              <a:solidFill>
                <a:schemeClr val="tx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pic>
        <p:nvPicPr>
          <p:cNvPr id="463216882" name="Рисунок 46321688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946374" y="1268760"/>
            <a:ext cx="5276247" cy="559928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3328366" name="Рисунок 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21059499">
            <a:off x="3983929" y="198314"/>
            <a:ext cx="7905301" cy="6261043"/>
          </a:xfrm>
          <a:prstGeom prst="rect">
            <a:avLst/>
          </a:prstGeom>
        </p:spPr>
      </p:pic>
      <p:sp>
        <p:nvSpPr>
          <p:cNvPr id="441772523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EE545A7-A051-18C5-C123-261E443D75B5}" type="slidenum">
              <a:rPr lang="ru-RU"/>
              <a:t>13</a:t>
            </a:fld>
            <a:endParaRPr lang="ru-RU" dirty="0"/>
          </a:p>
        </p:txBody>
      </p:sp>
      <p:sp>
        <p:nvSpPr>
          <p:cNvPr id="1542753097" name="Прямоугольник 21"/>
          <p:cNvSpPr/>
          <p:nvPr/>
        </p:nvSpPr>
        <p:spPr bwMode="auto">
          <a:xfrm>
            <a:off x="307974" y="920748"/>
            <a:ext cx="5488274" cy="3657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2400" b="1" i="1" dirty="0"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1188001032" name=" 1188001031"/>
          <p:cNvSpPr/>
          <p:nvPr/>
        </p:nvSpPr>
        <p:spPr bwMode="auto">
          <a:xfrm>
            <a:off x="13350432" y="3145938"/>
            <a:ext cx="106393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1178443048" name=" 1178443047"/>
          <p:cNvSpPr/>
          <p:nvPr/>
        </p:nvSpPr>
        <p:spPr bwMode="auto">
          <a:xfrm>
            <a:off x="12137716" y="7626873"/>
            <a:ext cx="10856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913343239" name=" 913343238"/>
          <p:cNvSpPr/>
          <p:nvPr/>
        </p:nvSpPr>
        <p:spPr bwMode="auto">
          <a:xfrm>
            <a:off x="6340032" y="8250939"/>
            <a:ext cx="9356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1128898191" name=" 1128898190"/>
          <p:cNvSpPr/>
          <p:nvPr/>
        </p:nvSpPr>
        <p:spPr bwMode="auto">
          <a:xfrm>
            <a:off x="7397611" y="2080664"/>
            <a:ext cx="20474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928381867" name="Рисунок 192838186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842742" y="740452"/>
            <a:ext cx="7629838" cy="59514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17021635" name="TextBox 1217021634"/>
          <p:cNvSpPr txBox="1"/>
          <p:nvPr/>
        </p:nvSpPr>
        <p:spPr bwMode="auto">
          <a:xfrm>
            <a:off x="3542535" y="131848"/>
            <a:ext cx="4230252" cy="49930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600" b="1" dirty="0" err="1">
                <a:latin typeface="Abadi" panose="020B0604020104020204" pitchFamily="34" charset="0"/>
                <a:ea typeface="Times New Roman"/>
                <a:cs typeface="Times New Roman"/>
              </a:rPr>
              <a:t>Выбери</a:t>
            </a:r>
            <a:r>
              <a:rPr sz="2600" b="1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b="1" dirty="0" err="1">
                <a:latin typeface="Abadi" panose="020B0604020104020204" pitchFamily="34" charset="0"/>
                <a:ea typeface="Times New Roman"/>
                <a:cs typeface="Times New Roman"/>
              </a:rPr>
              <a:t>свой</a:t>
            </a:r>
            <a:r>
              <a:rPr sz="2600" b="1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b="1" dirty="0" err="1">
                <a:latin typeface="Abadi" panose="020B0604020104020204" pitchFamily="34" charset="0"/>
                <a:ea typeface="Times New Roman"/>
                <a:cs typeface="Times New Roman"/>
              </a:rPr>
              <a:t>путь</a:t>
            </a:r>
            <a:r>
              <a:rPr sz="2600" b="1" dirty="0">
                <a:latin typeface="Abadi" panose="020B0604020104020204" pitchFamily="34" charset="0"/>
                <a:ea typeface="Times New Roman"/>
                <a:cs typeface="Times New Roman"/>
              </a:rPr>
              <a:t>!</a:t>
            </a:r>
            <a:endParaRPr sz="2000" dirty="0">
              <a:latin typeface="Abadi" panose="020B0604020104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5495074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EAD53B0-7780-B54C-C22E-A7A16F02430A}" type="slidenum">
              <a:rPr lang="ru-RU"/>
              <a:t>2</a:t>
            </a:fld>
            <a:endParaRPr lang="ru-RU" dirty="0"/>
          </a:p>
        </p:txBody>
      </p:sp>
      <p:sp>
        <p:nvSpPr>
          <p:cNvPr id="219655850" name="Скругленный прямоугольник 7"/>
          <p:cNvSpPr/>
          <p:nvPr/>
        </p:nvSpPr>
        <p:spPr bwMode="auto">
          <a:xfrm>
            <a:off x="371469" y="952499"/>
            <a:ext cx="5724528" cy="1698624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Швея</a:t>
            </a:r>
            <a:endParaRPr sz="1800" b="1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Специалист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по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изготовлению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одежды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текстильных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изделий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Основные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инструменты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: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швейные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машины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иглы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нитки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выкройки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Требуется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аккуратность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усидчивость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знание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технологий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пошива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.</a:t>
            </a:r>
            <a:endParaRPr sz="1800" b="1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490612541" name="Скругленный прямоугольник 17"/>
          <p:cNvSpPr/>
          <p:nvPr/>
        </p:nvSpPr>
        <p:spPr bwMode="auto">
          <a:xfrm>
            <a:off x="371469" y="2733976"/>
            <a:ext cx="5724528" cy="1717976"/>
          </a:xfrm>
          <a:prstGeom prst="roundRect">
            <a:avLst>
              <a:gd name="adj" fmla="val 18746"/>
            </a:avLst>
          </a:prstGeom>
          <a:solidFill>
            <a:srgbClr val="947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Оператор</a:t>
            </a:r>
            <a:r>
              <a:rPr sz="1800" b="1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различных</a:t>
            </a:r>
            <a:r>
              <a:rPr sz="1800" b="1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специальностей</a:t>
            </a:r>
            <a:endParaRPr sz="1800" b="1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Работник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ответственный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за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управление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специализированным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оборудованием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механизмами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(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насосы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прессы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краны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).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Важны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точность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действий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внимательность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способность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работать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с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технической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документацией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.</a:t>
            </a:r>
            <a:endParaRPr sz="1800" b="1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423484217" name="Скругленный прямоугольник 18"/>
          <p:cNvSpPr/>
          <p:nvPr/>
        </p:nvSpPr>
        <p:spPr bwMode="auto">
          <a:xfrm>
            <a:off x="371469" y="4531329"/>
            <a:ext cx="5724528" cy="1707545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Слесарь</a:t>
            </a:r>
            <a:endParaRPr sz="1800" b="1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Мастер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по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ремонту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обслуживанию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техники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автомобилей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инженерных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сетей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Обладает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глубокими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техническими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знаниями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умениями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обращения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с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ручным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инструментом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.</a:t>
            </a:r>
            <a:endParaRPr sz="1800" b="1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142964088" name="Заголовок 3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4408" cy="384084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профессии </a:t>
            </a:r>
          </a:p>
        </p:txBody>
      </p:sp>
      <p:sp>
        <p:nvSpPr>
          <p:cNvPr id="1786800225" name=" 1786800224"/>
          <p:cNvSpPr/>
          <p:nvPr/>
        </p:nvSpPr>
        <p:spPr bwMode="auto">
          <a:xfrm>
            <a:off x="5968559" y="3490711"/>
            <a:ext cx="15100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969709277" name="Рисунок 96970927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214811" y="183417"/>
            <a:ext cx="3181736" cy="2301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83598023" name=" 1283598022"/>
          <p:cNvSpPr/>
          <p:nvPr/>
        </p:nvSpPr>
        <p:spPr bwMode="auto">
          <a:xfrm>
            <a:off x="14128309" y="4668640"/>
            <a:ext cx="6811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169637677" name="Рисунок 116963767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373811" y="2181828"/>
            <a:ext cx="3569472" cy="2270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3657066" name=" 513657065"/>
          <p:cNvSpPr/>
          <p:nvPr/>
        </p:nvSpPr>
        <p:spPr bwMode="auto">
          <a:xfrm>
            <a:off x="12363108" y="7641589"/>
            <a:ext cx="9064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656128348" name="Рисунок 656128347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458048" y="4451953"/>
            <a:ext cx="3001999" cy="2294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3</a:t>
            </a:fld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371469" y="952499"/>
            <a:ext cx="5724528" cy="1698624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Водитель</a:t>
            </a:r>
            <a:r>
              <a:rPr sz="1800" b="1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автомобиля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Управляет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транспортным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средством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доставляет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грузы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пассажиров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Должен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обладать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хорошими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навыками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вождения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знанием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ПДД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ответственностью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  <a:endParaRPr sz="1800" b="1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368899" y="2758959"/>
            <a:ext cx="5724528" cy="1797351"/>
          </a:xfrm>
          <a:prstGeom prst="roundRect">
            <a:avLst>
              <a:gd name="adj" fmla="val 18746"/>
            </a:avLst>
          </a:prstGeom>
          <a:solidFill>
            <a:srgbClr val="947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defRPr/>
            </a:pPr>
            <a:endParaRPr sz="1800" b="1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371473" y="4594828"/>
            <a:ext cx="5724528" cy="1707545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4408" cy="384084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профессии </a:t>
            </a:r>
          </a:p>
        </p:txBody>
      </p:sp>
      <p:sp>
        <p:nvSpPr>
          <p:cNvPr id="1596657491" name=" 1596657490"/>
          <p:cNvSpPr/>
          <p:nvPr/>
        </p:nvSpPr>
        <p:spPr bwMode="auto">
          <a:xfrm>
            <a:off x="584933" y="2790451"/>
            <a:ext cx="5576587" cy="161547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Станочник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endParaRPr sz="10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Оперирует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металлорежущими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станками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производит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механические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детали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Необходимо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понимание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чертежей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владение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технологическими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процессами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обработки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металлов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990251709" name=" 990251708"/>
          <p:cNvSpPr/>
          <p:nvPr/>
        </p:nvSpPr>
        <p:spPr bwMode="auto">
          <a:xfrm>
            <a:off x="521433" y="4653563"/>
            <a:ext cx="5306568" cy="161547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Токарь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endParaRPr sz="10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Использует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токарный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станок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для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изготовления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цилиндрических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конусообразных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сферических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деталей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Отличаются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точностью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исполнения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высоким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уровнем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профессионализма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200113156" name=" 200113155"/>
          <p:cNvSpPr/>
          <p:nvPr/>
        </p:nvSpPr>
        <p:spPr bwMode="auto">
          <a:xfrm>
            <a:off x="5958678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394213469" name="Рисунок 39421346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112224" y="209884"/>
            <a:ext cx="3154280" cy="2044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6829037" name=" 516829036"/>
          <p:cNvSpPr/>
          <p:nvPr/>
        </p:nvSpPr>
        <p:spPr bwMode="auto">
          <a:xfrm>
            <a:off x="14396549" y="5368590"/>
            <a:ext cx="6536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597490814" name="Рисунок 59749081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213594" y="2141382"/>
            <a:ext cx="3341724" cy="2300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53435592" name=" 1753435591"/>
          <p:cNvSpPr/>
          <p:nvPr/>
        </p:nvSpPr>
        <p:spPr bwMode="auto">
          <a:xfrm>
            <a:off x="12636058" y="7133589"/>
            <a:ext cx="900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303589982" name="Рисунок 30358998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467844" y="4274485"/>
            <a:ext cx="3446499" cy="2373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94889913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5E1CED1-A6A8-829F-8716-5CA4E40ED596}" type="slidenum">
              <a:rPr lang="ru-RU"/>
              <a:t>4</a:t>
            </a:fld>
            <a:endParaRPr lang="ru-RU" dirty="0"/>
          </a:p>
        </p:txBody>
      </p:sp>
      <p:sp>
        <p:nvSpPr>
          <p:cNvPr id="1257413445" name="Скругленный прямоугольник 7"/>
          <p:cNvSpPr/>
          <p:nvPr/>
        </p:nvSpPr>
        <p:spPr bwMode="auto">
          <a:xfrm>
            <a:off x="371469" y="952499"/>
            <a:ext cx="5724528" cy="1698624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Фрезеровщик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Производит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детали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сложной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конфигурации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фрезерных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станках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Нужно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владеть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техникой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нарезания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резьбы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строгания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сверления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зенкерования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1310655097" name="Скругленный прямоугольник 17"/>
          <p:cNvSpPr/>
          <p:nvPr/>
        </p:nvSpPr>
        <p:spPr bwMode="auto">
          <a:xfrm>
            <a:off x="371469" y="2733976"/>
            <a:ext cx="5724528" cy="1797351"/>
          </a:xfrm>
          <a:prstGeom prst="roundRect">
            <a:avLst>
              <a:gd name="adj" fmla="val 18746"/>
            </a:avLst>
          </a:prstGeom>
          <a:solidFill>
            <a:srgbClr val="947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endParaRPr sz="1800" b="1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1440503113" name="Скругленный прямоугольник 18"/>
          <p:cNvSpPr/>
          <p:nvPr/>
        </p:nvSpPr>
        <p:spPr bwMode="auto">
          <a:xfrm>
            <a:off x="371473" y="4594828"/>
            <a:ext cx="5724528" cy="1707545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1143889476" name="Заголовок 3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4408" cy="384084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</a:t>
            </a:r>
            <a:r>
              <a:rPr lang="ru-RU" dirty="0"/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</a:t>
            </a:r>
            <a:r>
              <a:rPr lang="ru-RU" dirty="0"/>
              <a:t> </a:t>
            </a:r>
          </a:p>
        </p:txBody>
      </p:sp>
      <p:sp>
        <p:nvSpPr>
          <p:cNvPr id="692357908" name=" 692357907"/>
          <p:cNvSpPr/>
          <p:nvPr/>
        </p:nvSpPr>
        <p:spPr bwMode="auto">
          <a:xfrm>
            <a:off x="584933" y="2790451"/>
            <a:ext cx="5577235" cy="161547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200" b="1" i="0" u="none" dirty="0">
                <a:solidFill>
                  <a:srgbClr val="000000"/>
                </a:solidFill>
                <a:latin typeface="Roboto"/>
                <a:ea typeface="Roboto"/>
                <a:cs typeface="Roboto"/>
              </a:rPr>
              <a:t> </a:t>
            </a: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Электромонтер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endParaRPr sz="10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Устанавливает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подключает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обслуживает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электрические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системы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приборы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Ответственность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безопасность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эксплуатации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электрических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установок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лежит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нём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..</a:t>
            </a:r>
          </a:p>
        </p:txBody>
      </p:sp>
      <p:sp>
        <p:nvSpPr>
          <p:cNvPr id="43698398" name=" 43698397"/>
          <p:cNvSpPr/>
          <p:nvPr/>
        </p:nvSpPr>
        <p:spPr bwMode="auto">
          <a:xfrm>
            <a:off x="521433" y="4653563"/>
            <a:ext cx="5307179" cy="134115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Повар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endParaRPr sz="10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Готовит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разнообразные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блюда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рецептурам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Для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успеха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необходимы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кулинарные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навыки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чувство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вкуса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эстетическое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восприятие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еды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1298046205" name=" 1298046204"/>
          <p:cNvSpPr/>
          <p:nvPr/>
        </p:nvSpPr>
        <p:spPr bwMode="auto">
          <a:xfrm>
            <a:off x="12191999" y="3598189"/>
            <a:ext cx="10678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534487107" name="Рисунок 153448710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286939" y="244153"/>
            <a:ext cx="3415189" cy="2406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89969760" name=" 1089969759"/>
          <p:cNvSpPr/>
          <p:nvPr/>
        </p:nvSpPr>
        <p:spPr bwMode="auto">
          <a:xfrm>
            <a:off x="11986877" y="5100929"/>
            <a:ext cx="10075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033935447" name="Рисунок 103393544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561072" y="2342326"/>
            <a:ext cx="3425804" cy="2511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45792227" name=" 1445792226"/>
          <p:cNvSpPr/>
          <p:nvPr/>
        </p:nvSpPr>
        <p:spPr bwMode="auto">
          <a:xfrm>
            <a:off x="12798424" y="6532462"/>
            <a:ext cx="8343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731962164" name="Рисунок 1731962163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286939" y="4335190"/>
            <a:ext cx="3277757" cy="2380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65022697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C3B0B9D-B57A-6F1A-FE3A-C0217BAA716B}" type="slidenum">
              <a:rPr lang="ru-RU"/>
              <a:t>5</a:t>
            </a:fld>
            <a:endParaRPr lang="ru-RU" dirty="0"/>
          </a:p>
        </p:txBody>
      </p:sp>
      <p:sp>
        <p:nvSpPr>
          <p:cNvPr id="815266486" name="Скругленный прямоугольник 7"/>
          <p:cNvSpPr/>
          <p:nvPr/>
        </p:nvSpPr>
        <p:spPr bwMode="auto">
          <a:xfrm>
            <a:off x="371469" y="952499"/>
            <a:ext cx="5724528" cy="1698624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Наладчик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Настраивает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регулирует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работу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производственных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линий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оборудования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Ключевое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значение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имеет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техническое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мышление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знание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принципов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функционирования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механизмов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418452118" name="Скругленный прямоугольник 17"/>
          <p:cNvSpPr/>
          <p:nvPr/>
        </p:nvSpPr>
        <p:spPr bwMode="auto">
          <a:xfrm>
            <a:off x="371469" y="2733976"/>
            <a:ext cx="5724528" cy="1797351"/>
          </a:xfrm>
          <a:prstGeom prst="roundRect">
            <a:avLst>
              <a:gd name="adj" fmla="val 18746"/>
            </a:avLst>
          </a:prstGeom>
          <a:solidFill>
            <a:srgbClr val="947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endParaRPr sz="1800" b="1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1425808332" name="Скругленный прямоугольник 18"/>
          <p:cNvSpPr/>
          <p:nvPr/>
        </p:nvSpPr>
        <p:spPr bwMode="auto">
          <a:xfrm>
            <a:off x="371473" y="4594828"/>
            <a:ext cx="5724528" cy="1707545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2009434541" name="Заголовок 3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4408" cy="384084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профессии </a:t>
            </a:r>
          </a:p>
        </p:txBody>
      </p:sp>
      <p:sp>
        <p:nvSpPr>
          <p:cNvPr id="1933598929" name=" 1933598928"/>
          <p:cNvSpPr/>
          <p:nvPr/>
        </p:nvSpPr>
        <p:spPr bwMode="auto">
          <a:xfrm>
            <a:off x="584933" y="2790451"/>
            <a:ext cx="5577343" cy="161547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200" b="1" i="0" u="none" dirty="0">
                <a:solidFill>
                  <a:srgbClr val="000000"/>
                </a:solidFill>
                <a:latin typeface="Roboto"/>
                <a:ea typeface="Roboto"/>
                <a:cs typeface="Roboto"/>
              </a:rPr>
              <a:t> </a:t>
            </a: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Электросварщик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endParaRPr sz="10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Осуществляет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сварку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металлических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элементов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электродуговым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методом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Обязателен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опыт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работы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с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электротехническим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оборудованием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соблюдением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мер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безопасности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1557111784" name=" 1557111783"/>
          <p:cNvSpPr/>
          <p:nvPr/>
        </p:nvSpPr>
        <p:spPr bwMode="auto">
          <a:xfrm>
            <a:off x="521433" y="4653563"/>
            <a:ext cx="5496888" cy="161547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800" b="1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Электрогазосварщик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endParaRPr sz="10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Выполняет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сварку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различными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способами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(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электродуговая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газовая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аргоновая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).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Владение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несколькими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видами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сварки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повышает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конкурентоспособность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рынке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труда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1085070232" name=" 1085070231"/>
          <p:cNvSpPr/>
          <p:nvPr/>
        </p:nvSpPr>
        <p:spPr bwMode="auto">
          <a:xfrm>
            <a:off x="12191999" y="3586382"/>
            <a:ext cx="833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524169175" name="Рисунок 152416917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189930" y="94395"/>
            <a:ext cx="3192499" cy="2322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58243904" name=" 1758243903"/>
          <p:cNvSpPr/>
          <p:nvPr/>
        </p:nvSpPr>
        <p:spPr bwMode="auto">
          <a:xfrm>
            <a:off x="14361409" y="5448601"/>
            <a:ext cx="8519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39791652" name="Рисунок 13979165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579935" y="2043154"/>
            <a:ext cx="3494141" cy="2610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9888821" name=" 1949888820"/>
          <p:cNvSpPr/>
          <p:nvPr/>
        </p:nvSpPr>
        <p:spPr bwMode="auto">
          <a:xfrm>
            <a:off x="12134964" y="7419339"/>
            <a:ext cx="11407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01512397" name="Рисунок 10151239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189930" y="4501801"/>
            <a:ext cx="3366684" cy="2291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15164856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28E8DF5-6177-62EC-D0A5-F5C2C938770F}" type="slidenum">
              <a:rPr lang="ru-RU"/>
              <a:t>6</a:t>
            </a:fld>
            <a:endParaRPr lang="ru-RU" dirty="0"/>
          </a:p>
        </p:txBody>
      </p:sp>
      <p:sp>
        <p:nvSpPr>
          <p:cNvPr id="1012161437" name="Скругленный прямоугольник 7"/>
          <p:cNvSpPr/>
          <p:nvPr/>
        </p:nvSpPr>
        <p:spPr bwMode="auto">
          <a:xfrm>
            <a:off x="371473" y="825498"/>
            <a:ext cx="5724528" cy="1492249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Контролер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Проверяет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качество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выпускаемых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продуктов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изделий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услуг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Требуются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внимательность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объективность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четкость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оценки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526832746" name="Скругленный прямоугольник 17"/>
          <p:cNvSpPr/>
          <p:nvPr/>
        </p:nvSpPr>
        <p:spPr bwMode="auto">
          <a:xfrm>
            <a:off x="371469" y="2372508"/>
            <a:ext cx="5724528" cy="1298272"/>
          </a:xfrm>
          <a:prstGeom prst="roundRect">
            <a:avLst>
              <a:gd name="adj" fmla="val 18746"/>
            </a:avLst>
          </a:prstGeom>
          <a:solidFill>
            <a:srgbClr val="947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endParaRPr sz="1800" b="1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1925661508" name="Скругленный прямоугольник 18"/>
          <p:cNvSpPr/>
          <p:nvPr/>
        </p:nvSpPr>
        <p:spPr bwMode="auto">
          <a:xfrm>
            <a:off x="374283" y="3764950"/>
            <a:ext cx="5724528" cy="1444624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1757915144" name="Заголовок 3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4408" cy="384084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профессии </a:t>
            </a:r>
          </a:p>
        </p:txBody>
      </p:sp>
      <p:sp>
        <p:nvSpPr>
          <p:cNvPr id="1824265818" name=" 1824265817"/>
          <p:cNvSpPr/>
          <p:nvPr/>
        </p:nvSpPr>
        <p:spPr bwMode="auto">
          <a:xfrm>
            <a:off x="521433" y="2372508"/>
            <a:ext cx="5577379" cy="118875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Комплектовщик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Собирает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заказы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сортирует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маркирует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товар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Необходимы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хорошие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организационные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способности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ответственность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1917931465" name=" 1917931464"/>
          <p:cNvSpPr/>
          <p:nvPr/>
        </p:nvSpPr>
        <p:spPr bwMode="auto">
          <a:xfrm>
            <a:off x="580017" y="3746499"/>
            <a:ext cx="5307432" cy="146307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Продавец</a:t>
            </a:r>
            <a:endParaRPr sz="1800" b="1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Продаёт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товары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населению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юридическим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лицам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оказывает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консультации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клиентам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Нужны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коммуникабельность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стрессоустойчивость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ориентация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покупателя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727979755" name="Скругленный прямоугольник 17"/>
          <p:cNvSpPr/>
          <p:nvPr/>
        </p:nvSpPr>
        <p:spPr bwMode="auto">
          <a:xfrm>
            <a:off x="371473" y="5307014"/>
            <a:ext cx="5724528" cy="1503359"/>
          </a:xfrm>
          <a:prstGeom prst="roundRect">
            <a:avLst>
              <a:gd name="adj" fmla="val 18746"/>
            </a:avLst>
          </a:prstGeom>
          <a:solidFill>
            <a:srgbClr val="947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Тракторист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Эксплуатирует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тракторные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агрегаты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для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сельскохозяйственных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работ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Полезны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практические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навыки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вождения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механики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знание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сельскохозяйственной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специфики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  <a:endParaRPr sz="1800" b="1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60246830" name=" 60246829"/>
          <p:cNvSpPr/>
          <p:nvPr/>
        </p:nvSpPr>
        <p:spPr bwMode="auto">
          <a:xfrm>
            <a:off x="12239184" y="3561264"/>
            <a:ext cx="866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620340261" name="Рисунок 162034026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191248" y="1146083"/>
            <a:ext cx="2827374" cy="2126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90790468" name=" 990790467"/>
          <p:cNvSpPr/>
          <p:nvPr/>
        </p:nvSpPr>
        <p:spPr bwMode="auto">
          <a:xfrm>
            <a:off x="14572809" y="5875796"/>
            <a:ext cx="9158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449502195" name="Рисунок 44950219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209124" y="1098459"/>
            <a:ext cx="2887624" cy="2126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5943634" name=" 1745943633"/>
          <p:cNvSpPr/>
          <p:nvPr/>
        </p:nvSpPr>
        <p:spPr bwMode="auto">
          <a:xfrm>
            <a:off x="11835759" y="7032784"/>
            <a:ext cx="8378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2052902583" name="Рисунок 205290258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161560" y="3740944"/>
            <a:ext cx="2920563" cy="2317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2195737" name=" 1332195736"/>
          <p:cNvSpPr/>
          <p:nvPr/>
        </p:nvSpPr>
        <p:spPr bwMode="auto">
          <a:xfrm>
            <a:off x="15177684" y="7032784"/>
            <a:ext cx="7085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429320169" name="Рисунок 429320168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209124" y="3740944"/>
            <a:ext cx="2817656" cy="2317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796" cy="356651"/>
          </a:xfrm>
        </p:spPr>
        <p:txBody>
          <a:bodyPr/>
          <a:lstStyle/>
          <a:p>
            <a:pPr>
              <a:defRPr/>
            </a:pP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Профессии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служащих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7</a:t>
            </a:fld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162969" y="901480"/>
            <a:ext cx="4091028" cy="2718019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sz="1800" b="1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Врач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endParaRPr sz="1200" dirty="0"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Медицинский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специалист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оказывающий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помощь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пациентам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диагностируя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заболевания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назначая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лечение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Высокий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уровень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ответственности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глубокие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медицинские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знания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являются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обязательными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качествами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врача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4349248" y="901480"/>
            <a:ext cx="4069012" cy="271801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600"/>
              </a:spcAft>
              <a:defRPr/>
            </a:pPr>
            <a:r>
              <a:rPr sz="1800" b="1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Инженер</a:t>
            </a:r>
            <a:endParaRPr sz="1800" b="0" i="0" u="none" dirty="0">
              <a:solidFill>
                <a:schemeClr val="tx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Создает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проекты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разрабатывает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технологии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занимается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организацией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технического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процесса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Глубокие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теоретические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знания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навыки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решения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технических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задач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важны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для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инженера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  <a:defRPr/>
            </a:pPr>
            <a:endParaRPr lang="ru-RU" sz="1500" dirty="0">
              <a:solidFill>
                <a:schemeClr val="tx1"/>
              </a:solidFill>
              <a:latin typeface="Mulish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8465886" y="901480"/>
            <a:ext cx="3617874" cy="2718019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600"/>
              </a:spcAft>
              <a:defRPr/>
            </a:pPr>
            <a:r>
              <a:rPr b="1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Медицинская</a:t>
            </a:r>
            <a:r>
              <a:rPr b="1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b="1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сестра</a:t>
            </a:r>
            <a:endParaRPr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spcAft>
                <a:spcPts val="599"/>
              </a:spcAft>
              <a:defRPr/>
            </a:pPr>
            <a:r>
              <a:rPr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Оказывает</a:t>
            </a:r>
            <a:r>
              <a:rPr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медицинскую</a:t>
            </a:r>
            <a:r>
              <a:rPr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помощь</a:t>
            </a:r>
            <a:r>
              <a:rPr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пациентам</a:t>
            </a:r>
            <a:r>
              <a:rPr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под</a:t>
            </a:r>
            <a:r>
              <a:rPr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руководством</a:t>
            </a:r>
            <a:r>
              <a:rPr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врачей</a:t>
            </a:r>
            <a:r>
              <a:rPr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ведет</a:t>
            </a:r>
            <a:r>
              <a:rPr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документацию</a:t>
            </a:r>
            <a:r>
              <a:rPr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следит</a:t>
            </a:r>
            <a:r>
              <a:rPr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за</a:t>
            </a:r>
            <a:r>
              <a:rPr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состоянием</a:t>
            </a:r>
            <a:r>
              <a:rPr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больных</a:t>
            </a:r>
            <a:r>
              <a:rPr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Доброжелательность</a:t>
            </a:r>
            <a:r>
              <a:rPr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организованность</a:t>
            </a:r>
            <a:r>
              <a:rPr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заботливость</a:t>
            </a:r>
            <a:r>
              <a:rPr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помогают</a:t>
            </a:r>
            <a:r>
              <a:rPr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медсестре</a:t>
            </a:r>
            <a:r>
              <a:rPr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успешно</a:t>
            </a:r>
            <a:r>
              <a:rPr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справляться</a:t>
            </a:r>
            <a:r>
              <a:rPr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с </a:t>
            </a:r>
            <a:r>
              <a:rPr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обязанностями</a:t>
            </a:r>
            <a:r>
              <a:rPr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  <a:endParaRPr lang="ru-RU" sz="1500" dirty="0">
              <a:solidFill>
                <a:schemeClr val="tx1"/>
              </a:solidFill>
              <a:latin typeface="Mulish"/>
            </a:endParaRPr>
          </a:p>
        </p:txBody>
      </p:sp>
      <p:sp>
        <p:nvSpPr>
          <p:cNvPr id="943761073" name=" 943761072"/>
          <p:cNvSpPr/>
          <p:nvPr/>
        </p:nvSpPr>
        <p:spPr bwMode="auto">
          <a:xfrm>
            <a:off x="6383755" y="2353167"/>
            <a:ext cx="12818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799475442" name="Рисунок 79947544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91445" y="3542663"/>
            <a:ext cx="2364554" cy="3161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1118790" name=" 431118789"/>
          <p:cNvSpPr/>
          <p:nvPr/>
        </p:nvSpPr>
        <p:spPr bwMode="auto">
          <a:xfrm>
            <a:off x="10467240" y="5377308"/>
            <a:ext cx="10866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121239722" name="Рисунок 112123972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419305" y="3814503"/>
            <a:ext cx="3770150" cy="2841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78643117" name=" 1778643116"/>
          <p:cNvSpPr/>
          <p:nvPr/>
        </p:nvSpPr>
        <p:spPr bwMode="auto">
          <a:xfrm>
            <a:off x="15101499" y="5284186"/>
            <a:ext cx="12153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375199765" name="Рисунок 1375199764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274823" y="3945227"/>
            <a:ext cx="1839839" cy="2864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3300133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796" cy="356651"/>
          </a:xfrm>
        </p:spPr>
        <p:txBody>
          <a:bodyPr/>
          <a:lstStyle/>
          <a:p>
            <a:pPr>
              <a:defRPr/>
            </a:pP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Профессии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служащих</a:t>
            </a:r>
            <a:endParaRPr lang="ru-RU" dirty="0"/>
          </a:p>
        </p:txBody>
      </p:sp>
      <p:sp>
        <p:nvSpPr>
          <p:cNvPr id="1544817569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220A3AF-7CAF-9818-527E-2E25B33B6367}" type="slidenum">
              <a:rPr lang="ru-RU"/>
              <a:t>8</a:t>
            </a:fld>
            <a:endParaRPr lang="ru-RU" dirty="0"/>
          </a:p>
        </p:txBody>
      </p:sp>
      <p:sp>
        <p:nvSpPr>
          <p:cNvPr id="912157458" name="Скругленный прямоугольник 12"/>
          <p:cNvSpPr/>
          <p:nvPr/>
        </p:nvSpPr>
        <p:spPr bwMode="auto">
          <a:xfrm>
            <a:off x="162969" y="901480"/>
            <a:ext cx="4091028" cy="2718019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sz="1800" b="1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Преподаватель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endParaRPr sz="11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Передает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знания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студентам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вузов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организуя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учебный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процесс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проводя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лекции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Профессиональные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компетенции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преподавателя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включают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высокий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уровень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квалификации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педагогические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навыки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695787906" name="Скругленный прямоугольник 14"/>
          <p:cNvSpPr/>
          <p:nvPr/>
        </p:nvSpPr>
        <p:spPr bwMode="auto">
          <a:xfrm>
            <a:off x="4349248" y="901480"/>
            <a:ext cx="4069012" cy="271801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r>
              <a:rPr sz="1800" b="1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Учитель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Педагог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средней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школы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преподающий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школьникам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базовые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предметы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Учителя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играют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важную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роль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в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формировании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личности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учащихся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требуют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педагогического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мастерства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коммуникативных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способностей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  <a:endParaRPr sz="1800" dirty="0">
              <a:solidFill>
                <a:schemeClr val="tx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363902115" name="Скругленный прямоугольник 18"/>
          <p:cNvSpPr/>
          <p:nvPr/>
        </p:nvSpPr>
        <p:spPr bwMode="auto">
          <a:xfrm>
            <a:off x="8465886" y="901480"/>
            <a:ext cx="3617874" cy="2718019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sz="1800" b="1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Воспитатель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endParaRPr sz="1000" dirty="0"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Организует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жизнь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детей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дошкольного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возраста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в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детских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садах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развивает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навыки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общения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социализации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ребенка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Любовь к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детям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доброта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терпение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—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ключевые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черты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хорошего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воспитателя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84638867" name=" 284638866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856705409" name="Рисунок 85670540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71473" y="3705073"/>
            <a:ext cx="3811624" cy="3030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4658443" name=" 124658442"/>
          <p:cNvSpPr/>
          <p:nvPr/>
        </p:nvSpPr>
        <p:spPr bwMode="auto">
          <a:xfrm>
            <a:off x="10391164" y="6454629"/>
            <a:ext cx="7057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310225507" name="Рисунок 31022550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422604" y="3705073"/>
            <a:ext cx="3786395" cy="3016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39052647" name=" 1939052646"/>
          <p:cNvSpPr/>
          <p:nvPr/>
        </p:nvSpPr>
        <p:spPr bwMode="auto">
          <a:xfrm>
            <a:off x="14386821" y="6996913"/>
            <a:ext cx="90263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198411172" name="Рисунок 119841117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304249" y="3705073"/>
            <a:ext cx="3779511" cy="3016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68364501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796" cy="356651"/>
          </a:xfrm>
        </p:spPr>
        <p:txBody>
          <a:bodyPr/>
          <a:lstStyle/>
          <a:p>
            <a:pPr>
              <a:defRPr/>
            </a:pP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Профессии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служащих</a:t>
            </a:r>
            <a:endParaRPr lang="ru-RU" dirty="0"/>
          </a:p>
        </p:txBody>
      </p:sp>
      <p:sp>
        <p:nvSpPr>
          <p:cNvPr id="74925011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1DC98D1-8466-4BF2-FBB3-A786E767CF03}" type="slidenum">
              <a:rPr lang="ru-RU"/>
              <a:t>9</a:t>
            </a:fld>
            <a:endParaRPr lang="ru-RU" dirty="0"/>
          </a:p>
        </p:txBody>
      </p:sp>
      <p:sp>
        <p:nvSpPr>
          <p:cNvPr id="2113217609" name="Скругленный прямоугольник 12"/>
          <p:cNvSpPr/>
          <p:nvPr/>
        </p:nvSpPr>
        <p:spPr bwMode="auto">
          <a:xfrm>
            <a:off x="162969" y="1060230"/>
            <a:ext cx="4091028" cy="2876769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sz="1800" b="1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Бухгалтер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Отвечает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за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ведение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бухгалтерского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учета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составление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отчетности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расчет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налогов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организаций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Главное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требование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—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высокая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степень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точности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внимательности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55955653" name="Скругленный прямоугольник 14"/>
          <p:cNvSpPr/>
          <p:nvPr/>
        </p:nvSpPr>
        <p:spPr bwMode="auto">
          <a:xfrm>
            <a:off x="4349248" y="1060230"/>
            <a:ext cx="4069012" cy="287676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r>
              <a:rPr sz="1800" b="1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Фельдшер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Медицинский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сотрудник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скорой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помощи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участвует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в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диагностике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заболеваний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проведении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экстренных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медицинских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мероприятий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Быстрая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реакция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спокойствие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профессиональные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навыки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крайне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важны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для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успешного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фельдшера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456347124" name="Скругленный прямоугольник 18"/>
          <p:cNvSpPr/>
          <p:nvPr/>
        </p:nvSpPr>
        <p:spPr bwMode="auto">
          <a:xfrm>
            <a:off x="8465886" y="1060230"/>
            <a:ext cx="3617874" cy="2876769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sz="1800" b="1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Мастер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Руководитель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производственного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участка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руководит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рабочими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контролирует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выполнение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технологических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процессов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Мастеру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необходимы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организаторские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способности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глубокое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понимание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производственной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сферы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  <a:endParaRPr sz="1800" dirty="0"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461470966" name=" 461470965"/>
          <p:cNvSpPr/>
          <p:nvPr/>
        </p:nvSpPr>
        <p:spPr bwMode="auto">
          <a:xfrm>
            <a:off x="6179194" y="7173612"/>
            <a:ext cx="9532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325749839" name="Рисунок 32574983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18270" y="3825166"/>
            <a:ext cx="4035726" cy="2804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25080505" name=" 425080504"/>
          <p:cNvSpPr/>
          <p:nvPr/>
        </p:nvSpPr>
        <p:spPr bwMode="auto">
          <a:xfrm>
            <a:off x="10985554" y="6217396"/>
            <a:ext cx="10654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581611693" name="Рисунок 158161169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903977" y="3715449"/>
            <a:ext cx="3114522" cy="302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45203758" name=" 545203757"/>
          <p:cNvSpPr/>
          <p:nvPr/>
        </p:nvSpPr>
        <p:spPr bwMode="auto">
          <a:xfrm>
            <a:off x="14780733" y="6942810"/>
            <a:ext cx="11491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779639762" name="Рисунок 77963976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812174" y="3936999"/>
            <a:ext cx="2952824" cy="2802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«Билет в будущее»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DBE64"/>
      </a:accent1>
      <a:accent2>
        <a:srgbClr val="4285F4"/>
      </a:accent2>
      <a:accent3>
        <a:srgbClr val="9477E6"/>
      </a:accent3>
      <a:accent4>
        <a:srgbClr val="00BBD6"/>
      </a:accent4>
      <a:accent5>
        <a:srgbClr val="F5675A"/>
      </a:accent5>
      <a:accent6>
        <a:srgbClr val="F1F5F9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23970E80-ED79-4494-B562-DFCDB7D49409}">
  <we:reference id="wa200005566" version="3.0.0.3" store="ru-RU" storeType="OMEX"/>
  <we:alternateReferences>
    <we:reference id="wa200005566" version="3.0.0.3" store="wa200005566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</TotalTime>
  <Words>892</Words>
  <Application>Microsoft Office PowerPoint</Application>
  <DocSecurity>0</DocSecurity>
  <PresentationFormat>Широкоэкранный</PresentationFormat>
  <Paragraphs>111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Times New Roman</vt:lpstr>
      <vt:lpstr>Calibri</vt:lpstr>
      <vt:lpstr>Abadi</vt:lpstr>
      <vt:lpstr>Arial</vt:lpstr>
      <vt:lpstr>PT Serif</vt:lpstr>
      <vt:lpstr>Roboto</vt:lpstr>
      <vt:lpstr>Mulish</vt:lpstr>
      <vt:lpstr>Тема Office</vt:lpstr>
      <vt:lpstr>Востребованные профессии Владимирской области.  Возможности образования и стратегии поступления.</vt:lpstr>
      <vt:lpstr>Рабочие профессии </vt:lpstr>
      <vt:lpstr>Рабочие профессии </vt:lpstr>
      <vt:lpstr>Рабочие профессии </vt:lpstr>
      <vt:lpstr>Рабочие профессии </vt:lpstr>
      <vt:lpstr>Рабочие профессии </vt:lpstr>
      <vt:lpstr>Профессии служащих</vt:lpstr>
      <vt:lpstr>Профессии служащих</vt:lpstr>
      <vt:lpstr>Профессии служащих</vt:lpstr>
      <vt:lpstr>Профессии служащих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Екатерина Борисова</dc:creator>
  <cp:keywords/>
  <dc:description/>
  <cp:lastModifiedBy>969</cp:lastModifiedBy>
  <cp:revision>20</cp:revision>
  <dcterms:created xsi:type="dcterms:W3CDTF">2025-09-09T12:47:31Z</dcterms:created>
  <dcterms:modified xsi:type="dcterms:W3CDTF">2025-09-20T16:59:31Z</dcterms:modified>
  <cp:category/>
  <dc:identifier/>
  <cp:contentStatus/>
  <dc:language/>
  <cp:version/>
</cp:coreProperties>
</file>