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12192000" cy="6858000"/>
  <p:embeddedFontLst>
    <p:embeddedFont>
      <p:font typeface="Abadi" panose="020B0604020104020204" pitchFamily="34" charset="0"/>
      <p:regular r:id="rId17"/>
    </p:embeddedFont>
    <p:embeddedFont>
      <p:font typeface="PT Serif" panose="020A0603040505020204" pitchFamily="18" charset="-52"/>
      <p:regular r:id="rId18"/>
      <p:bold r:id="rId19"/>
      <p:italic r:id="rId20"/>
      <p:boldItalic r:id="rId21"/>
    </p:embeddedFont>
    <p:embeddedFont>
      <p:font typeface="Roboto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4460232-F9F0-ED43-0304-97CB1984491C}">
  <a:tblStyle styleId="{D4460232-F9F0-ED43-0304-97CB1984491C}" styleName="Medium Style 2 - Accent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 dirty="0"/>
              <a:t>Образец подзаголовка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 dirty="0"/>
              <a:t>Образец заголовка</a:t>
            </a:r>
            <a:endParaRPr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 dirty="0"/>
              <a:t>Образец текста</a:t>
            </a:r>
            <a:endParaRPr dirty="0"/>
          </a:p>
          <a:p>
            <a:pPr lvl="1">
              <a:defRPr/>
            </a:pPr>
            <a:r>
              <a:rPr lang="ru-RU" dirty="0"/>
              <a:t>Второй уровень</a:t>
            </a:r>
            <a:endParaRPr dirty="0"/>
          </a:p>
          <a:p>
            <a:pPr lvl="2">
              <a:defRPr/>
            </a:pPr>
            <a:r>
              <a:rPr lang="ru-RU" dirty="0"/>
              <a:t>Третий уровень</a:t>
            </a:r>
            <a:endParaRPr dirty="0"/>
          </a:p>
          <a:p>
            <a:pPr lvl="3">
              <a:defRPr/>
            </a:pPr>
            <a:r>
              <a:rPr lang="ru-RU" dirty="0"/>
              <a:t>Четвертый уровень</a:t>
            </a:r>
            <a:endParaRPr dirty="0"/>
          </a:p>
          <a:p>
            <a:pPr lvl="4">
              <a:defRPr/>
            </a:pPr>
            <a:r>
              <a:rPr lang="ru-RU" dirty="0"/>
              <a:t>Пятый уровень</a:t>
            </a:r>
            <a:endParaRPr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3859" y="3349013"/>
            <a:ext cx="10743380" cy="2633507"/>
          </a:xfrm>
        </p:spPr>
        <p:txBody>
          <a:bodyPr/>
          <a:lstStyle/>
          <a:p>
            <a:pPr algn="ctr">
              <a:defRPr/>
            </a:pP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Востребованные профессии Владимирской области. </a:t>
            </a:r>
            <a:b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Возможности образования и стратегии поступления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9193249" y="368299"/>
            <a:ext cx="2624742" cy="1377949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4" y="198795"/>
            <a:ext cx="1547453" cy="1547453"/>
          </a:xfrm>
          <a:prstGeom prst="rect">
            <a:avLst/>
          </a:prstGeom>
        </p:spPr>
      </p:pic>
      <p:pic>
        <p:nvPicPr>
          <p:cNvPr id="1080074572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9" y="368299"/>
            <a:ext cx="1423027" cy="1443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38676918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2" cy="8282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518025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93343037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ECB120-C5D3-0E95-0020-1ABEA85E9729}" type="slidenum">
              <a:rPr lang="ru-RU"/>
              <a:t>10</a:t>
            </a:fld>
            <a:endParaRPr lang="ru-RU" dirty="0"/>
          </a:p>
        </p:txBody>
      </p:sp>
      <p:sp>
        <p:nvSpPr>
          <p:cNvPr id="1179365434" name="Скругленный прямоугольник 12"/>
          <p:cNvSpPr/>
          <p:nvPr/>
        </p:nvSpPr>
        <p:spPr bwMode="auto">
          <a:xfrm>
            <a:off x="480469" y="901480"/>
            <a:ext cx="5125029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Экономист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Анализирует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экономическую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ситуацию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компаний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формирует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прогнозы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планирует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расходы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доходы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предприятий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Экономисты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обязаны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иметь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аналитические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финансовые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65660905" name="Скругленный прямоугольник 14"/>
          <p:cNvSpPr/>
          <p:nvPr/>
        </p:nvSpPr>
        <p:spPr bwMode="auto">
          <a:xfrm>
            <a:off x="6510374" y="901480"/>
            <a:ext cx="4908261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Менеджер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endParaRPr sz="11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персоналом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координирует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бизнес-процессы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реализует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стратегии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развития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бизнеса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Эффективность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менеджера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зависит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уровня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управленческих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компетенций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лидерских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12975690" name=" 612975689"/>
          <p:cNvSpPr/>
          <p:nvPr/>
        </p:nvSpPr>
        <p:spPr bwMode="auto">
          <a:xfrm>
            <a:off x="6018896" y="6831964"/>
            <a:ext cx="1006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62515807" name="Рисунок 5625158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3586" y="3806012"/>
            <a:ext cx="4951912" cy="281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8574138" name=" 2058574137"/>
          <p:cNvSpPr/>
          <p:nvPr/>
        </p:nvSpPr>
        <p:spPr bwMode="auto">
          <a:xfrm>
            <a:off x="12828816" y="7014862"/>
            <a:ext cx="1386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6455180" name="Рисунок 112645517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860255" y="3723022"/>
            <a:ext cx="4208499" cy="298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11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41671" y="76199"/>
            <a:ext cx="4233838" cy="4447309"/>
          </a:xfrm>
          <a:prstGeom prst="rect">
            <a:avLst/>
          </a:prstGeom>
        </p:spPr>
      </p:pic>
      <p:sp>
        <p:nvSpPr>
          <p:cNvPr id="247981788" name="Скругленный прямоугольник 12"/>
          <p:cNvSpPr/>
          <p:nvPr/>
        </p:nvSpPr>
        <p:spPr bwMode="auto">
          <a:xfrm>
            <a:off x="80417" y="76199"/>
            <a:ext cx="7979680" cy="6686550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i="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Виды</a:t>
            </a:r>
            <a:r>
              <a:rPr sz="2400" b="1" i="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профилей</a:t>
            </a:r>
            <a:endParaRPr sz="2400" b="1" i="1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900" b="1" i="1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 marL="327936" marR="0" indent="-327936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Естественно-научный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профиль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подходит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будущих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врачей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учёных-биологов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химиков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экологов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(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биология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химия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физика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</a:p>
          <a:p>
            <a:pPr marL="327936" marR="0" indent="-327936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Гуманитарный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профиль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выбирают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будущие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журналисты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филологи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историки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лингвисты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(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история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литература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иностранный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язык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</a:p>
          <a:p>
            <a:pPr marL="327936" marR="0" indent="-327936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Социально-экономический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профиль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ориентирован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экономистов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юристов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менеджеров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(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экономика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обществознание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право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</a:p>
          <a:p>
            <a:pPr marL="327936" marR="0" indent="-327936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Техническое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направление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открывает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путь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мир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инженеров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разработчиков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программного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обеспечения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конструкторов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(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информатика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математика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</a:p>
          <a:p>
            <a:pPr marL="327936" indent="-327936">
              <a:buAutoNum type="arabicPeriod"/>
              <a:defRPr/>
            </a:pP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Творческое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направление</a:t>
            </a:r>
            <a:r>
              <a:rPr sz="2400" b="1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пригодится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художникам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дизайнерам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музыкантам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актёрам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(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музыка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искусство</a:t>
            </a:r>
            <a:r>
              <a:rPr sz="2400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  <a:r>
              <a:rPr sz="24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24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pic>
        <p:nvPicPr>
          <p:cNvPr id="463216882" name="Рисунок 4632168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304059" y="1648344"/>
            <a:ext cx="4918562" cy="521969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44049505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09" y="0"/>
            <a:ext cx="5837412" cy="4623264"/>
          </a:xfrm>
          <a:prstGeom prst="rect">
            <a:avLst/>
          </a:prstGeom>
        </p:spPr>
      </p:pic>
      <p:sp>
        <p:nvSpPr>
          <p:cNvPr id="1283318468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A5D63C3-24FA-D8D9-7C71-753637A29BFC}" type="slidenum">
              <a:rPr lang="ru-RU"/>
              <a:t>12</a:t>
            </a:fld>
            <a:endParaRPr lang="ru-RU" dirty="0"/>
          </a:p>
        </p:txBody>
      </p:sp>
      <p:pic>
        <p:nvPicPr>
          <p:cNvPr id="1179699242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355321" y="87977"/>
            <a:ext cx="4233837" cy="4447308"/>
          </a:xfrm>
          <a:prstGeom prst="rect">
            <a:avLst/>
          </a:prstGeom>
        </p:spPr>
      </p:pic>
      <p:sp>
        <p:nvSpPr>
          <p:cNvPr id="509804674" name="Скругленный прямоугольник 12"/>
          <p:cNvSpPr/>
          <p:nvPr/>
        </p:nvSpPr>
        <p:spPr bwMode="auto">
          <a:xfrm>
            <a:off x="325799" y="389792"/>
            <a:ext cx="7029522" cy="599195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735759948" name="Рисунок 173575994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273436" y="1857894"/>
            <a:ext cx="4918562" cy="5219699"/>
          </a:xfrm>
          <a:prstGeom prst="rect">
            <a:avLst/>
          </a:prstGeom>
        </p:spPr>
      </p:pic>
      <p:sp>
        <p:nvSpPr>
          <p:cNvPr id="681047665" name="TextBox 681047664"/>
          <p:cNvSpPr txBox="1"/>
          <p:nvPr/>
        </p:nvSpPr>
        <p:spPr bwMode="auto">
          <a:xfrm>
            <a:off x="515284" y="684334"/>
            <a:ext cx="6916489" cy="530677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defRPr/>
            </a:pPr>
            <a:r>
              <a:rPr sz="26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Практические</a:t>
            </a:r>
            <a:r>
              <a:rPr sz="26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советы</a:t>
            </a:r>
            <a:r>
              <a:rPr sz="26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по</a:t>
            </a:r>
            <a:r>
              <a:rPr sz="26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выбору</a:t>
            </a:r>
            <a:r>
              <a:rPr sz="26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профиля</a:t>
            </a:r>
            <a:endParaRPr sz="2600" b="1" i="0" dirty="0">
              <a:latin typeface="Abadi" panose="020B0604020104020204" pitchFamily="34" charset="0"/>
            </a:endParaRPr>
          </a:p>
          <a:p>
            <a:pPr marL="0" marR="0" indent="0" algn="l">
              <a:spcBef>
                <a:spcPts val="0"/>
              </a:spcBef>
              <a:spcAft>
                <a:spcPts val="0"/>
              </a:spcAft>
              <a:defRPr/>
            </a:pPr>
            <a:endParaRPr sz="2600" i="1" dirty="0"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 marL="0" marR="0" indent="0" algn="l">
              <a:spcBef>
                <a:spcPts val="0"/>
              </a:spcBef>
              <a:spcAft>
                <a:spcPts val="0"/>
              </a:spcAft>
              <a:defRPr/>
            </a:pP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1.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Определите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свои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сильные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стороны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интересы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 algn="l">
              <a:spcBef>
                <a:spcPts val="0"/>
              </a:spcBef>
              <a:spcAft>
                <a:spcPts val="0"/>
              </a:spcAft>
              <a:defRPr/>
            </a:pP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2.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Проверьте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свои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учебные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оценки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по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каждому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предмету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 algn="l">
              <a:spcBef>
                <a:spcPts val="0"/>
              </a:spcBef>
              <a:spcAft>
                <a:spcPts val="0"/>
              </a:spcAft>
              <a:defRPr/>
            </a:pP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3.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Послушайте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мнения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взрослых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преподавателей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друзей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 algn="l">
              <a:spcBef>
                <a:spcPts val="0"/>
              </a:spcBef>
              <a:spcAft>
                <a:spcPts val="0"/>
              </a:spcAft>
              <a:defRPr/>
            </a:pP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4.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Участвуйте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олимпиадах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соревнованиях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по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любимым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предметам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algn="l">
              <a:defRPr/>
            </a:pP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5.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Посещайте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экскурсии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лекции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специализированных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учреждениях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(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например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музеи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науки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)</a:t>
            </a:r>
            <a:endParaRPr sz="2600" b="0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533">
            <a:off x="4548931" y="843649"/>
            <a:ext cx="8982010" cy="71138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012" cy="384084"/>
          </a:xfrm>
        </p:spPr>
        <p:txBody>
          <a:bodyPr/>
          <a:lstStyle/>
          <a:p>
            <a:pPr algn="ctr">
              <a:defRPr/>
            </a:pP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Игра</a:t>
            </a:r>
            <a:r>
              <a:rPr sz="2800" b="1" i="0" dirty="0">
                <a:latin typeface="Abadi" panose="020B0604020104020204" pitchFamily="34" charset="0"/>
                <a:ea typeface="Times New Roman"/>
                <a:cs typeface="Times New Roman"/>
              </a:rPr>
              <a:t> «</a:t>
            </a: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Рекламная</a:t>
            </a:r>
            <a:r>
              <a:rPr sz="28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кампания</a:t>
            </a:r>
            <a:r>
              <a:rPr sz="28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профессий</a:t>
            </a:r>
            <a:r>
              <a:rPr sz="2800" b="1" i="0" dirty="0">
                <a:latin typeface="Abadi" panose="020B0604020104020204" pitchFamily="34" charset="0"/>
                <a:ea typeface="Times New Roman"/>
                <a:cs typeface="Times New Roman"/>
              </a:rPr>
              <a:t>» </a:t>
            </a: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Владимирской</a:t>
            </a:r>
            <a:r>
              <a:rPr sz="2800" b="1" i="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800" b="1" i="0" dirty="0" err="1">
                <a:latin typeface="Abadi" panose="020B0604020104020204" pitchFamily="34" charset="0"/>
                <a:ea typeface="Times New Roman"/>
                <a:cs typeface="Times New Roman"/>
              </a:rPr>
              <a:t>области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13</a:t>
            </a:fld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307975" y="920749"/>
            <a:ext cx="5488167" cy="5562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i="1" dirty="0" err="1">
                <a:latin typeface="Abadi" panose="020B0604020104020204" pitchFamily="34" charset="0"/>
                <a:ea typeface="Times New Roman"/>
                <a:cs typeface="Times New Roman"/>
              </a:rPr>
              <a:t>Задача</a:t>
            </a:r>
            <a:r>
              <a:rPr sz="2400" b="1" i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i="1" dirty="0" err="1"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2400" b="1" i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i="1" dirty="0" err="1">
                <a:latin typeface="Abadi" panose="020B0604020104020204" pitchFamily="34" charset="0"/>
                <a:ea typeface="Times New Roman"/>
                <a:cs typeface="Times New Roman"/>
              </a:rPr>
              <a:t>каждой</a:t>
            </a:r>
            <a:r>
              <a:rPr sz="2400" b="1" i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b="1" i="1" dirty="0" err="1">
                <a:latin typeface="Abadi" panose="020B0604020104020204" pitchFamily="34" charset="0"/>
                <a:ea typeface="Times New Roman"/>
                <a:cs typeface="Times New Roman"/>
              </a:rPr>
              <a:t>команды</a:t>
            </a:r>
            <a:r>
              <a:rPr sz="2400" b="1" i="1" dirty="0"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1.Придумайте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яркое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название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своей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рекламной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кампании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2.Создайте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слоган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(«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девиз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»),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отражающий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преимущества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выбранной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3.Нарисуйте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логотип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или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символ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вашей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4.Составьте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короткий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рассказ-рекламу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о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включив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следующее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-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Что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делают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представители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этой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?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-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Почему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эта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профессия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важна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обществу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?</a:t>
            </a:r>
          </a:p>
          <a:p>
            <a:pPr>
              <a:spcBef>
                <a:spcPts val="599"/>
              </a:spcBef>
              <a:spcAft>
                <a:spcPts val="599"/>
              </a:spcAft>
              <a:defRPr/>
            </a:pP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-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Чем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привлекательно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стать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специалистом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этой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400" dirty="0" err="1">
                <a:latin typeface="Abadi" panose="020B0604020104020204" pitchFamily="34" charset="0"/>
                <a:ea typeface="Times New Roman"/>
                <a:cs typeface="Times New Roman"/>
              </a:rPr>
              <a:t>области</a:t>
            </a:r>
            <a:r>
              <a:rPr sz="2400" dirty="0">
                <a:latin typeface="Abadi" panose="020B0604020104020204" pitchFamily="34" charset="0"/>
                <a:ea typeface="Times New Roman"/>
                <a:cs typeface="Times New Roman"/>
              </a:rPr>
              <a:t>?</a:t>
            </a:r>
          </a:p>
        </p:txBody>
      </p:sp>
      <p:sp>
        <p:nvSpPr>
          <p:cNvPr id="1248604499" name="Скругленный прямоугольник 12"/>
          <p:cNvSpPr/>
          <p:nvPr/>
        </p:nvSpPr>
        <p:spPr bwMode="auto">
          <a:xfrm>
            <a:off x="6081749" y="809624"/>
            <a:ext cx="5857875" cy="3667124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200" b="1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Название</a:t>
            </a:r>
            <a:r>
              <a:rPr sz="2200" b="1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Медицинские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супергерои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!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200" b="1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Девиз</a:t>
            </a:r>
            <a:r>
              <a:rPr sz="2200" b="1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«Спасаем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жизни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каждый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день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!»</a:t>
            </a:r>
          </a:p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200" b="1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Реклама</a:t>
            </a:r>
            <a:r>
              <a:rPr sz="2200" b="1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: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ежедневно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спасают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человеческие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жизни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помогая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людям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вернуться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к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здоровью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счастью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Эта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профессия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требует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терпения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внимательности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любви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к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людям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Хотите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сделать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мир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лучше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?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Станьте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врачом</a:t>
            </a:r>
            <a:r>
              <a:rPr sz="2200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!</a:t>
            </a:r>
            <a:endParaRPr sz="2200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402599046" name=" 402599045"/>
          <p:cNvSpPr/>
          <p:nvPr/>
        </p:nvSpPr>
        <p:spPr bwMode="auto">
          <a:xfrm>
            <a:off x="13350433" y="3145939"/>
            <a:ext cx="10639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17328919" name="Рисунок 51732891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565768" y="3760692"/>
            <a:ext cx="3199105" cy="2977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85495324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4548930" y="843648"/>
            <a:ext cx="8982009" cy="7113802"/>
          </a:xfrm>
          <a:prstGeom prst="rect">
            <a:avLst/>
          </a:prstGeom>
        </p:spPr>
      </p:pic>
      <p:sp>
        <p:nvSpPr>
          <p:cNvPr id="606187309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2" y="365123"/>
            <a:ext cx="11174047" cy="384084"/>
          </a:xfrm>
        </p:spPr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126651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0D2B3AB-DB0E-D02D-5537-8F8D3E4E4320}" type="slidenum">
              <a:rPr lang="ru-RU"/>
              <a:t>14</a:t>
            </a:fld>
            <a:endParaRPr lang="ru-RU" dirty="0"/>
          </a:p>
        </p:txBody>
      </p:sp>
      <p:sp>
        <p:nvSpPr>
          <p:cNvPr id="1925841110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54105165" name=" 2054105164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graphicFrame>
        <p:nvGraphicFramePr>
          <p:cNvPr id="1828081434" name="Таблица 18280814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232760"/>
              </p:ext>
            </p:extLst>
          </p:nvPr>
        </p:nvGraphicFramePr>
        <p:xfrm>
          <a:off x="844095" y="184365"/>
          <a:ext cx="10355942" cy="6532586"/>
        </p:xfrm>
        <a:graphic>
          <a:graphicData uri="http://schemas.openxmlformats.org/drawingml/2006/table">
            <a:tbl>
              <a:tblPr firstRow="1" firstCol="1" bandRow="1">
                <a:tableStyleId>{D4460232-F9F0-ED43-0304-97CB1984491C}</a:tableStyleId>
              </a:tblPr>
              <a:tblGrid>
                <a:gridCol w="5177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7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9371">
                <a:tc>
                  <a:txBody>
                    <a:bodyPr/>
                    <a:lstStyle/>
                    <a:p>
                      <a:pPr algn="ctr">
                        <a:spcBef>
                          <a:spcPts val="599"/>
                        </a:spcBef>
                        <a:spcAft>
                          <a:spcPts val="599"/>
                        </a:spcAft>
                        <a:defRPr/>
                      </a:pPr>
                      <a:r>
                        <a:rPr sz="2400" b="1" strike="noStrike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Колледжи</a:t>
                      </a:r>
                      <a:endParaRPr sz="2400" strike="noStrike" dirty="0">
                        <a:solidFill>
                          <a:schemeClr val="tx1"/>
                        </a:solidFill>
                        <a:latin typeface="Abadi" panose="020B0604020104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99"/>
                        </a:spcBef>
                        <a:spcAft>
                          <a:spcPts val="599"/>
                        </a:spcAft>
                        <a:defRPr/>
                      </a:pPr>
                      <a:r>
                        <a:rPr sz="2400" b="1" strike="noStrike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Университеты</a:t>
                      </a:r>
                      <a:r>
                        <a:rPr sz="2400" b="1" strike="noStrike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sz="2400" b="1" strike="noStrike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вузы</a:t>
                      </a:r>
                      <a:r>
                        <a:rPr sz="2400" b="1" strike="noStrike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)</a:t>
                      </a:r>
                      <a:endParaRPr sz="2400" strike="noStrike" dirty="0">
                        <a:solidFill>
                          <a:schemeClr val="tx1"/>
                        </a:solidFill>
                        <a:latin typeface="Abadi" panose="020B0604020104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3215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1.Специальности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прикладного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характера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медсестры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повара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слесаря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инженеры-техники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2.Среднее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профессиональное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образование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длится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около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трех-четырех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лет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3.После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колледжа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возможно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продолжение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обучения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университете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сокращенной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программе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b="0" dirty="0" err="1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бакалавриата</a:t>
                      </a:r>
                      <a:r>
                        <a:rPr sz="2200" b="0" dirty="0">
                          <a:solidFill>
                            <a:schemeClr val="tx1"/>
                          </a:solidFill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1.Высшее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образование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предполагает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получение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диплома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специалиста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бакалавра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магистра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2.Длительность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обучения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составляет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четыре-шесть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лет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3.Требуется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высокий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академической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подготовки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sz="2200" dirty="0" err="1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сдачи</a:t>
                      </a:r>
                      <a:r>
                        <a:rPr sz="2200" dirty="0">
                          <a:latin typeface="Abadi" panose="020B0604020104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 ЕГЭ.</a:t>
                      </a:r>
                      <a:endParaRPr sz="2400" dirty="0">
                        <a:latin typeface="Abadi" panose="020B0604020104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56191710" name=" 1556191709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311702" name="Рисунок 331170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913821" y="3789195"/>
            <a:ext cx="5035971" cy="2789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2904691" name=" 52904690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43868405" name="Рисунок 64386840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21794" y="4293096"/>
            <a:ext cx="5101406" cy="2449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3328366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499">
            <a:off x="3983929" y="198314"/>
            <a:ext cx="7905301" cy="6261043"/>
          </a:xfrm>
          <a:prstGeom prst="rect">
            <a:avLst/>
          </a:prstGeom>
        </p:spPr>
      </p:pic>
      <p:sp>
        <p:nvSpPr>
          <p:cNvPr id="441772523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EE545A7-A051-18C5-C123-261E443D75B5}" type="slidenum">
              <a:rPr lang="ru-RU"/>
              <a:t>15</a:t>
            </a:fld>
            <a:endParaRPr lang="ru-RU" dirty="0"/>
          </a:p>
        </p:txBody>
      </p:sp>
      <p:sp>
        <p:nvSpPr>
          <p:cNvPr id="1542753097" name="Прямоугольник 21"/>
          <p:cNvSpPr/>
          <p:nvPr/>
        </p:nvSpPr>
        <p:spPr bwMode="auto">
          <a:xfrm>
            <a:off x="307974" y="920748"/>
            <a:ext cx="5488274" cy="365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2400" b="1" i="1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188001032" name=" 1188001031"/>
          <p:cNvSpPr/>
          <p:nvPr/>
        </p:nvSpPr>
        <p:spPr bwMode="auto">
          <a:xfrm>
            <a:off x="13350432" y="3145938"/>
            <a:ext cx="106393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78443048" name=" 1178443047"/>
          <p:cNvSpPr/>
          <p:nvPr/>
        </p:nvSpPr>
        <p:spPr bwMode="auto">
          <a:xfrm>
            <a:off x="12137716" y="7626873"/>
            <a:ext cx="10856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913343239" name=" 913343238"/>
          <p:cNvSpPr/>
          <p:nvPr/>
        </p:nvSpPr>
        <p:spPr bwMode="auto">
          <a:xfrm>
            <a:off x="6340032" y="8250939"/>
            <a:ext cx="9356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28898191" name=" 1128898190"/>
          <p:cNvSpPr/>
          <p:nvPr/>
        </p:nvSpPr>
        <p:spPr bwMode="auto">
          <a:xfrm>
            <a:off x="7397611" y="2080664"/>
            <a:ext cx="20474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928381867" name="Рисунок 192838186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42742" y="740452"/>
            <a:ext cx="7629838" cy="59514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17021635" name="TextBox 1217021634"/>
          <p:cNvSpPr txBox="1"/>
          <p:nvPr/>
        </p:nvSpPr>
        <p:spPr bwMode="auto">
          <a:xfrm>
            <a:off x="3542535" y="131848"/>
            <a:ext cx="4230252" cy="49930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Выбери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свой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b="1" dirty="0" err="1">
                <a:latin typeface="Abadi" panose="020B0604020104020204" pitchFamily="34" charset="0"/>
                <a:ea typeface="Times New Roman"/>
                <a:cs typeface="Times New Roman"/>
              </a:rPr>
              <a:t>путь</a:t>
            </a:r>
            <a:r>
              <a:rPr sz="2600" b="1" dirty="0">
                <a:latin typeface="Abadi" panose="020B0604020104020204" pitchFamily="34" charset="0"/>
                <a:ea typeface="Times New Roman"/>
                <a:cs typeface="Times New Roman"/>
              </a:rPr>
              <a:t>!</a:t>
            </a:r>
            <a:endParaRPr sz="2000" dirty="0">
              <a:latin typeface="Abadi" panose="020B0604020104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495074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AD53B0-7780-B54C-C22E-A7A16F02430A}" type="slidenum">
              <a:rPr lang="ru-RU"/>
              <a:t>2</a:t>
            </a:fld>
            <a:endParaRPr lang="ru-RU" dirty="0"/>
          </a:p>
        </p:txBody>
      </p:sp>
      <p:sp>
        <p:nvSpPr>
          <p:cNvPr id="219655850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Швея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Специалист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изготовлению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одежды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текстильных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изделий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Основные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инструменты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швейные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машины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иглы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нитки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выкройки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Требуется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аккуратность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усидчивость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технологий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пошива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90612541" name="Скругленный прямоугольник 17"/>
          <p:cNvSpPr/>
          <p:nvPr/>
        </p:nvSpPr>
        <p:spPr bwMode="auto">
          <a:xfrm>
            <a:off x="371469" y="2733976"/>
            <a:ext cx="5724528" cy="1717976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Оператор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различных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специальностей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Работник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ответственный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управление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специализированным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оборудованием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механизмами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(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насосы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прессы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краны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).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Важны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точность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действий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внимательность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способность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работать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технической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документацией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23484217" name="Скругленный прямоугольник 18"/>
          <p:cNvSpPr/>
          <p:nvPr/>
        </p:nvSpPr>
        <p:spPr bwMode="auto">
          <a:xfrm>
            <a:off x="371469" y="4531329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Слесарь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Мастер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ремонту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обслуживанию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автомобилей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инженерных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сетей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Обладает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глубокими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техническими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знаниями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умениями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обращения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ручным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инструментом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 panose="02020603050405020304" pitchFamily="18" charset="0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142964088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786800225" name=" 1786800224"/>
          <p:cNvSpPr/>
          <p:nvPr/>
        </p:nvSpPr>
        <p:spPr bwMode="auto">
          <a:xfrm>
            <a:off x="5968559" y="3490711"/>
            <a:ext cx="15100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969709277" name="Рисунок 96970927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14811" y="183417"/>
            <a:ext cx="3181736" cy="230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83598023" name=" 1283598022"/>
          <p:cNvSpPr/>
          <p:nvPr/>
        </p:nvSpPr>
        <p:spPr bwMode="auto">
          <a:xfrm>
            <a:off x="14128309" y="4668640"/>
            <a:ext cx="6811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69637677" name="Рисунок 116963767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373811" y="2181828"/>
            <a:ext cx="3569472" cy="2270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3657066" name=" 513657065"/>
          <p:cNvSpPr/>
          <p:nvPr/>
        </p:nvSpPr>
        <p:spPr bwMode="auto">
          <a:xfrm>
            <a:off x="12363108" y="7641589"/>
            <a:ext cx="9064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656128348" name="Рисунок 65612834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58048" y="4451953"/>
            <a:ext cx="3001999" cy="2294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Водитель</a:t>
            </a: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автомобиля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Управляет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транспортным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средством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доставляет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грузы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пассажиров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Должен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обладать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вождения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ПДД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1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368899" y="2758959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596657491" name=" 1596657490"/>
          <p:cNvSpPr/>
          <p:nvPr/>
        </p:nvSpPr>
        <p:spPr bwMode="auto">
          <a:xfrm>
            <a:off x="584933" y="2790451"/>
            <a:ext cx="5576587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Станочник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Оперирует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металлорежущими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станками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понимание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чертежей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технологическими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обработки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990251709" name=" 990251708"/>
          <p:cNvSpPr/>
          <p:nvPr/>
        </p:nvSpPr>
        <p:spPr bwMode="auto">
          <a:xfrm>
            <a:off x="521433" y="4653563"/>
            <a:ext cx="5306568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Токарь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Использует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токарный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станок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изготовления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цилиндрических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конусообразных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сферических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деталей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Отличаются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точностью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исполнения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уровнем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профессионализма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200113156" name=" 200113155"/>
          <p:cNvSpPr/>
          <p:nvPr/>
        </p:nvSpPr>
        <p:spPr bwMode="auto">
          <a:xfrm>
            <a:off x="5958678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94213469" name="Рисунок 39421346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112224" y="209884"/>
            <a:ext cx="3154280" cy="2044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6829037" name=" 516829036"/>
          <p:cNvSpPr/>
          <p:nvPr/>
        </p:nvSpPr>
        <p:spPr bwMode="auto">
          <a:xfrm>
            <a:off x="14396549" y="5368590"/>
            <a:ext cx="6536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597490814" name="Рисунок 5974908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13594" y="2141382"/>
            <a:ext cx="3341724" cy="2300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3435592" name=" 1753435591"/>
          <p:cNvSpPr/>
          <p:nvPr/>
        </p:nvSpPr>
        <p:spPr bwMode="auto">
          <a:xfrm>
            <a:off x="12636058" y="7133589"/>
            <a:ext cx="900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03589982" name="Рисунок 30358998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467844" y="4274485"/>
            <a:ext cx="3446499" cy="2373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488991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05E1CED1-A6A8-829F-8716-5CA4E40ED596}" type="slidenum">
              <a:rPr lang="ru-RU"/>
              <a:t>4</a:t>
            </a:fld>
            <a:endParaRPr lang="ru-RU" dirty="0"/>
          </a:p>
        </p:txBody>
      </p:sp>
      <p:sp>
        <p:nvSpPr>
          <p:cNvPr id="1257413445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Фрезеровщик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детали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сложной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конфигурации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фрезерных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станках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Нужно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техникой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нарезания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резьбы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строгания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сверления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зенкерования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310655097" name="Скругленный прямоугольник 17"/>
          <p:cNvSpPr/>
          <p:nvPr/>
        </p:nvSpPr>
        <p:spPr bwMode="auto">
          <a:xfrm>
            <a:off x="371469" y="2733976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40503113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143889476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r>
              <a:rPr lang="ru-RU" dirty="0"/>
              <a:t> </a:t>
            </a:r>
          </a:p>
        </p:txBody>
      </p:sp>
      <p:sp>
        <p:nvSpPr>
          <p:cNvPr id="692357908" name=" 692357907"/>
          <p:cNvSpPr/>
          <p:nvPr/>
        </p:nvSpPr>
        <p:spPr bwMode="auto">
          <a:xfrm>
            <a:off x="584933" y="2790451"/>
            <a:ext cx="5577235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200" b="1" i="0" u="none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Электромонтер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Устанавливает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подключает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обслуживает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системы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приборы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безопасность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эксплуатации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установок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лежит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нём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..</a:t>
            </a:r>
          </a:p>
        </p:txBody>
      </p:sp>
      <p:sp>
        <p:nvSpPr>
          <p:cNvPr id="43698398" name=" 43698397"/>
          <p:cNvSpPr/>
          <p:nvPr/>
        </p:nvSpPr>
        <p:spPr bwMode="auto">
          <a:xfrm>
            <a:off x="521433" y="4653563"/>
            <a:ext cx="5307179" cy="13411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Повар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Готовит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разнообразные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блюда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рецептурам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успеха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кулинарные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чувство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вкуса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эстетическое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восприятие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еды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298046205" name=" 1298046204"/>
          <p:cNvSpPr/>
          <p:nvPr/>
        </p:nvSpPr>
        <p:spPr bwMode="auto">
          <a:xfrm>
            <a:off x="12191999" y="3598189"/>
            <a:ext cx="10678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34487107" name="Рисунок 153448710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86939" y="244153"/>
            <a:ext cx="3415189" cy="2406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89969760" name=" 1089969759"/>
          <p:cNvSpPr/>
          <p:nvPr/>
        </p:nvSpPr>
        <p:spPr bwMode="auto">
          <a:xfrm>
            <a:off x="11986877" y="5100929"/>
            <a:ext cx="10075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33935447" name="Рисунок 103393544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61072" y="2342326"/>
            <a:ext cx="3425804" cy="2511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45792227" name=" 1445792226"/>
          <p:cNvSpPr/>
          <p:nvPr/>
        </p:nvSpPr>
        <p:spPr bwMode="auto">
          <a:xfrm>
            <a:off x="12798424" y="6532462"/>
            <a:ext cx="8343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731962164" name="Рисунок 173196216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286939" y="4335190"/>
            <a:ext cx="3277757" cy="2380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5022697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C3B0B9D-B57A-6F1A-FE3A-C0217BAA716B}" type="slidenum">
              <a:rPr lang="ru-RU"/>
              <a:t>5</a:t>
            </a:fld>
            <a:endParaRPr lang="ru-RU" dirty="0"/>
          </a:p>
        </p:txBody>
      </p:sp>
      <p:sp>
        <p:nvSpPr>
          <p:cNvPr id="815266486" name="Скругленный прямоугольник 7"/>
          <p:cNvSpPr/>
          <p:nvPr/>
        </p:nvSpPr>
        <p:spPr bwMode="auto">
          <a:xfrm>
            <a:off x="371469" y="952499"/>
            <a:ext cx="5724528" cy="16986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Наладчик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Настраивает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регулирует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линий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оборудования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Ключевое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значение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имеет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техническое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мышление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принципов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функционирования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механизмов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418452118" name="Скругленный прямоугольник 17"/>
          <p:cNvSpPr/>
          <p:nvPr/>
        </p:nvSpPr>
        <p:spPr bwMode="auto">
          <a:xfrm>
            <a:off x="371469" y="2733976"/>
            <a:ext cx="5724528" cy="1797351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425808332" name="Скругленный прямоугольник 18"/>
          <p:cNvSpPr/>
          <p:nvPr/>
        </p:nvSpPr>
        <p:spPr bwMode="auto">
          <a:xfrm>
            <a:off x="371473" y="4594828"/>
            <a:ext cx="5724528" cy="170754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2009434541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933598929" name=" 1933598928"/>
          <p:cNvSpPr/>
          <p:nvPr/>
        </p:nvSpPr>
        <p:spPr bwMode="auto">
          <a:xfrm>
            <a:off x="584933" y="2790451"/>
            <a:ext cx="5577343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200" b="1" i="0" u="none" dirty="0">
                <a:solidFill>
                  <a:srgbClr val="000000"/>
                </a:solidFill>
                <a:latin typeface="Roboto"/>
                <a:ea typeface="Roboto"/>
                <a:cs typeface="Roboto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Электросварщик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Осуществляет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металлических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элементов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электродуговым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методом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Обязателен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опыт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с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электротехническим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оборудованием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соблюдением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безопасности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557111784" name=" 1557111783"/>
          <p:cNvSpPr/>
          <p:nvPr/>
        </p:nvSpPr>
        <p:spPr bwMode="auto">
          <a:xfrm>
            <a:off x="521433" y="4653563"/>
            <a:ext cx="5496888" cy="16154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Электрогазосварщик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Выполняет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сварку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различными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(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электродуговая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газовая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аргоновая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).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Владение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несколькими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видами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сварки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повышает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конкурентоспособность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рынке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труда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085070232" name=" 1085070231"/>
          <p:cNvSpPr/>
          <p:nvPr/>
        </p:nvSpPr>
        <p:spPr bwMode="auto">
          <a:xfrm>
            <a:off x="12191999" y="3586382"/>
            <a:ext cx="833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24169175" name="Рисунок 152416917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89930" y="94395"/>
            <a:ext cx="3192499" cy="232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58243904" name=" 1758243903"/>
          <p:cNvSpPr/>
          <p:nvPr/>
        </p:nvSpPr>
        <p:spPr bwMode="auto">
          <a:xfrm>
            <a:off x="14361409" y="5448601"/>
            <a:ext cx="8519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9791652" name="Рисунок 13979165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79935" y="2043154"/>
            <a:ext cx="3494141" cy="2610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9888821" name=" 1949888820"/>
          <p:cNvSpPr/>
          <p:nvPr/>
        </p:nvSpPr>
        <p:spPr bwMode="auto">
          <a:xfrm>
            <a:off x="12134964" y="7419339"/>
            <a:ext cx="11407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01512397" name="Рисунок 10151239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89930" y="4501801"/>
            <a:ext cx="3366684" cy="2291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5164856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8E8DF5-6177-62EC-D0A5-F5C2C938770F}" type="slidenum">
              <a:rPr lang="ru-RU"/>
              <a:t>6</a:t>
            </a:fld>
            <a:endParaRPr lang="ru-RU" dirty="0"/>
          </a:p>
        </p:txBody>
      </p:sp>
      <p:sp>
        <p:nvSpPr>
          <p:cNvPr id="1012161437" name="Скругленный прямоугольник 7"/>
          <p:cNvSpPr/>
          <p:nvPr/>
        </p:nvSpPr>
        <p:spPr bwMode="auto">
          <a:xfrm>
            <a:off x="371473" y="825498"/>
            <a:ext cx="5724528" cy="1492249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Контролер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Проверяет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качество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выпускаемых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продуктов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изделий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услуг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Требуются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внимательность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объективность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четкость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оценки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526832746" name="Скругленный прямоугольник 17"/>
          <p:cNvSpPr/>
          <p:nvPr/>
        </p:nvSpPr>
        <p:spPr bwMode="auto">
          <a:xfrm>
            <a:off x="371469" y="2372508"/>
            <a:ext cx="5724528" cy="1298272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925661508" name="Скругленный прямоугольник 18"/>
          <p:cNvSpPr/>
          <p:nvPr/>
        </p:nvSpPr>
        <p:spPr bwMode="auto">
          <a:xfrm>
            <a:off x="374283" y="3764950"/>
            <a:ext cx="5724528" cy="144462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sp>
        <p:nvSpPr>
          <p:cNvPr id="175791514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4408" cy="384084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 </a:t>
            </a:r>
          </a:p>
        </p:txBody>
      </p:sp>
      <p:sp>
        <p:nvSpPr>
          <p:cNvPr id="1824265818" name=" 1824265817"/>
          <p:cNvSpPr/>
          <p:nvPr/>
        </p:nvSpPr>
        <p:spPr bwMode="auto">
          <a:xfrm>
            <a:off x="521433" y="2372508"/>
            <a:ext cx="5577379" cy="11887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Комплектовщик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Собирает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заказы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сортирует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маркирует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товар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организационные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917931465" name=" 1917931464"/>
          <p:cNvSpPr/>
          <p:nvPr/>
        </p:nvSpPr>
        <p:spPr bwMode="auto">
          <a:xfrm>
            <a:off x="580017" y="3746499"/>
            <a:ext cx="5307432" cy="146307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Продавец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Продаёт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товары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населению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юридическим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лицам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консультации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клиентам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Нужны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коммуникабельность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стрессоустойчивость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ориентация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покупателя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727979755" name="Скругленный прямоугольник 17"/>
          <p:cNvSpPr/>
          <p:nvPr/>
        </p:nvSpPr>
        <p:spPr bwMode="auto">
          <a:xfrm>
            <a:off x="371473" y="5307014"/>
            <a:ext cx="5724528" cy="1503359"/>
          </a:xfrm>
          <a:prstGeom prst="roundRect">
            <a:avLst>
              <a:gd name="adj" fmla="val 18746"/>
            </a:avLst>
          </a:prstGeom>
          <a:solidFill>
            <a:srgbClr val="947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Тракторист</a:t>
            </a:r>
            <a:endParaRPr sz="1800" b="0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Эксплуатирует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тракторные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агрегаты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сельскохозяйственных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работ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Полезны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практические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вождения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механики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знание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сельскохозяйственной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специфики</a:t>
            </a:r>
            <a:r>
              <a:rPr sz="1800" b="0" i="0" u="none" dirty="0">
                <a:solidFill>
                  <a:schemeClr val="bg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b="1" i="0" u="none" dirty="0">
              <a:solidFill>
                <a:schemeClr val="bg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60246830" name=" 60246829"/>
          <p:cNvSpPr/>
          <p:nvPr/>
        </p:nvSpPr>
        <p:spPr bwMode="auto">
          <a:xfrm>
            <a:off x="12239184" y="3561264"/>
            <a:ext cx="866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620340261" name="Рисунок 162034026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91248" y="1146083"/>
            <a:ext cx="2827374" cy="212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90790468" name=" 990790467"/>
          <p:cNvSpPr/>
          <p:nvPr/>
        </p:nvSpPr>
        <p:spPr bwMode="auto">
          <a:xfrm>
            <a:off x="14572809" y="5875796"/>
            <a:ext cx="915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49502195" name="Рисунок 44950219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209124" y="1098459"/>
            <a:ext cx="2887624" cy="212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5943634" name=" 1745943633"/>
          <p:cNvSpPr/>
          <p:nvPr/>
        </p:nvSpPr>
        <p:spPr bwMode="auto">
          <a:xfrm>
            <a:off x="11835759" y="7032784"/>
            <a:ext cx="8378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2052902583" name="Рисунок 205290258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61560" y="3740944"/>
            <a:ext cx="2920563" cy="231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2195737" name=" 1332195736"/>
          <p:cNvSpPr/>
          <p:nvPr/>
        </p:nvSpPr>
        <p:spPr bwMode="auto">
          <a:xfrm>
            <a:off x="15177684" y="7032784"/>
            <a:ext cx="7085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429320169" name="Рисунок 42932016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209124" y="3740944"/>
            <a:ext cx="2817656" cy="231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7</a:t>
            </a:fld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 bwMode="auto">
          <a:xfrm>
            <a:off x="162969" y="901480"/>
            <a:ext cx="4091028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200" dirty="0"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специалист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оказывающий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пациентам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диагностируя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заболевания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назначая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лечение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ответственности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являются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обязательными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качествами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врача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sz="1800" b="1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Инженер</a:t>
            </a:r>
            <a:endParaRPr sz="1800" b="0" i="0" u="none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Создает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проекты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разрабатывает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технологии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занимается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организацией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технического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процесса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Глубокие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теоретические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решения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технических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задач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важны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инженера</a:t>
            </a:r>
            <a:r>
              <a:rPr sz="1800" b="0" i="0" u="none" dirty="0">
                <a:solidFill>
                  <a:schemeClr val="tx1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  <a:defRPr/>
            </a:pP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8465886" y="901480"/>
            <a:ext cx="3617874" cy="271801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600"/>
              </a:spcAft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Медицинская</a:t>
            </a:r>
            <a:r>
              <a:rPr sz="1800"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сестра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Оказывает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медицинскую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пациентам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под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руководством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врачей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ведет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документацию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следит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состоянием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больных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Доброжелательность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организованность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заботливость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помогают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медсестре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успешно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справляться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с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обязанностями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lang="ru-RU" sz="1500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3761073" name=" 943761072"/>
          <p:cNvSpPr/>
          <p:nvPr/>
        </p:nvSpPr>
        <p:spPr bwMode="auto">
          <a:xfrm>
            <a:off x="6383755" y="2353167"/>
            <a:ext cx="12818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99475442" name="Рисунок 79947544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91445" y="3542663"/>
            <a:ext cx="2364554" cy="316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1118790" name=" 431118789"/>
          <p:cNvSpPr/>
          <p:nvPr/>
        </p:nvSpPr>
        <p:spPr bwMode="auto">
          <a:xfrm>
            <a:off x="10467240" y="5377308"/>
            <a:ext cx="108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21239722" name="Рисунок 11212397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19305" y="3814503"/>
            <a:ext cx="3770150" cy="284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8643117" name=" 1778643116"/>
          <p:cNvSpPr/>
          <p:nvPr/>
        </p:nvSpPr>
        <p:spPr bwMode="auto">
          <a:xfrm>
            <a:off x="15101499" y="5284186"/>
            <a:ext cx="12153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375199765" name="Рисунок 137519976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252985" y="3905607"/>
            <a:ext cx="1781239" cy="277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300133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1544817569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220A3AF-7CAF-9818-527E-2E25B33B6367}" type="slidenum">
              <a:rPr lang="ru-RU"/>
              <a:t>8</a:t>
            </a:fld>
            <a:endParaRPr lang="ru-RU" dirty="0"/>
          </a:p>
        </p:txBody>
      </p:sp>
      <p:sp>
        <p:nvSpPr>
          <p:cNvPr id="912157458" name="Скругленный прямоугольник 12"/>
          <p:cNvSpPr/>
          <p:nvPr/>
        </p:nvSpPr>
        <p:spPr bwMode="auto">
          <a:xfrm>
            <a:off x="162969" y="901480"/>
            <a:ext cx="4091028" cy="271801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Преподаватель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1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Передает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знания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студентам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вузов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организуя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учебный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проводя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лекции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Профессиональные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компетенции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преподавателя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включают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уровень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квалификации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педагогические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695787906" name="Скругленный прямоугольник 14"/>
          <p:cNvSpPr/>
          <p:nvPr/>
        </p:nvSpPr>
        <p:spPr bwMode="auto">
          <a:xfrm>
            <a:off x="4349248" y="901480"/>
            <a:ext cx="4069012" cy="271801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Учитель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средней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школы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преподающий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школьникам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базовые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предметы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Учителя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играют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важную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роль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формировании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личности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учащихся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требуют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педагогического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мастерства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коммуникативных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solidFill>
                <a:schemeClr val="tx1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363902115" name="Скругленный прямоугольник 18"/>
          <p:cNvSpPr/>
          <p:nvPr/>
        </p:nvSpPr>
        <p:spPr bwMode="auto">
          <a:xfrm>
            <a:off x="8465886" y="901480"/>
            <a:ext cx="3617874" cy="271801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Воспитатель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000" dirty="0"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жизнь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детей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дошкольного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возраста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садах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развивает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общения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социализации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ребенка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Любовь к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детям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доброта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терпение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—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ключевые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черты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хорошего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воспитателя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84638867" name=" 284638866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856705409" name="Рисунок 8567054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1473" y="3705073"/>
            <a:ext cx="3811624" cy="30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4658443" name=" 124658442"/>
          <p:cNvSpPr/>
          <p:nvPr/>
        </p:nvSpPr>
        <p:spPr bwMode="auto">
          <a:xfrm>
            <a:off x="10391164" y="6454629"/>
            <a:ext cx="705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10225507" name="Рисунок 31022550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22604" y="3705073"/>
            <a:ext cx="3786395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39052647" name=" 1939052646"/>
          <p:cNvSpPr/>
          <p:nvPr/>
        </p:nvSpPr>
        <p:spPr bwMode="auto">
          <a:xfrm>
            <a:off x="14386821" y="6996913"/>
            <a:ext cx="90263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198411172" name="Рисунок 11984111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304249" y="3705073"/>
            <a:ext cx="3779511" cy="3016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8364501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796" cy="356651"/>
          </a:xfrm>
        </p:spPr>
        <p:txBody>
          <a:bodyPr/>
          <a:lstStyle/>
          <a:p>
            <a:pPr>
              <a:defRPr/>
            </a:pP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Профессии</a:t>
            </a:r>
            <a:r>
              <a:rPr sz="2600" dirty="0"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2600" dirty="0" err="1">
                <a:latin typeface="Abadi" panose="020B0604020104020204" pitchFamily="34" charset="0"/>
                <a:ea typeface="Times New Roman"/>
                <a:cs typeface="Times New Roman"/>
              </a:rPr>
              <a:t>служащих</a:t>
            </a:r>
            <a:endParaRPr lang="ru-RU" dirty="0"/>
          </a:p>
        </p:txBody>
      </p:sp>
      <p:sp>
        <p:nvSpPr>
          <p:cNvPr id="7492501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DC98D1-8466-4BF2-FBB3-A786E767CF03}" type="slidenum">
              <a:rPr lang="ru-RU"/>
              <a:t>9</a:t>
            </a:fld>
            <a:endParaRPr lang="ru-RU" dirty="0"/>
          </a:p>
        </p:txBody>
      </p:sp>
      <p:sp>
        <p:nvSpPr>
          <p:cNvPr id="2113217609" name="Скругленный прямоугольник 12"/>
          <p:cNvSpPr/>
          <p:nvPr/>
        </p:nvSpPr>
        <p:spPr bwMode="auto">
          <a:xfrm>
            <a:off x="162969" y="1060230"/>
            <a:ext cx="4091028" cy="287676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Бухгалтер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Отвечает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ведение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бухгалтерского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учета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составление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отчетности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расчет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налогов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организаций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Главное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требование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—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высокая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степень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точности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внимательности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55955653" name="Скругленный прямоугольник 14"/>
          <p:cNvSpPr/>
          <p:nvPr/>
        </p:nvSpPr>
        <p:spPr bwMode="auto">
          <a:xfrm>
            <a:off x="4349248" y="1060230"/>
            <a:ext cx="4069012" cy="287676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 b="1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Фельдшер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spcAft>
                <a:spcPts val="599"/>
              </a:spcAft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сотрудник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скорой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помощи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участвует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диагностике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заболеваний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проведении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экстренных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медицинских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мероприятий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Быстрая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реакция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спокойствие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профессиональные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навыки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крайне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важны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для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успешного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фельдшера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456347124" name="Скругленный прямоугольник 18"/>
          <p:cNvSpPr/>
          <p:nvPr/>
        </p:nvSpPr>
        <p:spPr bwMode="auto">
          <a:xfrm>
            <a:off x="8465886" y="1060230"/>
            <a:ext cx="3617874" cy="28767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sz="1800" b="1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</a:t>
            </a:r>
            <a:endParaRPr sz="1800" b="0" i="0" u="none" dirty="0">
              <a:solidFill>
                <a:srgbClr val="000000"/>
              </a:solidFill>
              <a:latin typeface="Abadi" panose="020B0604020104020204" pitchFamily="34" charset="0"/>
              <a:ea typeface="Times New Roman"/>
              <a:cs typeface="Times New Roman"/>
            </a:endParaRPr>
          </a:p>
          <a:p>
            <a:pPr>
              <a:defRPr/>
            </a:pP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Руководитель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производственного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участка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руководит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рабочими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контролирует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выполнение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технологических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процессов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Мастеру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необходимы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организаторские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способности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и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глубокое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понимание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производственной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сферы</a:t>
            </a:r>
            <a:r>
              <a:rPr sz="1800" b="0" i="0" u="none" dirty="0">
                <a:solidFill>
                  <a:srgbClr val="000000"/>
                </a:solidFill>
                <a:latin typeface="Abadi" panose="020B0604020104020204" pitchFamily="34" charset="0"/>
                <a:ea typeface="Times New Roman"/>
                <a:cs typeface="Times New Roman"/>
              </a:rPr>
              <a:t>.</a:t>
            </a:r>
            <a:endParaRPr sz="1800" dirty="0">
              <a:latin typeface="Abadi" panose="020B0604020104020204" pitchFamily="34" charset="0"/>
              <a:ea typeface="Times New Roman"/>
              <a:cs typeface="Times New Roman"/>
            </a:endParaRPr>
          </a:p>
        </p:txBody>
      </p:sp>
      <p:sp>
        <p:nvSpPr>
          <p:cNvPr id="461470966" name=" 461470965"/>
          <p:cNvSpPr/>
          <p:nvPr/>
        </p:nvSpPr>
        <p:spPr bwMode="auto">
          <a:xfrm>
            <a:off x="6179194" y="7173612"/>
            <a:ext cx="953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325749839" name="Рисунок 32574983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18270" y="3825166"/>
            <a:ext cx="4035726" cy="2804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5080505" name=" 425080504"/>
          <p:cNvSpPr/>
          <p:nvPr/>
        </p:nvSpPr>
        <p:spPr bwMode="auto">
          <a:xfrm>
            <a:off x="10985554" y="6217396"/>
            <a:ext cx="10654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1581611693" name="Рисунок 158161169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03977" y="3715449"/>
            <a:ext cx="3114522" cy="302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5203758" name=" 545203757"/>
          <p:cNvSpPr/>
          <p:nvPr/>
        </p:nvSpPr>
        <p:spPr bwMode="auto">
          <a:xfrm>
            <a:off x="14780733" y="6942810"/>
            <a:ext cx="11491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dirty="0">
              <a:latin typeface="Abadi" panose="020B0604020104020204" pitchFamily="34" charset="0"/>
            </a:endParaRPr>
          </a:p>
        </p:txBody>
      </p:sp>
      <p:pic>
        <p:nvPicPr>
          <p:cNvPr id="779639762" name="Рисунок 77963976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812174" y="3936999"/>
            <a:ext cx="2952824" cy="280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23970E80-ED79-4494-B562-DFCDB7D49409}">
  <we:reference id="wa200005566" version="3.0.0.3" store="ru-RU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1040</Words>
  <Application>Microsoft Office PowerPoint</Application>
  <DocSecurity>0</DocSecurity>
  <PresentationFormat>Широкоэкранный</PresentationFormat>
  <Paragraphs>125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Times New Roman</vt:lpstr>
      <vt:lpstr>Mulish</vt:lpstr>
      <vt:lpstr>Calibri</vt:lpstr>
      <vt:lpstr>Roboto</vt:lpstr>
      <vt:lpstr>Arial</vt:lpstr>
      <vt:lpstr>Abadi</vt:lpstr>
      <vt:lpstr>PT Serif</vt:lpstr>
      <vt:lpstr>Тема Office</vt:lpstr>
      <vt:lpstr>Востребованные профессии Владимирской области.  Возможности образования и стратегии поступления</vt:lpstr>
      <vt:lpstr>Рабочие профессии </vt:lpstr>
      <vt:lpstr>Рабочие профессии </vt:lpstr>
      <vt:lpstr>Рабочие профессии </vt:lpstr>
      <vt:lpstr>Рабочие профессии </vt:lpstr>
      <vt:lpstr>Рабочие профессии </vt:lpstr>
      <vt:lpstr>Профессии служащих</vt:lpstr>
      <vt:lpstr>Профессии служащих</vt:lpstr>
      <vt:lpstr>Профессии служащих</vt:lpstr>
      <vt:lpstr>Профессии служащих</vt:lpstr>
      <vt:lpstr>Презентация PowerPoint</vt:lpstr>
      <vt:lpstr>Презентация PowerPoint</vt:lpstr>
      <vt:lpstr>Игра «Рекламная кампания профессий» Владимирской области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Екатерина Борисова</dc:creator>
  <cp:keywords/>
  <dc:description/>
  <cp:lastModifiedBy>969</cp:lastModifiedBy>
  <cp:revision>17</cp:revision>
  <dcterms:created xsi:type="dcterms:W3CDTF">2025-09-09T12:47:31Z</dcterms:created>
  <dcterms:modified xsi:type="dcterms:W3CDTF">2025-09-20T17:00:46Z</dcterms:modified>
  <cp:category/>
  <dc:identifier/>
  <cp:contentStatus/>
  <dc:language/>
  <cp:version/>
</cp:coreProperties>
</file>