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7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embedTrueTypeFonts="1" removePersonalInfoOnSave="1" showSpecialPlsOnTitleSld="0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presProps" Target="presProps.xml" /><Relationship Id="rId12" Type="http://schemas.openxmlformats.org/officeDocument/2006/relationships/tableStyles" Target="tableStyles.xml" /><Relationship Id="rId13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" name="Группа 19" hidden="0"/>
          <p:cNvGrpSpPr/>
          <p:nvPr isPhoto="0" userDrawn="1"/>
        </p:nvGrpSpPr>
        <p:grpSpPr bwMode="auto">
          <a:xfrm>
            <a:off x="0" y="-4803"/>
            <a:ext cx="12192000" cy="6867606"/>
            <a:chOff x="1798015" y="-4803"/>
            <a:chExt cx="12192000" cy="6867606"/>
          </a:xfrm>
        </p:grpSpPr>
        <p:sp>
          <p:nvSpPr>
            <p:cNvPr id="10" name="Скругленный прямоугольник 9" hidden="0"/>
            <p:cNvSpPr/>
            <p:nvPr isPhoto="0"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 hidden="0"/>
            <p:cNvSpPr/>
            <p:nvPr isPhoto="0"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7497"/>
              </a:avLst>
            </a:prstGeom>
            <a:gradFill>
              <a:gsLst>
                <a:gs pos="0">
                  <a:srgbClr val="9477E6"/>
                </a:gs>
                <a:gs pos="50000">
                  <a:srgbClr val="4285F4"/>
                </a:gs>
                <a:gs pos="100000">
                  <a:srgbClr val="2DBE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 hidden="0"/>
            <p:cNvPicPr>
              <a:picLocks noChangeAspect="1"/>
            </p:cNvPicPr>
            <p:nvPr isPhoto="0" userDrawn="1"/>
          </p:nvPicPr>
          <p:blipFill>
            <a:blip r:embed="rId2"/>
            <a:stretch/>
          </p:blipFill>
          <p:spPr bwMode="auto">
            <a:xfrm>
              <a:off x="2171770" y="333489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 hidden="0"/>
          <p:cNvSpPr/>
          <p:nvPr isPhoto="0"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 hidden="0"/>
          <p:cNvSpPr>
            <a:spLocks noGrp="1"/>
          </p:cNvSpPr>
          <p:nvPr isPhoto="0" userDrawn="1">
            <p:ph type="ctrTitle" hasCustomPrompt="0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 hidden="0"/>
          <p:cNvSpPr>
            <a:spLocks noGrp="1"/>
          </p:cNvSpPr>
          <p:nvPr isPhoto="0" userDrawn="1">
            <p:ph type="subTitle" idx="1" hasCustomPrompt="0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22" name="Номер слайда 21" hidden="0"/>
          <p:cNvSpPr>
            <a:spLocks noGrp="1"/>
          </p:cNvSpPr>
          <p:nvPr isPhoto="0" userDrawn="1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pic>
        <p:nvPicPr>
          <p:cNvPr id="13" name="Рисунок 12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Заголовок и вертикальный текс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Вертикальный заголовок и текс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1_Титульны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 hidden="0"/>
          <p:cNvGrpSpPr/>
          <p:nvPr isPhoto="0"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 hidden="0"/>
            <p:cNvSpPr/>
            <p:nvPr isPhoto="0"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 hidden="0"/>
            <p:cNvSpPr/>
            <p:nvPr isPhoto="0"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2DB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 hidden="0"/>
            <p:cNvPicPr>
              <a:picLocks noChangeAspect="1"/>
            </p:cNvPicPr>
            <p:nvPr isPhoto="0"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 hidden="0"/>
          <p:cNvSpPr/>
          <p:nvPr isPhoto="0" userDrawn="1"/>
        </p:nvSpPr>
        <p:spPr bwMode="auto">
          <a:xfrm>
            <a:off x="371475" y="3316245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724760" y="4012074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 hidden="0"/>
          <p:cNvSpPr>
            <a:spLocks noGrp="1"/>
          </p:cNvSpPr>
          <p:nvPr isPhoto="0" userDrawn="1">
            <p:ph type="subTitle" idx="1" hasCustomPrompt="0"/>
          </p:nvPr>
        </p:nvSpPr>
        <p:spPr bwMode="auto">
          <a:xfrm>
            <a:off x="724760" y="4935146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3_Титульны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 hidden="0"/>
          <p:cNvGrpSpPr/>
          <p:nvPr isPhoto="0"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 hidden="0"/>
            <p:cNvSpPr/>
            <p:nvPr isPhoto="0"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 hidden="0"/>
            <p:cNvSpPr/>
            <p:nvPr isPhoto="0"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 hidden="0"/>
            <p:cNvPicPr>
              <a:picLocks noChangeAspect="1"/>
            </p:cNvPicPr>
            <p:nvPr isPhoto="0"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 hidden="0"/>
          <p:cNvSpPr/>
          <p:nvPr isPhoto="0"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 hidden="0"/>
          <p:cNvSpPr>
            <a:spLocks noGrp="1"/>
          </p:cNvSpPr>
          <p:nvPr isPhoto="0" userDrawn="1">
            <p:ph type="ctrTitle" hasCustomPrompt="0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 hidden="0"/>
          <p:cNvSpPr>
            <a:spLocks noGrp="1"/>
          </p:cNvSpPr>
          <p:nvPr isPhoto="0" userDrawn="1">
            <p:ph type="subTitle" idx="1" hasCustomPrompt="0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 i="0">
                <a:solidFill>
                  <a:schemeClr val="bg1"/>
                </a:solidFill>
                <a:latin typeface="Mulish"/>
                <a:ea typeface="PT Serif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2_Титульны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Группа 6" hidden="0"/>
          <p:cNvGrpSpPr/>
          <p:nvPr isPhoto="0" userDrawn="1"/>
        </p:nvGrpSpPr>
        <p:grpSpPr bwMode="auto">
          <a:xfrm>
            <a:off x="0" y="-4803"/>
            <a:ext cx="12192000" cy="6867606"/>
            <a:chOff x="0" y="-2401"/>
            <a:chExt cx="12192000" cy="6867606"/>
          </a:xfrm>
        </p:grpSpPr>
        <p:sp>
          <p:nvSpPr>
            <p:cNvPr id="10" name="Скругленный прямоугольник 9" hidden="0"/>
            <p:cNvSpPr/>
            <p:nvPr isPhoto="0"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 hidden="0"/>
            <p:cNvSpPr/>
            <p:nvPr isPhoto="0"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947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 hidden="0"/>
            <p:cNvPicPr>
              <a:picLocks noChangeAspect="1"/>
            </p:cNvPicPr>
            <p:nvPr isPhoto="0" userDrawn="1"/>
          </p:nvPicPr>
          <p:blipFill>
            <a:blip r:embed="rId2"/>
            <a:stretch/>
          </p:blipFill>
          <p:spPr bwMode="auto">
            <a:xfrm>
              <a:off x="373755" y="335891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 hidden="0"/>
          <p:cNvSpPr/>
          <p:nvPr isPhoto="0"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 hidden="0"/>
          <p:cNvSpPr>
            <a:spLocks noGrp="1"/>
          </p:cNvSpPr>
          <p:nvPr isPhoto="0" userDrawn="1">
            <p:ph type="ctrTitle" hasCustomPrompt="0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 hidden="0"/>
          <p:cNvSpPr>
            <a:spLocks noGrp="1"/>
          </p:cNvSpPr>
          <p:nvPr isPhoto="0" userDrawn="1">
            <p:ph type="subTitle" idx="1" hasCustomPrompt="0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 hidden="0"/>
          <p:cNvPicPr>
            <a:picLocks noChangeAspect="1"/>
          </p:cNvPicPr>
          <p:nvPr isPhoto="0"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371474" y="1044575"/>
            <a:ext cx="11449051" cy="4351338"/>
          </a:xfrm>
        </p:spPr>
        <p:txBody>
          <a:bodyPr lIns="0" tIns="0" rIns="0" b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Номер слайда 6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Заголовок раздела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2" name="Номер слайда 11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13" name="Заголовок 12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8" name="Номер слайда 7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Сравнение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 hidden="0"/>
          <p:cNvSpPr>
            <a:spLocks noGrp="1"/>
          </p:cNvSpPr>
          <p:nvPr isPhoto="0" userDrawn="0">
            <p:ph sz="quarter" idx="4" hasCustomPrompt="0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" name="Номер слайда 9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11" name="Заголовок 10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Номер слайда 5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Объект с подписью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9" name="Заголовок 8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Рисунок с подписью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 hidden="0"/>
          <p:cNvSpPr>
            <a:spLocks noGrp="1"/>
          </p:cNvSpPr>
          <p:nvPr isPhoto="0" userDrawn="0">
            <p:ph type="pic" idx="1" hasCustomPrompt="0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9" name="Заголовок 8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 hidden="0"/>
          <p:cNvSpPr/>
          <p:nvPr isPhoto="0" userDrawn="1"/>
        </p:nvSpPr>
        <p:spPr bwMode="auto"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11" name="Скругленный прямоугольник 10" hidden="0"/>
          <p:cNvSpPr/>
          <p:nvPr isPhoto="0" userDrawn="1"/>
        </p:nvSpPr>
        <p:spPr bwMode="auto">
          <a:xfrm>
            <a:off x="-600" y="0"/>
            <a:ext cx="12193200" cy="6858000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2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371475" y="365125"/>
            <a:ext cx="10515600" cy="3877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омер слайда 5" hidden="0"/>
          <p:cNvSpPr>
            <a:spLocks noGrp="1"/>
          </p:cNvSpPr>
          <p:nvPr isPhoto="0" userDrawn="1">
            <p:ph type="sldNum" sz="quarter" idx="4" hasCustomPrompt="0"/>
          </p:nvPr>
        </p:nvSpPr>
        <p:spPr bwMode="auto">
          <a:xfrm>
            <a:off x="11544300" y="0"/>
            <a:ext cx="647700" cy="5890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00" b="1">
                <a:solidFill>
                  <a:schemeClr val="tx1"/>
                </a:solidFill>
                <a:latin typeface="Mulish"/>
              </a:defRPr>
            </a:lvl1pPr>
          </a:lstStyle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dt="0" ftr="0" hdr="0" sldNum="1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Mulish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Mulish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Mulish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Mulish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5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suslugi.ru/futurecode" TargetMode="External"/><Relationship Id="rId3" Type="http://schemas.openxmlformats.org/officeDocument/2006/relationships/hyperlink" Target="https://gu-st.ru/content/lending/futurecode.pdf" TargetMode="External"/><Relationship Id="rId4" Type="http://schemas.openxmlformats.org/officeDocument/2006/relationships/hyperlink" Target="https://www.gosuslugi.ru/futurecode?view=online&amp;r=17000000000&amp;s=9&amp;p=1" TargetMode="External"/><Relationship Id="rId5" Type="http://schemas.openxmlformats.org/officeDocument/2006/relationships/hyperlink" Target="https://&#1091;&#1088;&#1086;&#1082;&#1094;&#1080;&#1092;&#1088;&#1099;.&#1088;&#1092;/" TargetMode="External"/><Relationship Id="rId6" Type="http://schemas.openxmlformats.org/officeDocument/2006/relationships/hyperlink" Target="https://digital-likbez.datalesson.ru/" TargetMode="External"/><Relationship Id="rId7" Type="http://schemas.openxmlformats.org/officeDocument/2006/relationships/image" Target="../media/image20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1432184" name="Заголовок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755607" y="3804463"/>
            <a:ext cx="10744387" cy="1975139"/>
          </a:xfrm>
        </p:spPr>
        <p:txBody>
          <a:bodyPr vertOverflow="overflow" horzOverflow="clip" vert="horz" wrap="square" lIns="0" tIns="0" rIns="0" bIns="0" numCol="1" spcCol="0" rtlCol="0" fromWordArt="0" anchor="ctr" anchorCtr="0" forceAA="0" compatLnSpc="0">
            <a:spAutoFit/>
          </a:bodyPr>
          <a:lstStyle/>
          <a:p>
            <a:pPr algn="ctr">
              <a:defRPr/>
            </a:pPr>
            <a:r>
              <a:rPr sz="72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«IT-компании Владимирской области»</a:t>
            </a:r>
            <a:endParaRPr sz="48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0476718" name="Скругленный прямоугольник 3" hidden="0"/>
          <p:cNvSpPr/>
          <p:nvPr isPhoto="0" userDrawn="0"/>
        </p:nvSpPr>
        <p:spPr bwMode="auto">
          <a:xfrm>
            <a:off x="9193249" y="368297"/>
            <a:ext cx="2624742" cy="1377947"/>
          </a:xfrm>
          <a:prstGeom prst="roundRect">
            <a:avLst>
              <a:gd name="adj" fmla="val 16667"/>
            </a:avLst>
          </a:prstGeom>
          <a:solidFill>
            <a:srgbClr val="F1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>
              <a:latin typeface="Abadi"/>
            </a:endParaRPr>
          </a:p>
        </p:txBody>
      </p:sp>
      <p:pic>
        <p:nvPicPr>
          <p:cNvPr id="1202578918" name="Рисунок 5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244472" y="198793"/>
            <a:ext cx="1547451" cy="1547451"/>
          </a:xfrm>
          <a:prstGeom prst="rect">
            <a:avLst/>
          </a:prstGeom>
        </p:spPr>
      </p:pic>
      <p:pic>
        <p:nvPicPr>
          <p:cNvPr id="1387955777" name="Picture 3" hidden="0"/>
          <p:cNvPicPr>
            <a:picLocks noChangeAspect="1" noChangeArrowheads="1"/>
          </p:cNvPicPr>
          <p:nvPr isPhoto="0" userDrawn="0"/>
        </p:nvPicPr>
        <p:blipFill>
          <a:blip r:embed="rId3"/>
          <a:stretch/>
        </p:blipFill>
        <p:spPr bwMode="auto">
          <a:xfrm>
            <a:off x="7510497" y="368297"/>
            <a:ext cx="1423026" cy="144319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3196837" name="Picture 2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9284609" y="628308"/>
            <a:ext cx="2442020" cy="828262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4288570" name="TextBox 2114288569" hidden="0"/>
          <p:cNvSpPr txBox="1"/>
          <p:nvPr isPhoto="0" userDrawn="0"/>
        </p:nvSpPr>
        <p:spPr bwMode="auto">
          <a:xfrm>
            <a:off x="1559496" y="148975"/>
            <a:ext cx="7828715" cy="150784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lang="ru-RU" sz="2400" b="1">
                <a:latin typeface="Times New Roman"/>
                <a:cs typeface="Times New Roman"/>
              </a:rPr>
              <a:t>«IT»  Information Technology-э</a:t>
            </a:r>
            <a:r>
              <a:rPr lang="ru-RU" sz="2400">
                <a:latin typeface="Times New Roman"/>
                <a:cs typeface="Times New Roman"/>
              </a:rPr>
              <a:t>то отрасль науки и техники, связанная с созданием, обработкой, хранением и передачей информации с использованием компьютеров и компьютерных сетей.</a:t>
            </a:r>
            <a:endParaRPr/>
          </a:p>
        </p:txBody>
      </p:sp>
      <p:sp>
        <p:nvSpPr>
          <p:cNvPr id="1923694837" name="TextBox 1923694836" hidden="0"/>
          <p:cNvSpPr txBox="1"/>
          <p:nvPr isPhoto="0" userDrawn="0"/>
        </p:nvSpPr>
        <p:spPr bwMode="auto">
          <a:xfrm>
            <a:off x="191344" y="2039813"/>
            <a:ext cx="5107179" cy="327724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lang="ru-RU" sz="2400" b="1">
                <a:latin typeface="Times New Roman"/>
                <a:cs typeface="Times New Roman"/>
              </a:rPr>
              <a:t>IT-компании</a:t>
            </a:r>
            <a:r>
              <a:rPr lang="ru-RU" sz="2400">
                <a:latin typeface="Times New Roman"/>
                <a:cs typeface="Times New Roman"/>
              </a:rPr>
              <a:t> — это организации, занимающиеся разработкой программного обеспечения, консалтингом в сфере технологий, оказанием услуг хостинга, информационной безопасностью и многим другим. </a:t>
            </a:r>
            <a:endParaRPr/>
          </a:p>
          <a:p>
            <a:pPr>
              <a:defRPr/>
            </a:pPr>
            <a:endParaRPr lang="ru-RU" sz="2400">
              <a:latin typeface="Times New Roman"/>
              <a:cs typeface="Times New Roman"/>
            </a:endParaRPr>
          </a:p>
          <a:p>
            <a:pPr>
              <a:defRPr/>
            </a:pPr>
            <a:endParaRPr sz="2400">
              <a:latin typeface="Times New Roman"/>
              <a:cs typeface="Times New Roman"/>
            </a:endParaRPr>
          </a:p>
        </p:txBody>
      </p:sp>
      <p:sp>
        <p:nvSpPr>
          <p:cNvPr id="1588482794" name=" 1588482793" hidden="0"/>
          <p:cNvSpPr/>
          <p:nvPr isPhoto="0" userDrawn="0"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495395243" name="Рисунок 1495395242" hidden="0"/>
          <p:cNvPicPr>
            <a:picLocks noChangeAspect="1"/>
          </p:cNvPicPr>
          <p:nvPr isPhoto="0" userDrawn="0"/>
        </p:nvPicPr>
        <p:blipFill>
          <a:blip r:embed="rId2"/>
          <a:srcRect l="0" t="0" r="7070" b="0"/>
          <a:stretch/>
        </p:blipFill>
        <p:spPr bwMode="auto">
          <a:xfrm>
            <a:off x="5008816" y="1556792"/>
            <a:ext cx="7085012" cy="5159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11" name="Скругленный прямоугольник 10" hidden="0"/>
          <p:cNvSpPr/>
          <p:nvPr isPhoto="0" userDrawn="0"/>
        </p:nvSpPr>
        <p:spPr bwMode="auto">
          <a:xfrm>
            <a:off x="160579" y="212463"/>
            <a:ext cx="4093064" cy="134710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sz="2400"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Web-</a:t>
            </a:r>
            <a:r>
              <a:rPr sz="24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разработчик</a:t>
            </a: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: </a:t>
            </a: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Создаёт</a:t>
            </a: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красивые</a:t>
            </a: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удобные</a:t>
            </a: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сайты</a:t>
            </a: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 hidden="0"/>
          <p:cNvSpPr/>
          <p:nvPr isPhoto="0" userDrawn="0"/>
        </p:nvSpPr>
        <p:spPr bwMode="auto">
          <a:xfrm>
            <a:off x="4106670" y="2618286"/>
            <a:ext cx="3978694" cy="1347107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sz="24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PHP-</a:t>
            </a:r>
            <a:r>
              <a:rPr sz="24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разработчик</a:t>
            </a: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: </a:t>
            </a: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Программирует</a:t>
            </a: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серверную</a:t>
            </a: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часть</a:t>
            </a: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сайта</a:t>
            </a: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sz="2400" b="1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" name="Скругленный прямоугольник 17" hidden="0"/>
          <p:cNvSpPr/>
          <p:nvPr isPhoto="0" userDrawn="0"/>
        </p:nvSpPr>
        <p:spPr bwMode="auto">
          <a:xfrm>
            <a:off x="7859963" y="548360"/>
            <a:ext cx="4190999" cy="1238713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sz="24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Специалист</a:t>
            </a:r>
            <a:r>
              <a:rPr sz="24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24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защите</a:t>
            </a:r>
            <a:r>
              <a:rPr sz="24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информации</a:t>
            </a: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: </a:t>
            </a: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Обеспечивает</a:t>
            </a: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безопасность</a:t>
            </a: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данных</a:t>
            </a: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sz="2400" b="1">
              <a:solidFill>
                <a:schemeClr val="tx1"/>
              </a:solidFill>
              <a:latin typeface="Mulish"/>
            </a:endParaRPr>
          </a:p>
        </p:txBody>
      </p:sp>
      <p:sp>
        <p:nvSpPr>
          <p:cNvPr id="2110218763" name=" 2110218762" hidden="0"/>
          <p:cNvSpPr/>
          <p:nvPr isPhoto="0" userDrawn="0"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507257301" name="Рисунок 1507257300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207227" y="1688070"/>
            <a:ext cx="3880770" cy="25037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  <p:sp>
        <p:nvSpPr>
          <p:cNvPr id="937854543" name=" 937854542" hidden="0"/>
          <p:cNvSpPr/>
          <p:nvPr isPhoto="0" userDrawn="0"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 hidden="0"/>
          <p:cNvSpPr/>
          <p:nvPr isPhoto="0" userDrawn="0"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425016930" name="Рисунок 1425016929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8142959" y="1934624"/>
            <a:ext cx="3838433" cy="27144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  <p:pic>
        <p:nvPicPr>
          <p:cNvPr id="1840885395" name="Рисунок 1840885394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3684473" y="4112944"/>
            <a:ext cx="4823053" cy="2647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9744624" name="Номер слайда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DEAFFE67-3BB2-B39C-8FF8-95453FDA1D54}" type="slidenum">
              <a:rPr lang="ru-RU"/>
              <a:t/>
            </a:fld>
            <a:endParaRPr lang="ru-RU"/>
          </a:p>
        </p:txBody>
      </p:sp>
      <p:sp>
        <p:nvSpPr>
          <p:cNvPr id="948742873" name="Скругленный прямоугольник 10" hidden="0"/>
          <p:cNvSpPr/>
          <p:nvPr isPhoto="0" userDrawn="0"/>
        </p:nvSpPr>
        <p:spPr bwMode="auto">
          <a:xfrm>
            <a:off x="273743" y="177586"/>
            <a:ext cx="4093064" cy="134710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826090111" name="Скругленный прямоугольник 11" hidden="0"/>
          <p:cNvSpPr/>
          <p:nvPr isPhoto="0" userDrawn="0"/>
        </p:nvSpPr>
        <p:spPr bwMode="auto">
          <a:xfrm>
            <a:off x="4348320" y="2447398"/>
            <a:ext cx="3495358" cy="1347107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52420722" name="Скругленный прямоугольник 17" hidden="0"/>
          <p:cNvSpPr/>
          <p:nvPr isPhoto="0" userDrawn="0"/>
        </p:nvSpPr>
        <p:spPr bwMode="auto">
          <a:xfrm>
            <a:off x="7829723" y="851140"/>
            <a:ext cx="4190999" cy="1238713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Mulish"/>
            </a:endParaRPr>
          </a:p>
        </p:txBody>
      </p:sp>
      <p:sp>
        <p:nvSpPr>
          <p:cNvPr id="959622990" name=" 959622989" hidden="0"/>
          <p:cNvSpPr/>
          <p:nvPr isPhoto="0" userDrawn="0"/>
        </p:nvSpPr>
        <p:spPr bwMode="auto">
          <a:xfrm>
            <a:off x="4308488" y="28564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89755919" name=" 1189755918" hidden="0"/>
          <p:cNvSpPr/>
          <p:nvPr isPhoto="0" userDrawn="0"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61810988" name=" 461810987" hidden="0"/>
          <p:cNvSpPr/>
          <p:nvPr isPhoto="0" userDrawn="0"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891095868" name="TextBox 891095867" hidden="0"/>
          <p:cNvSpPr txBox="1"/>
          <p:nvPr isPhoto="0" userDrawn="0"/>
        </p:nvSpPr>
        <p:spPr bwMode="auto">
          <a:xfrm>
            <a:off x="270402" y="302481"/>
            <a:ext cx="4038086" cy="109731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200" b="1">
                <a:latin typeface="Times New Roman"/>
                <a:ea typeface="Times New Roman"/>
                <a:cs typeface="Times New Roman"/>
              </a:rPr>
              <a:t>Системный</a:t>
            </a:r>
            <a:r>
              <a:rPr sz="2200" b="1">
                <a:latin typeface="Times New Roman"/>
                <a:ea typeface="Times New Roman"/>
                <a:cs typeface="Times New Roman"/>
              </a:rPr>
              <a:t> </a:t>
            </a:r>
            <a:r>
              <a:rPr sz="2200" b="1">
                <a:latin typeface="Times New Roman"/>
                <a:ea typeface="Times New Roman"/>
                <a:cs typeface="Times New Roman"/>
              </a:rPr>
              <a:t>администратор</a:t>
            </a:r>
            <a:r>
              <a:rPr sz="2200">
                <a:latin typeface="Times New Roman"/>
                <a:ea typeface="Times New Roman"/>
                <a:cs typeface="Times New Roman"/>
              </a:rPr>
              <a:t>: </a:t>
            </a:r>
            <a:r>
              <a:rPr sz="2200">
                <a:latin typeface="Times New Roman"/>
                <a:ea typeface="Times New Roman"/>
                <a:cs typeface="Times New Roman"/>
              </a:rPr>
              <a:t>Следит</a:t>
            </a:r>
            <a:r>
              <a:rPr sz="2200">
                <a:latin typeface="Times New Roman"/>
                <a:ea typeface="Times New Roman"/>
                <a:cs typeface="Times New Roman"/>
              </a:rPr>
              <a:t> </a:t>
            </a:r>
            <a:r>
              <a:rPr sz="2200">
                <a:latin typeface="Times New Roman"/>
                <a:ea typeface="Times New Roman"/>
                <a:cs typeface="Times New Roman"/>
              </a:rPr>
              <a:t>за</a:t>
            </a:r>
            <a:r>
              <a:rPr sz="2200">
                <a:latin typeface="Times New Roman"/>
                <a:ea typeface="Times New Roman"/>
                <a:cs typeface="Times New Roman"/>
              </a:rPr>
              <a:t> </a:t>
            </a:r>
            <a:r>
              <a:rPr sz="2200">
                <a:latin typeface="Times New Roman"/>
                <a:ea typeface="Times New Roman"/>
                <a:cs typeface="Times New Roman"/>
              </a:rPr>
              <a:t>работой</a:t>
            </a:r>
            <a:r>
              <a:rPr sz="2200">
                <a:latin typeface="Times New Roman"/>
                <a:ea typeface="Times New Roman"/>
                <a:cs typeface="Times New Roman"/>
              </a:rPr>
              <a:t> </a:t>
            </a:r>
            <a:r>
              <a:rPr sz="2200">
                <a:latin typeface="Times New Roman"/>
                <a:ea typeface="Times New Roman"/>
                <a:cs typeface="Times New Roman"/>
              </a:rPr>
              <a:t>компьютеров</a:t>
            </a:r>
            <a:r>
              <a:rPr sz="2200">
                <a:latin typeface="Times New Roman"/>
                <a:ea typeface="Times New Roman"/>
                <a:cs typeface="Times New Roman"/>
              </a:rPr>
              <a:t> и </a:t>
            </a:r>
            <a:r>
              <a:rPr sz="2200">
                <a:latin typeface="Times New Roman"/>
                <a:ea typeface="Times New Roman"/>
                <a:cs typeface="Times New Roman"/>
              </a:rPr>
              <a:t>сетей</a:t>
            </a:r>
            <a:r>
              <a:rPr sz="2200">
                <a:latin typeface="Times New Roman"/>
                <a:ea typeface="Times New Roman"/>
                <a:cs typeface="Times New Roman"/>
              </a:rPr>
              <a:t>.</a:t>
            </a:r>
            <a:endParaRPr sz="2200"/>
          </a:p>
        </p:txBody>
      </p:sp>
      <p:sp>
        <p:nvSpPr>
          <p:cNvPr id="1976888508" name="TextBox 1976888507" hidden="0"/>
          <p:cNvSpPr txBox="1"/>
          <p:nvPr isPhoto="0" userDrawn="0"/>
        </p:nvSpPr>
        <p:spPr bwMode="auto">
          <a:xfrm>
            <a:off x="4836471" y="2780211"/>
            <a:ext cx="2706141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800" b="1">
                <a:latin typeface="Times New Roman"/>
                <a:ea typeface="Times New Roman"/>
                <a:cs typeface="Times New Roman"/>
              </a:rPr>
              <a:t>Дата-аналитик</a:t>
            </a:r>
            <a:endParaRPr sz="2800"/>
          </a:p>
        </p:txBody>
      </p:sp>
      <p:sp>
        <p:nvSpPr>
          <p:cNvPr id="348905896" name="TextBox 348905895" hidden="0"/>
          <p:cNvSpPr txBox="1"/>
          <p:nvPr isPhoto="0" userDrawn="0"/>
        </p:nvSpPr>
        <p:spPr bwMode="auto">
          <a:xfrm>
            <a:off x="8794598" y="1058999"/>
            <a:ext cx="2483965" cy="8229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latin typeface="Times New Roman"/>
                <a:ea typeface="Times New Roman"/>
                <a:cs typeface="Times New Roman"/>
              </a:rPr>
              <a:t>Фронтенд-разработчик</a:t>
            </a:r>
            <a:r>
              <a:rPr sz="1200">
                <a:latin typeface="Times New Roman"/>
                <a:ea typeface="Times New Roman"/>
                <a:cs typeface="Times New Roman"/>
              </a:rPr>
              <a:t>:</a:t>
            </a:r>
            <a:endParaRPr/>
          </a:p>
        </p:txBody>
      </p:sp>
      <p:sp>
        <p:nvSpPr>
          <p:cNvPr id="1244064437" name=" 1244064436" hidden="0"/>
          <p:cNvSpPr/>
          <p:nvPr isPhoto="0" userDrawn="0"/>
        </p:nvSpPr>
        <p:spPr bwMode="auto">
          <a:xfrm>
            <a:off x="5969180" y="5910126"/>
            <a:ext cx="1417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70581706" name="Рисунок 70581705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187603" y="1611652"/>
            <a:ext cx="4076362" cy="30222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  <p:sp>
        <p:nvSpPr>
          <p:cNvPr id="455619308" name=" 455619307" hidden="0"/>
          <p:cNvSpPr/>
          <p:nvPr isPhoto="0" userDrawn="0"/>
        </p:nvSpPr>
        <p:spPr bwMode="auto">
          <a:xfrm>
            <a:off x="9925223" y="7170526"/>
            <a:ext cx="1113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99067135" name=" 599067134" hidden="0"/>
          <p:cNvSpPr/>
          <p:nvPr isPhoto="0" userDrawn="0"/>
        </p:nvSpPr>
        <p:spPr bwMode="auto">
          <a:xfrm>
            <a:off x="14077024" y="5581437"/>
            <a:ext cx="10914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194652662" name="Рисунок 1194652661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7937187" y="2293737"/>
            <a:ext cx="4083535" cy="28527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dist="5000" dir="2100000" sy="-100000" rotWithShape="0" algn="bl" stA="38000" endPos="28000"/>
          </a:effectLst>
        </p:spPr>
      </p:pic>
      <p:pic>
        <p:nvPicPr>
          <p:cNvPr id="657509074" name="Рисунок 657509073" hidden="0"/>
          <p:cNvPicPr>
            <a:picLocks noChangeAspect="1"/>
          </p:cNvPicPr>
          <p:nvPr isPhoto="0" userDrawn="0"/>
        </p:nvPicPr>
        <p:blipFill>
          <a:blip r:embed="rId4"/>
          <a:srcRect l="0" t="0" r="4953" b="0"/>
          <a:stretch/>
        </p:blipFill>
        <p:spPr bwMode="auto">
          <a:xfrm>
            <a:off x="3772930" y="3794505"/>
            <a:ext cx="4646139" cy="3097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53029044" name="Номер слайда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C706199F-3DA0-C4D0-9188-9C2A614C19FF}" type="slidenum">
              <a:rPr lang="ru-RU"/>
              <a:t/>
            </a:fld>
            <a:endParaRPr lang="ru-RU"/>
          </a:p>
        </p:txBody>
      </p:sp>
      <p:sp>
        <p:nvSpPr>
          <p:cNvPr id="862041602" name="Скругленный прямоугольник 10" hidden="0"/>
          <p:cNvSpPr/>
          <p:nvPr isPhoto="0" userDrawn="0"/>
        </p:nvSpPr>
        <p:spPr bwMode="auto">
          <a:xfrm>
            <a:off x="470340" y="253803"/>
            <a:ext cx="4774804" cy="134710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617866218" name="Скругленный прямоугольник 11" hidden="0"/>
          <p:cNvSpPr/>
          <p:nvPr isPhoto="0" userDrawn="0"/>
        </p:nvSpPr>
        <p:spPr bwMode="auto">
          <a:xfrm>
            <a:off x="6740530" y="412155"/>
            <a:ext cx="4748892" cy="2041579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93090151" name=" 293090150" hidden="0"/>
          <p:cNvSpPr/>
          <p:nvPr isPhoto="0" userDrawn="0"/>
        </p:nvSpPr>
        <p:spPr bwMode="auto">
          <a:xfrm>
            <a:off x="4308488" y="28564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51679455" name=" 1151679454" hidden="0"/>
          <p:cNvSpPr/>
          <p:nvPr isPhoto="0" userDrawn="0"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05098054" name=" 205098053" hidden="0"/>
          <p:cNvSpPr/>
          <p:nvPr isPhoto="0" userDrawn="0"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408727" name="TextBox 9408726" hidden="0"/>
          <p:cNvSpPr txBox="1"/>
          <p:nvPr isPhoto="0" userDrawn="0"/>
        </p:nvSpPr>
        <p:spPr bwMode="auto">
          <a:xfrm>
            <a:off x="215593" y="713980"/>
            <a:ext cx="4038194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200"/>
          </a:p>
        </p:txBody>
      </p:sp>
      <p:sp>
        <p:nvSpPr>
          <p:cNvPr id="1169412369" name="TextBox 1169412368" hidden="0"/>
          <p:cNvSpPr txBox="1"/>
          <p:nvPr isPhoto="0" userDrawn="0"/>
        </p:nvSpPr>
        <p:spPr bwMode="auto">
          <a:xfrm>
            <a:off x="4836471" y="2780211"/>
            <a:ext cx="2706249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800"/>
          </a:p>
        </p:txBody>
      </p:sp>
      <p:sp>
        <p:nvSpPr>
          <p:cNvPr id="1979752615" name="TextBox 1979752614" hidden="0"/>
          <p:cNvSpPr txBox="1"/>
          <p:nvPr isPhoto="0" userDrawn="0"/>
        </p:nvSpPr>
        <p:spPr bwMode="auto">
          <a:xfrm>
            <a:off x="6727683" y="957838"/>
            <a:ext cx="2484289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/>
          </a:p>
        </p:txBody>
      </p:sp>
      <p:sp>
        <p:nvSpPr>
          <p:cNvPr id="1267893695" name=" 1267893694" hidden="0"/>
          <p:cNvSpPr/>
          <p:nvPr isPhoto="0" userDrawn="0"/>
        </p:nvSpPr>
        <p:spPr bwMode="auto">
          <a:xfrm>
            <a:off x="5969180" y="5910126"/>
            <a:ext cx="1417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116856565" name=" 2116856564" hidden="0"/>
          <p:cNvSpPr/>
          <p:nvPr isPhoto="0" userDrawn="0"/>
        </p:nvSpPr>
        <p:spPr bwMode="auto">
          <a:xfrm>
            <a:off x="9925223" y="7170526"/>
            <a:ext cx="1113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51942500" name=" 751942499" hidden="0"/>
          <p:cNvSpPr/>
          <p:nvPr isPhoto="0" userDrawn="0"/>
        </p:nvSpPr>
        <p:spPr bwMode="auto">
          <a:xfrm>
            <a:off x="14077024" y="5581437"/>
            <a:ext cx="10914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6786636" name="TextBox 116786635" hidden="0"/>
          <p:cNvSpPr txBox="1"/>
          <p:nvPr isPhoto="0" userDrawn="0"/>
        </p:nvSpPr>
        <p:spPr bwMode="auto">
          <a:xfrm>
            <a:off x="205923" y="412155"/>
            <a:ext cx="5169996" cy="1188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latin typeface="Times New Roman"/>
                <a:ea typeface="Times New Roman"/>
                <a:cs typeface="Times New Roman"/>
              </a:rPr>
              <a:t>Инженер-программист</a:t>
            </a:r>
            <a:r>
              <a:rPr sz="2400">
                <a:latin typeface="Times New Roman"/>
                <a:ea typeface="Times New Roman"/>
                <a:cs typeface="Times New Roman"/>
              </a:rPr>
              <a:t>: </a:t>
            </a:r>
            <a:r>
              <a:rPr sz="2400">
                <a:latin typeface="Times New Roman"/>
                <a:ea typeface="Times New Roman"/>
                <a:cs typeface="Times New Roman"/>
              </a:rPr>
              <a:t>Разрабатывает</a:t>
            </a:r>
            <a:r>
              <a:rPr sz="2400">
                <a:latin typeface="Times New Roman"/>
                <a:ea typeface="Times New Roman"/>
                <a:cs typeface="Times New Roman"/>
              </a:rPr>
              <a:t> </a:t>
            </a:r>
            <a:r>
              <a:rPr sz="2400">
                <a:latin typeface="Times New Roman"/>
                <a:ea typeface="Times New Roman"/>
                <a:cs typeface="Times New Roman"/>
              </a:rPr>
              <a:t>программы</a:t>
            </a:r>
            <a:r>
              <a:rPr sz="2400">
                <a:latin typeface="Times New Roman"/>
                <a:ea typeface="Times New Roman"/>
                <a:cs typeface="Times New Roman"/>
              </a:rPr>
              <a:t> и </a:t>
            </a:r>
            <a:r>
              <a:rPr sz="2400">
                <a:latin typeface="Times New Roman"/>
                <a:ea typeface="Times New Roman"/>
                <a:cs typeface="Times New Roman"/>
              </a:rPr>
              <a:t>приложения</a:t>
            </a:r>
            <a:r>
              <a:rPr sz="2400">
                <a:latin typeface="Times New Roman"/>
                <a:ea typeface="Times New Roman"/>
                <a:cs typeface="Times New Roman"/>
              </a:rPr>
              <a:t>.</a:t>
            </a:r>
            <a:endParaRPr sz="2400"/>
          </a:p>
        </p:txBody>
      </p:sp>
      <p:sp>
        <p:nvSpPr>
          <p:cNvPr id="468864043" name=" 468864042" hidden="0"/>
          <p:cNvSpPr/>
          <p:nvPr isPhoto="0" userDrawn="0"/>
        </p:nvSpPr>
        <p:spPr bwMode="auto">
          <a:xfrm>
            <a:off x="7001557" y="2490615"/>
            <a:ext cx="14992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49100620" name="Рисунок 149100619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646962" y="1774095"/>
            <a:ext cx="4921716" cy="4921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29124580" name="TextBox 1629124579" hidden="0"/>
          <p:cNvSpPr txBox="1"/>
          <p:nvPr isPhoto="0" userDrawn="0"/>
        </p:nvSpPr>
        <p:spPr bwMode="auto">
          <a:xfrm>
            <a:off x="6876446" y="568127"/>
            <a:ext cx="4418066" cy="19202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latin typeface="Times New Roman"/>
                <a:ea typeface="Times New Roman"/>
                <a:cs typeface="Times New Roman"/>
              </a:rPr>
              <a:t>Специалист</a:t>
            </a:r>
            <a:r>
              <a:rPr sz="2400" b="1"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>
                <a:latin typeface="Times New Roman"/>
                <a:ea typeface="Times New Roman"/>
                <a:cs typeface="Times New Roman"/>
              </a:rPr>
              <a:t>по</a:t>
            </a:r>
            <a:r>
              <a:rPr sz="2400" b="1"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>
                <a:latin typeface="Times New Roman"/>
                <a:ea typeface="Times New Roman"/>
                <a:cs typeface="Times New Roman"/>
              </a:rPr>
              <a:t>искусственному</a:t>
            </a:r>
            <a:r>
              <a:rPr sz="2400" b="1"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>
                <a:latin typeface="Times New Roman"/>
                <a:ea typeface="Times New Roman"/>
                <a:cs typeface="Times New Roman"/>
              </a:rPr>
              <a:t>интеллекту</a:t>
            </a:r>
            <a:r>
              <a:rPr sz="2400">
                <a:latin typeface="Times New Roman"/>
                <a:ea typeface="Times New Roman"/>
                <a:cs typeface="Times New Roman"/>
              </a:rPr>
              <a:t>: </a:t>
            </a:r>
            <a:r>
              <a:rPr sz="2400">
                <a:latin typeface="Times New Roman"/>
                <a:ea typeface="Times New Roman"/>
                <a:cs typeface="Times New Roman"/>
              </a:rPr>
              <a:t>Работает</a:t>
            </a:r>
            <a:r>
              <a:rPr sz="2400">
                <a:latin typeface="Times New Roman"/>
                <a:ea typeface="Times New Roman"/>
                <a:cs typeface="Times New Roman"/>
              </a:rPr>
              <a:t> </a:t>
            </a:r>
            <a:r>
              <a:rPr sz="2400">
                <a:latin typeface="Times New Roman"/>
                <a:ea typeface="Times New Roman"/>
                <a:cs typeface="Times New Roman"/>
              </a:rPr>
              <a:t>над</a:t>
            </a:r>
            <a:r>
              <a:rPr sz="2400">
                <a:latin typeface="Times New Roman"/>
                <a:ea typeface="Times New Roman"/>
                <a:cs typeface="Times New Roman"/>
              </a:rPr>
              <a:t> </a:t>
            </a:r>
            <a:r>
              <a:rPr sz="2400">
                <a:latin typeface="Times New Roman"/>
                <a:ea typeface="Times New Roman"/>
                <a:cs typeface="Times New Roman"/>
              </a:rPr>
              <a:t>созданием</a:t>
            </a:r>
            <a:r>
              <a:rPr sz="2400">
                <a:latin typeface="Times New Roman"/>
                <a:ea typeface="Times New Roman"/>
                <a:cs typeface="Times New Roman"/>
              </a:rPr>
              <a:t> </a:t>
            </a:r>
            <a:r>
              <a:rPr sz="2400">
                <a:latin typeface="Times New Roman"/>
                <a:ea typeface="Times New Roman"/>
                <a:cs typeface="Times New Roman"/>
              </a:rPr>
              <a:t>алгоритмов</a:t>
            </a:r>
            <a:r>
              <a:rPr sz="2400">
                <a:latin typeface="Times New Roman"/>
                <a:ea typeface="Times New Roman"/>
                <a:cs typeface="Times New Roman"/>
              </a:rPr>
              <a:t> </a:t>
            </a:r>
            <a:r>
              <a:rPr sz="2400">
                <a:latin typeface="Times New Roman"/>
                <a:ea typeface="Times New Roman"/>
                <a:cs typeface="Times New Roman"/>
              </a:rPr>
              <a:t>машинного</a:t>
            </a:r>
            <a:r>
              <a:rPr sz="2400">
                <a:latin typeface="Times New Roman"/>
                <a:ea typeface="Times New Roman"/>
                <a:cs typeface="Times New Roman"/>
              </a:rPr>
              <a:t> </a:t>
            </a:r>
            <a:r>
              <a:rPr sz="2400">
                <a:latin typeface="Times New Roman"/>
                <a:ea typeface="Times New Roman"/>
                <a:cs typeface="Times New Roman"/>
              </a:rPr>
              <a:t>обучения</a:t>
            </a:r>
            <a:r>
              <a:rPr sz="2400">
                <a:latin typeface="Times New Roman"/>
                <a:ea typeface="Times New Roman"/>
                <a:cs typeface="Times New Roman"/>
              </a:rPr>
              <a:t>.</a:t>
            </a:r>
            <a:endParaRPr sz="2400"/>
          </a:p>
        </p:txBody>
      </p:sp>
      <p:sp>
        <p:nvSpPr>
          <p:cNvPr id="1585527220" name=" 1585527219" hidden="0"/>
          <p:cNvSpPr/>
          <p:nvPr isPhoto="0" userDrawn="0"/>
        </p:nvSpPr>
        <p:spPr bwMode="auto">
          <a:xfrm>
            <a:off x="11315338" y="5067995"/>
            <a:ext cx="14400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703695422" name="Рисунок 1703695421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5735960" y="2565757"/>
            <a:ext cx="6372740" cy="3968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Номер слайда 9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8" name="Скругленный прямоугольник 7" hidden="0"/>
          <p:cNvSpPr/>
          <p:nvPr isPhoto="0" userDrawn="0"/>
        </p:nvSpPr>
        <p:spPr bwMode="auto">
          <a:xfrm>
            <a:off x="276219" y="911678"/>
            <a:ext cx="5998065" cy="5445123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endParaRPr lang="ru-RU" sz="2000" b="1">
              <a:latin typeface="Mulish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endParaRPr lang="ru-RU" sz="2000" b="1">
              <a:latin typeface="Mulish"/>
            </a:endParaRPr>
          </a:p>
        </p:txBody>
      </p:sp>
      <p:sp>
        <p:nvSpPr>
          <p:cNvPr id="4" name="Заголовок 3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387690" y="229223"/>
            <a:ext cx="11175416" cy="493811"/>
          </a:xfrm>
        </p:spPr>
        <p:txBody>
          <a:bodyPr/>
          <a:lstStyle/>
          <a:p>
            <a:pPr algn="ctr">
              <a:defRPr/>
            </a:pPr>
            <a:r>
              <a:rPr sz="36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Компании-лидеры на рынке связи</a:t>
            </a:r>
            <a:endParaRPr lang="ru-RU" sz="3600"/>
          </a:p>
        </p:txBody>
      </p:sp>
      <p:sp>
        <p:nvSpPr>
          <p:cNvPr id="2124527837" name="TextBox 2124527836" hidden="0"/>
          <p:cNvSpPr txBox="1"/>
          <p:nvPr isPhoto="0" userDrawn="0"/>
        </p:nvSpPr>
        <p:spPr bwMode="auto">
          <a:xfrm>
            <a:off x="508938" y="1778178"/>
            <a:ext cx="5681132" cy="338331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36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1. ПАО «</a:t>
            </a:r>
            <a:r>
              <a:rPr sz="36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Ростелеком</a:t>
            </a:r>
            <a:r>
              <a:rPr sz="36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»;</a:t>
            </a:r>
            <a:endParaRPr/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36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2. ПАО «МТС»;</a:t>
            </a:r>
            <a:endParaRPr/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36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3. ПАО «</a:t>
            </a:r>
            <a:r>
              <a:rPr sz="36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Мегафон</a:t>
            </a:r>
            <a:r>
              <a:rPr sz="36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»;</a:t>
            </a:r>
            <a:endParaRPr/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36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4. ПАО «</a:t>
            </a:r>
            <a:r>
              <a:rPr sz="36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Вымпелком</a:t>
            </a:r>
            <a:r>
              <a:rPr sz="36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»;</a:t>
            </a:r>
            <a:endParaRPr/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36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5. ООО «Т2 </a:t>
            </a:r>
            <a:r>
              <a:rPr sz="36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Мобайл</a:t>
            </a:r>
            <a:r>
              <a:rPr sz="36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»;</a:t>
            </a:r>
            <a:endParaRPr/>
          </a:p>
          <a:p>
            <a:pPr algn="l">
              <a:defRPr/>
            </a:pPr>
            <a:r>
              <a:rPr sz="36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6. ООО «</a:t>
            </a:r>
            <a:r>
              <a:rPr sz="36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Трайтэк</a:t>
            </a:r>
            <a:r>
              <a:rPr sz="36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</a:t>
            </a:r>
            <a:endParaRPr/>
          </a:p>
        </p:txBody>
      </p:sp>
      <p:sp>
        <p:nvSpPr>
          <p:cNvPr id="1661987435" name=" 1661987434" hidden="0"/>
          <p:cNvSpPr/>
          <p:nvPr isPhoto="0" userDrawn="0"/>
        </p:nvSpPr>
        <p:spPr bwMode="auto">
          <a:xfrm>
            <a:off x="11493058" y="4086922"/>
            <a:ext cx="14009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676248146" name="Рисунок 676248145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7097836" y="704538"/>
            <a:ext cx="2464285" cy="1836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26483885" name=" 1926483884" hidden="0"/>
          <p:cNvSpPr/>
          <p:nvPr isPhoto="0" userDrawn="0"/>
        </p:nvSpPr>
        <p:spPr bwMode="auto">
          <a:xfrm>
            <a:off x="16031072" y="-582200"/>
            <a:ext cx="4579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195426840" name="Рисунок 1195426839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10062512" y="685908"/>
            <a:ext cx="1570642" cy="1873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10926547" name=" 1210926546" hidden="0"/>
          <p:cNvSpPr/>
          <p:nvPr isPhoto="0" userDrawn="0"/>
        </p:nvSpPr>
        <p:spPr bwMode="auto">
          <a:xfrm>
            <a:off x="12717702" y="6223792"/>
            <a:ext cx="895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393078989" name="Рисунок 1393078988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6507003" y="2651701"/>
            <a:ext cx="2559535" cy="17211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06832969" name=" 1206832968" hidden="0"/>
          <p:cNvSpPr/>
          <p:nvPr isPhoto="0" userDrawn="0"/>
        </p:nvSpPr>
        <p:spPr bwMode="auto">
          <a:xfrm>
            <a:off x="12292152" y="8095160"/>
            <a:ext cx="8180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728710752" name="Рисунок 728710751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6482743" y="4545436"/>
            <a:ext cx="3615335" cy="9786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50651140" name=" 950651139" hidden="0"/>
          <p:cNvSpPr/>
          <p:nvPr isPhoto="0" userDrawn="0"/>
        </p:nvSpPr>
        <p:spPr bwMode="auto">
          <a:xfrm>
            <a:off x="15570846" y="6173904"/>
            <a:ext cx="12047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102165795" name="Рисунок 2102165794" hidden="0"/>
          <p:cNvPicPr>
            <a:picLocks noChangeAspect="1"/>
          </p:cNvPicPr>
          <p:nvPr isPhoto="0" userDrawn="0"/>
        </p:nvPicPr>
        <p:blipFill>
          <a:blip r:embed="rId6"/>
          <a:stretch/>
        </p:blipFill>
        <p:spPr bwMode="auto">
          <a:xfrm>
            <a:off x="9504912" y="2997748"/>
            <a:ext cx="2292446" cy="1614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18533183" name=" 1418533182" hidden="0"/>
          <p:cNvSpPr/>
          <p:nvPr isPhoto="0" userDrawn="0"/>
        </p:nvSpPr>
        <p:spPr bwMode="auto">
          <a:xfrm>
            <a:off x="15570846" y="7969497"/>
            <a:ext cx="9461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939599724" name="Рисунок 1939599723" hidden="0"/>
          <p:cNvPicPr>
            <a:picLocks noChangeAspect="1"/>
          </p:cNvPicPr>
          <p:nvPr isPhoto="0" userDrawn="0"/>
        </p:nvPicPr>
        <p:blipFill>
          <a:blip r:embed="rId7"/>
          <a:stretch/>
        </p:blipFill>
        <p:spPr bwMode="auto">
          <a:xfrm>
            <a:off x="9118651" y="5454223"/>
            <a:ext cx="2492868" cy="1378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Номер слайда 9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sp>
        <p:nvSpPr>
          <p:cNvPr id="8" name="Скругленный прямоугольник 7" hidden="0"/>
          <p:cNvSpPr/>
          <p:nvPr isPhoto="0" userDrawn="0"/>
        </p:nvSpPr>
        <p:spPr bwMode="auto">
          <a:xfrm>
            <a:off x="175277" y="961566"/>
            <a:ext cx="5998065" cy="5445123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endParaRPr lang="ru-RU" sz="2000" b="1">
              <a:latin typeface="Mulish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endParaRPr lang="ru-RU" sz="2000" b="1">
              <a:latin typeface="Mulish"/>
            </a:endParaRPr>
          </a:p>
        </p:txBody>
      </p:sp>
      <p:sp>
        <p:nvSpPr>
          <p:cNvPr id="4" name="Заголовок 3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387690" y="229223"/>
            <a:ext cx="11175416" cy="775597"/>
          </a:xfrm>
        </p:spPr>
        <p:txBody>
          <a:bodyPr/>
          <a:lstStyle/>
          <a:p>
            <a:pPr algn="ctr">
              <a:defRPr/>
            </a:pPr>
            <a:r>
              <a:rPr lang="ru-RU">
                <a:latin typeface="Times New Roman"/>
                <a:cs typeface="Times New Roman"/>
              </a:rPr>
              <a:t>Онлайн-обучение и дистанционные образовательные программы:</a:t>
            </a:r>
            <a:br>
              <a:rPr lang="ru-RU">
                <a:latin typeface="Times New Roman"/>
                <a:cs typeface="Times New Roman"/>
              </a:rPr>
            </a:br>
            <a:endParaRPr lang="ru-RU">
              <a:latin typeface="Times New Roman"/>
              <a:cs typeface="Times New Roman"/>
            </a:endParaRPr>
          </a:p>
        </p:txBody>
      </p:sp>
      <p:sp>
        <p:nvSpPr>
          <p:cNvPr id="2124527837" name="TextBox 2124527836" hidden="0"/>
          <p:cNvSpPr txBox="1"/>
          <p:nvPr isPhoto="0" userDrawn="0"/>
        </p:nvSpPr>
        <p:spPr bwMode="auto">
          <a:xfrm>
            <a:off x="394642" y="1435990"/>
            <a:ext cx="5681132" cy="4515660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lvl="0">
              <a:defRPr/>
            </a:pPr>
            <a:r>
              <a:rPr lang="ru-RU" sz="2000" u="sng">
                <a:solidFill>
                  <a:schemeClr val="bg1"/>
                </a:solidFill>
                <a:latin typeface="Times New Roman"/>
                <a:cs typeface="Times New Roman"/>
                <a:hlinkClick r:id="rId2" tooltip="https://www.gosuslugi.ru/futurecode"/>
              </a:rPr>
              <a:t>1.Проект «Код будущего»</a:t>
            </a:r>
            <a:r>
              <a:rPr lang="ru-RU" sz="2000">
                <a:solidFill>
                  <a:schemeClr val="bg1"/>
                </a:solidFill>
                <a:latin typeface="Times New Roman"/>
                <a:cs typeface="Times New Roman"/>
              </a:rPr>
              <a:t> - бесплатные курсы программирования для школьников 8-11 классов и студентов колледжей или техникумов, обучающихся </a:t>
            </a:r>
            <a:r>
              <a:rPr lang="ru-RU" sz="2000" u="sng">
                <a:solidFill>
                  <a:schemeClr val="bg1"/>
                </a:solidFill>
                <a:latin typeface="Times New Roman"/>
                <a:cs typeface="Times New Roman"/>
                <a:hlinkClick r:id="rId3" tooltip="https://gu-st.ru/content/lending/futurecode.pdf"/>
              </a:rPr>
              <a:t>по ИТ-специальностям</a:t>
            </a:r>
            <a:r>
              <a:rPr lang="ru-RU" sz="2000">
                <a:solidFill>
                  <a:schemeClr val="bg1"/>
                </a:solidFill>
                <a:latin typeface="Times New Roman"/>
                <a:cs typeface="Times New Roman"/>
              </a:rPr>
              <a:t>: </a:t>
            </a:r>
            <a:r>
              <a:rPr lang="ru-RU" sz="2000" u="sng">
                <a:solidFill>
                  <a:schemeClr val="bg1"/>
                </a:solidFill>
                <a:latin typeface="Times New Roman"/>
                <a:cs typeface="Times New Roman"/>
                <a:hlinkClick r:id="rId4" tooltip="https://www.gosuslugi.ru/futurecode?view=online&amp;r=17000000000&amp;s=9&amp;p=1"/>
              </a:rPr>
              <a:t>https://www.gosuslugi.ru/futurecode?view=online&amp;r=17000000000&amp;s=9&amp;p=1</a:t>
            </a:r>
            <a:r>
              <a:rPr lang="ru-RU" sz="2000">
                <a:solidFill>
                  <a:schemeClr val="bg1"/>
                </a:solidFill>
                <a:latin typeface="Times New Roman"/>
                <a:cs typeface="Times New Roman"/>
              </a:rPr>
              <a:t>.</a:t>
            </a:r>
            <a:endParaRPr/>
          </a:p>
          <a:p>
            <a:pPr lvl="0">
              <a:defRPr/>
            </a:pPr>
            <a:endParaRPr lang="ru-RU" sz="200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lvl="0">
              <a:defRPr/>
            </a:pPr>
            <a:r>
              <a:rPr lang="ru-RU" sz="2000">
                <a:solidFill>
                  <a:schemeClr val="bg1"/>
                </a:solidFill>
                <a:latin typeface="Times New Roman"/>
                <a:cs typeface="Times New Roman"/>
              </a:rPr>
              <a:t>2.Всероссийский образовательный проект в сфере цифровых технологий «Урок цифры»: </a:t>
            </a:r>
            <a:r>
              <a:rPr lang="ru-RU" sz="2000" u="sng">
                <a:solidFill>
                  <a:schemeClr val="bg1"/>
                </a:solidFill>
                <a:latin typeface="Times New Roman"/>
                <a:cs typeface="Times New Roman"/>
                <a:hlinkClick r:id="rId5" tooltip="https://урокцифры.рф/"/>
              </a:rPr>
              <a:t>https://урокцифры.рф/</a:t>
            </a:r>
            <a:r>
              <a:rPr lang="ru-RU" sz="2000">
                <a:solidFill>
                  <a:schemeClr val="bg1"/>
                </a:solidFill>
                <a:latin typeface="Times New Roman"/>
                <a:cs typeface="Times New Roman"/>
              </a:rPr>
              <a:t>. </a:t>
            </a:r>
            <a:endParaRPr/>
          </a:p>
          <a:p>
            <a:pPr lvl="0">
              <a:defRPr/>
            </a:pPr>
            <a:endParaRPr lang="ru-RU" sz="200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2000">
                <a:solidFill>
                  <a:schemeClr val="bg1"/>
                </a:solidFill>
                <a:latin typeface="Times New Roman"/>
                <a:cs typeface="Times New Roman"/>
              </a:rPr>
              <a:t>3.«Цифровой ликбез» - проект, который поможет повысить цифровую грамотность и узнать больше о кибербезопасности в сети: </a:t>
            </a:r>
            <a:r>
              <a:rPr lang="ru-RU" sz="2000" u="sng">
                <a:solidFill>
                  <a:schemeClr val="bg1"/>
                </a:solidFill>
                <a:latin typeface="Times New Roman"/>
                <a:cs typeface="Times New Roman"/>
                <a:hlinkClick r:id="rId6" tooltip="https://digital-likbez.datalesson.ru/"/>
              </a:rPr>
              <a:t>https://digital-likbez.datalesson.ru/</a:t>
            </a:r>
            <a:r>
              <a:rPr lang="ru-RU" sz="2000">
                <a:solidFill>
                  <a:schemeClr val="bg1"/>
                </a:solidFill>
                <a:latin typeface="Times New Roman"/>
                <a:cs typeface="Times New Roman"/>
              </a:rPr>
              <a:t>. </a:t>
            </a:r>
            <a:endParaRPr sz="40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661987435" name=" 1661987434" hidden="0"/>
          <p:cNvSpPr/>
          <p:nvPr isPhoto="0" userDrawn="0"/>
        </p:nvSpPr>
        <p:spPr bwMode="auto">
          <a:xfrm>
            <a:off x="11493058" y="4086922"/>
            <a:ext cx="14009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926483885" name=" 1926483884" hidden="0"/>
          <p:cNvSpPr/>
          <p:nvPr isPhoto="0" userDrawn="0"/>
        </p:nvSpPr>
        <p:spPr bwMode="auto">
          <a:xfrm>
            <a:off x="16031072" y="-582200"/>
            <a:ext cx="4579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10926547" name=" 1210926546" hidden="0"/>
          <p:cNvSpPr/>
          <p:nvPr isPhoto="0" userDrawn="0"/>
        </p:nvSpPr>
        <p:spPr bwMode="auto">
          <a:xfrm>
            <a:off x="12717702" y="6223792"/>
            <a:ext cx="895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06832969" name=" 1206832968" hidden="0"/>
          <p:cNvSpPr/>
          <p:nvPr isPhoto="0" userDrawn="0"/>
        </p:nvSpPr>
        <p:spPr bwMode="auto">
          <a:xfrm>
            <a:off x="12292152" y="8095160"/>
            <a:ext cx="8180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50651140" name=" 950651139" hidden="0"/>
          <p:cNvSpPr/>
          <p:nvPr isPhoto="0" userDrawn="0"/>
        </p:nvSpPr>
        <p:spPr bwMode="auto">
          <a:xfrm>
            <a:off x="15570846" y="6173904"/>
            <a:ext cx="12047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18533183" name=" 1418533182" hidden="0"/>
          <p:cNvSpPr/>
          <p:nvPr isPhoto="0" userDrawn="0"/>
        </p:nvSpPr>
        <p:spPr bwMode="auto">
          <a:xfrm>
            <a:off x="15570846" y="7969497"/>
            <a:ext cx="9461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" name="Рисунок 1" hidden="0"/>
          <p:cNvPicPr>
            <a:picLocks noChangeAspect="1"/>
          </p:cNvPicPr>
          <p:nvPr isPhoto="0" userDrawn="0"/>
        </p:nvPicPr>
        <p:blipFill>
          <a:blip r:embed="rId7"/>
          <a:stretch/>
        </p:blipFill>
        <p:spPr bwMode="auto">
          <a:xfrm>
            <a:off x="6326727" y="3493839"/>
            <a:ext cx="5689994" cy="3114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 hidden="0"/>
          <p:cNvSpPr>
            <a:spLocks noGrp="1"/>
          </p:cNvSpPr>
          <p:nvPr isPhoto="0" userDrawn="0">
            <p:ph type="sldNum" sz="quarter" idx="10" hasCustomPrompt="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/>
            </a:fld>
            <a:endParaRPr lang="ru-RU"/>
          </a:p>
        </p:txBody>
      </p:sp>
      <p:pic>
        <p:nvPicPr>
          <p:cNvPr id="7" name="Рисунок 6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529503" y="-189114"/>
            <a:ext cx="4233838" cy="4447309"/>
          </a:xfrm>
          <a:prstGeom prst="rect">
            <a:avLst/>
          </a:prstGeom>
        </p:spPr>
      </p:pic>
      <p:sp>
        <p:nvSpPr>
          <p:cNvPr id="310580051" name="TextBox 310580050" hidden="0"/>
          <p:cNvSpPr txBox="1"/>
          <p:nvPr isPhoto="0" userDrawn="0"/>
        </p:nvSpPr>
        <p:spPr bwMode="auto">
          <a:xfrm>
            <a:off x="263352" y="1472406"/>
            <a:ext cx="8891619" cy="39131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lang="ru-RU" sz="4000">
                <a:latin typeface="Times New Roman"/>
                <a:cs typeface="Times New Roman"/>
              </a:rPr>
              <a:t>- Моя главная победа в изучении IT...</a:t>
            </a:r>
            <a:endParaRPr/>
          </a:p>
          <a:p>
            <a:pPr>
              <a:defRPr/>
            </a:pPr>
            <a:r>
              <a:rPr lang="ru-RU" sz="4000">
                <a:latin typeface="Times New Roman"/>
                <a:cs typeface="Times New Roman"/>
              </a:rPr>
              <a:t>- Самое сложное, с чем пришлось столкнуться...</a:t>
            </a:r>
            <a:endParaRPr/>
          </a:p>
          <a:p>
            <a:pPr>
              <a:defRPr/>
            </a:pPr>
            <a:r>
              <a:rPr lang="ru-RU" sz="4000">
                <a:latin typeface="Times New Roman"/>
                <a:cs typeface="Times New Roman"/>
              </a:rPr>
              <a:t>- Следующая цель в изучении IT...</a:t>
            </a:r>
            <a:endParaRPr/>
          </a:p>
          <a:p>
            <a:pPr>
              <a:defRPr/>
            </a:pPr>
            <a:r>
              <a:rPr lang="ru-RU" sz="4000">
                <a:latin typeface="Times New Roman"/>
                <a:cs typeface="Times New Roman"/>
              </a:rPr>
              <a:t>- То, чему я хочу уделить больше внимания…</a:t>
            </a:r>
            <a:endParaRPr/>
          </a:p>
          <a:p>
            <a:pPr algn="ctr">
              <a:defRPr/>
            </a:pPr>
            <a:endParaRPr b="1"/>
          </a:p>
        </p:txBody>
      </p:sp>
      <p:sp>
        <p:nvSpPr>
          <p:cNvPr id="315385057" name=" 315385056" hidden="0"/>
          <p:cNvSpPr/>
          <p:nvPr isPhoto="0" userDrawn="0"/>
        </p:nvSpPr>
        <p:spPr bwMode="auto">
          <a:xfrm>
            <a:off x="6716952" y="512933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Origin">
      <a:dk1>
        <a:srgbClr val="000000"/>
      </a:dk1>
      <a:lt1>
        <a:srgbClr val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«Билет в будущее»">
        <a:dk1>
          <a:sysClr val="windowText" lastClr="000000"/>
        </a:dk1>
        <a:lt1>
          <a:sysClr val="window" lastClr="FFFFFF"/>
        </a:lt1>
        <a:dk2>
          <a:srgbClr val="44546A"/>
        </a:dk2>
        <a:lt2>
          <a:srgbClr val="E7E6E6"/>
        </a:lt2>
        <a:accent1>
          <a:srgbClr val="2DBE64"/>
        </a:accent1>
        <a:accent2>
          <a:srgbClr val="4285F4"/>
        </a:accent2>
        <a:accent3>
          <a:srgbClr val="9477E6"/>
        </a:accent3>
        <a:accent4>
          <a:srgbClr val="00BBD6"/>
        </a:accent4>
        <a:accent5>
          <a:srgbClr val="F5675A"/>
        </a:accent5>
        <a:accent6>
          <a:srgbClr val="F1F5F9"/>
        </a:accent6>
        <a:hlink>
          <a:srgbClr val="0563C1"/>
        </a:hlink>
        <a:folHlink>
          <a:srgbClr val="954F72"/>
        </a:folHlink>
      </a:clrScheme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Р7-Офис/7.0.2.5</Application>
  <DocSecurity>0</DocSecurity>
  <PresentationFormat>Широкоэкранный</PresentationFormat>
  <Paragraphs>0</Paragraphs>
  <Slides>8</Slides>
  <Notes>8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>3</cp:revision>
  <dcterms:created xsi:type="dcterms:W3CDTF">2025-09-09T12:47:31Z</dcterms:created>
  <dcterms:modified xsi:type="dcterms:W3CDTF">2025-11-20T08:00:37Z</dcterms:modified>
  <cp:category/>
  <cp:contentStatus/>
  <cp:version/>
</cp:coreProperties>
</file>