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embedTrueType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4" r:id="rId6"/>
    <p:sldId id="265" r:id="rId7"/>
    <p:sldId id="266" r:id="rId8"/>
    <p:sldId id="263" r:id="rId9"/>
  </p:sldIdLst>
  <p:sldSz cx="12192000" cy="6858000"/>
  <p:notesSz cx="12192000" cy="6858000"/>
  <p:embeddedFontLst>
    <p:embeddedFont>
      <p:font typeface="Abadi" panose="020B0604020104020204" pitchFamily="34" charset="0"/>
      <p:regular r:id="rId10"/>
      <p:bold r:id="rId11"/>
      <p:italic r:id="rId12"/>
      <p:boldItalic r:id="rId13"/>
    </p:embeddedFont>
    <p:embeddedFont>
      <p:font typeface="PT Serif" panose="020A0603040505020204" pitchFamily="18" charset="-52"/>
      <p:regular r:id="rId14"/>
      <p:bold r:id="rId15"/>
      <p:italic r:id="rId16"/>
      <p:boldItalic r:id="rId17"/>
    </p:embeddedFont>
  </p:embeddedFontLst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99B5"/>
    <a:srgbClr val="4285F4"/>
    <a:srgbClr val="A48BEA"/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691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20" name="Группа 19"/>
          <p:cNvGrpSpPr/>
          <p:nvPr userDrawn="1"/>
        </p:nvGrpSpPr>
        <p:grpSpPr bwMode="auto">
          <a:xfrm>
            <a:off x="0" y="-4803"/>
            <a:ext cx="12192000" cy="6867606"/>
            <a:chOff x="1798015" y="-4803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7497"/>
              </a:avLst>
            </a:prstGeom>
            <a:gradFill>
              <a:gsLst>
                <a:gs pos="0">
                  <a:srgbClr val="9477E6"/>
                </a:gs>
                <a:gs pos="50000">
                  <a:srgbClr val="4285F4"/>
                </a:gs>
                <a:gs pos="100000">
                  <a:srgbClr val="2DBE64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2171770" y="333489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22" name="Номер слайда 21"/>
          <p:cNvSpPr>
            <a:spLocks noGrp="1"/>
          </p:cNvSpPr>
          <p:nvPr userDrawn="1"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1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2DB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16245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724760" y="4012074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5146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3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428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 i="0">
                <a:solidFill>
                  <a:schemeClr val="bg1"/>
                </a:solidFill>
                <a:latin typeface="Mulish"/>
                <a:ea typeface="PT Serif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2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 bwMode="auto">
          <a:xfrm>
            <a:off x="0" y="-4803"/>
            <a:ext cx="12192000" cy="6867606"/>
            <a:chOff x="0" y="-2401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9477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373755" y="335891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4" y="365125"/>
            <a:ext cx="11172825" cy="387798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371474" y="1044575"/>
            <a:ext cx="11449051" cy="4351338"/>
          </a:xfrm>
        </p:spPr>
        <p:txBody>
          <a:bodyPr lIns="0" tIns="0" rIns="0" bIns="0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 userDrawn="1"/>
        </p:nvSpPr>
        <p:spPr bwMode="auto"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/>
          </a:p>
        </p:txBody>
      </p:sp>
      <p:sp>
        <p:nvSpPr>
          <p:cNvPr id="11" name="Скругленный прямоугольник 10"/>
          <p:cNvSpPr/>
          <p:nvPr userDrawn="1"/>
        </p:nvSpPr>
        <p:spPr bwMode="auto">
          <a:xfrm>
            <a:off x="-600" y="0"/>
            <a:ext cx="12193200" cy="6858000"/>
          </a:xfrm>
          <a:prstGeom prst="roundRect">
            <a:avLst>
              <a:gd name="adj" fmla="val 74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5" y="365125"/>
            <a:ext cx="10515600" cy="38779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 userDrawn="1">
            <p:ph type="sldNum" sz="quarter" idx="4"/>
          </p:nvPr>
        </p:nvSpPr>
        <p:spPr bwMode="auto">
          <a:xfrm>
            <a:off x="11544300" y="0"/>
            <a:ext cx="647700" cy="5890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400" b="1">
                <a:solidFill>
                  <a:schemeClr val="tx1"/>
                </a:solidFill>
                <a:latin typeface="Mulish"/>
              </a:defRPr>
            </a:lvl1pPr>
          </a:lstStyle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hdr="0" ftr="0" dt="0"/>
  <p:txStyles>
    <p:titleStyle>
      <a:lvl1pPr algn="l" defTabSz="914400">
        <a:lnSpc>
          <a:spcPct val="90000"/>
        </a:lnSpc>
        <a:spcBef>
          <a:spcPts val="0"/>
        </a:spcBef>
        <a:buNone/>
        <a:defRPr sz="2800" b="1">
          <a:solidFill>
            <a:schemeClr val="tx1"/>
          </a:solidFill>
          <a:latin typeface="Mulish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Mulish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Mulish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Mulish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81432184" name="Заголовок 1"/>
          <p:cNvSpPr>
            <a:spLocks noGrp="1"/>
          </p:cNvSpPr>
          <p:nvPr>
            <p:ph type="ctrTitle"/>
          </p:nvPr>
        </p:nvSpPr>
        <p:spPr bwMode="auto">
          <a:xfrm>
            <a:off x="119337" y="3597573"/>
            <a:ext cx="11881320" cy="2388924"/>
          </a:xfrm>
        </p:spPr>
        <p:txBody>
          <a:bodyPr vertOverflow="overflow" horzOverflow="clip" vert="horz" wrap="square" lIns="0" tIns="0" rIns="0" bIns="0" numCol="1" spcCol="0" rtlCol="0" fromWordArt="0" anchor="ctr" anchorCtr="0" forceAA="0" compatLnSpc="0">
            <a:spAutoFit/>
          </a:bodyPr>
          <a:lstStyle/>
          <a:p>
            <a:pPr algn="ctr">
              <a:defRPr/>
            </a:pPr>
            <a:r>
              <a:rPr b="0" dirty="0">
                <a:solidFill>
                  <a:schemeClr val="bg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сферы сервиса и туризма во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Владимирской области</a:t>
            </a:r>
            <a:r>
              <a:rPr b="0" dirty="0">
                <a:solidFill>
                  <a:schemeClr val="bg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»</a:t>
            </a:r>
            <a:endParaRPr b="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476718" name="Скругленный прямоугольник 3"/>
          <p:cNvSpPr/>
          <p:nvPr/>
        </p:nvSpPr>
        <p:spPr bwMode="auto">
          <a:xfrm>
            <a:off x="9193249" y="368297"/>
            <a:ext cx="2624742" cy="1377947"/>
          </a:xfrm>
          <a:prstGeom prst="roundRect">
            <a:avLst>
              <a:gd name="adj" fmla="val 16667"/>
            </a:avLst>
          </a:prstGeom>
          <a:solidFill>
            <a:srgbClr val="F1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>
              <a:latin typeface="Abadi"/>
            </a:endParaRPr>
          </a:p>
        </p:txBody>
      </p:sp>
      <p:pic>
        <p:nvPicPr>
          <p:cNvPr id="1202578918" name="Рисунок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44472" y="198793"/>
            <a:ext cx="1547451" cy="1547451"/>
          </a:xfrm>
          <a:prstGeom prst="rect">
            <a:avLst/>
          </a:prstGeom>
        </p:spPr>
      </p:pic>
      <p:pic>
        <p:nvPicPr>
          <p:cNvPr id="1387955777" name="Picture 3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7510497" y="368297"/>
            <a:ext cx="1423026" cy="1443198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3196837" name="Picture 2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9284609" y="628308"/>
            <a:ext cx="2442020" cy="828262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08C766A-9842-C495-642C-C5D26D6451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146" y="1810139"/>
            <a:ext cx="5745799" cy="3940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23694837" name="TextBox 1923694836"/>
          <p:cNvSpPr txBox="1"/>
          <p:nvPr/>
        </p:nvSpPr>
        <p:spPr bwMode="auto">
          <a:xfrm>
            <a:off x="5423822" y="764704"/>
            <a:ext cx="6768178" cy="5872505"/>
          </a:xfrm>
          <a:prstGeom prst="rect">
            <a:avLst/>
          </a:prstGeom>
          <a:solidFill>
            <a:srgbClr val="A48BEA"/>
          </a:solidFill>
          <a:effectLst>
            <a:softEdge rad="31750"/>
          </a:effectLst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285750" lvl="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3 905  объектов культурного наследия</a:t>
            </a:r>
          </a:p>
          <a:p>
            <a:pPr marL="285750" lvl="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памятников, включенных в список Всемирного наследия ЮНЕСКО</a:t>
            </a:r>
          </a:p>
          <a:p>
            <a:pPr marL="285750" lvl="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федеральных музея</a:t>
            </a:r>
          </a:p>
          <a:p>
            <a:pPr marL="285750" lvl="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областных и 17 муниципальных музеев</a:t>
            </a:r>
          </a:p>
          <a:p>
            <a:pPr marL="285750" lvl="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20 частных музеев, в том числе 6 созданы при поддержке Министерства предпринимательства и туризма Владимирской области </a:t>
            </a:r>
          </a:p>
          <a:p>
            <a:pPr marL="285750" lvl="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сохранилось 27 усадебных ансамблей</a:t>
            </a:r>
          </a:p>
          <a:p>
            <a:pPr marL="285750" lvl="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города с тысячелетней историей</a:t>
            </a:r>
          </a:p>
          <a:p>
            <a:pPr marL="285750" lvl="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предприятий народных художественных промыслов</a:t>
            </a:r>
          </a:p>
        </p:txBody>
      </p:sp>
      <p:sp>
        <p:nvSpPr>
          <p:cNvPr id="1588482794" name=" 1588482793"/>
          <p:cNvSpPr/>
          <p:nvPr/>
        </p:nvSpPr>
        <p:spPr bwMode="auto">
          <a:xfrm>
            <a:off x="10853524" y="5568060"/>
            <a:ext cx="17959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0A59315-997F-3671-481C-B594057083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7145" y="1480651"/>
            <a:ext cx="4825010" cy="31551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76212993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B4AC7A8B-08E8-D61F-9F7C-BD43394667E6}" type="slidenum">
              <a:rPr lang="ru-RU"/>
              <a:t>3</a:t>
            </a:fld>
            <a:endParaRPr lang="ru-RU"/>
          </a:p>
        </p:txBody>
      </p:sp>
      <p:sp>
        <p:nvSpPr>
          <p:cNvPr id="1438594115" name="Заголовок 3"/>
          <p:cNvSpPr>
            <a:spLocks noGrp="1"/>
          </p:cNvSpPr>
          <p:nvPr>
            <p:ph type="title"/>
          </p:nvPr>
        </p:nvSpPr>
        <p:spPr bwMode="auto">
          <a:xfrm>
            <a:off x="380644" y="205608"/>
            <a:ext cx="11174120" cy="1163395"/>
          </a:xfrm>
          <a:solidFill>
            <a:srgbClr val="4285F4"/>
          </a:solidFill>
        </p:spPr>
        <p:txBody>
          <a:bodyPr/>
          <a:lstStyle/>
          <a:p>
            <a:pPr algn="ctr"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Владимирская область традиционно является лидером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культурно-познавательного и экскурсионного туризма за счет наличия уникальных памятников архитектуры и ряда исторических городов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D645A28-B471-8F22-AFFE-0C1E023CA0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845" y="1615412"/>
            <a:ext cx="4680011" cy="3208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5C25BEB-7491-06DF-FA34-22EEE96944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5720" y="2973091"/>
            <a:ext cx="4739613" cy="32830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C1E039A-EC4A-7B11-A547-2B4A060AE07B}"/>
              </a:ext>
            </a:extLst>
          </p:cNvPr>
          <p:cNvSpPr txBox="1"/>
          <p:nvPr/>
        </p:nvSpPr>
        <p:spPr>
          <a:xfrm>
            <a:off x="871060" y="4823588"/>
            <a:ext cx="2376264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Владимир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3D4E2C8-A462-12FA-BF2F-C6546487ECAB}"/>
              </a:ext>
            </a:extLst>
          </p:cNvPr>
          <p:cNvSpPr txBox="1"/>
          <p:nvPr/>
        </p:nvSpPr>
        <p:spPr>
          <a:xfrm>
            <a:off x="2918927" y="6221108"/>
            <a:ext cx="6097554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Суздаль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ED20D6B-22C3-C164-4D47-2DDCE895F1A1}"/>
              </a:ext>
            </a:extLst>
          </p:cNvPr>
          <p:cNvSpPr txBox="1"/>
          <p:nvPr/>
        </p:nvSpPr>
        <p:spPr>
          <a:xfrm>
            <a:off x="6816080" y="4801486"/>
            <a:ext cx="6097554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Муром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4</a:t>
            </a:fld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 bwMode="auto">
          <a:xfrm>
            <a:off x="1060557" y="927730"/>
            <a:ext cx="4093064" cy="1347107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defRPr/>
            </a:pPr>
            <a:r>
              <a:rPr sz="2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«Аскона» </a:t>
            </a:r>
          </a:p>
          <a:p>
            <a:pPr algn="ctr">
              <a:defRPr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(г. Ковров)</a:t>
            </a:r>
            <a:endParaRPr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 bwMode="auto">
          <a:xfrm>
            <a:off x="7248128" y="961199"/>
            <a:ext cx="4190999" cy="1347107"/>
          </a:xfrm>
          <a:prstGeom prst="roundRect">
            <a:avLst>
              <a:gd name="adj" fmla="val 18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  <a:defRPr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Технопарк «</a:t>
            </a:r>
            <a:r>
              <a:rPr lang="ru-RU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Русклимат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ИКСЭл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(г. Киржач)</a:t>
            </a:r>
            <a:endParaRPr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10218763" name=" 2110218762"/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37854543" name=" 937854542"/>
          <p:cNvSpPr/>
          <p:nvPr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39936926" name=" 1239936925"/>
          <p:cNvSpPr/>
          <p:nvPr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00561B7-DA8E-13B3-AF76-009C452C52F6}"/>
              </a:ext>
            </a:extLst>
          </p:cNvPr>
          <p:cNvSpPr txBox="1"/>
          <p:nvPr/>
        </p:nvSpPr>
        <p:spPr>
          <a:xfrm>
            <a:off x="2987041" y="58706"/>
            <a:ext cx="6097554" cy="584775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Предприятия региона </a:t>
            </a:r>
            <a:endParaRPr lang="ru-RU" sz="32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9222AF7-5A2C-3BAB-B562-88E92DA59E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792" y="2392800"/>
            <a:ext cx="5722939" cy="33185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C677D9A-63DC-4B4E-9545-991C18DED5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4622" y="2473663"/>
            <a:ext cx="5194699" cy="34223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AC53D516-404E-D285-287B-F83C9D5FE93E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B338B09-0AE0-F084-493A-8131047B003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5</a:t>
            </a:fld>
            <a:endParaRPr lang="ru-RU"/>
          </a:p>
        </p:txBody>
      </p:sp>
      <p:sp>
        <p:nvSpPr>
          <p:cNvPr id="11" name="Скругленный прямоугольник 10">
            <a:extLst>
              <a:ext uri="{FF2B5EF4-FFF2-40B4-BE49-F238E27FC236}">
                <a16:creationId xmlns:a16="http://schemas.microsoft.com/office/drawing/2014/main" id="{3C81CD99-D66F-FBE1-717B-24EDB7BAE5B2}"/>
              </a:ext>
            </a:extLst>
          </p:cNvPr>
          <p:cNvSpPr/>
          <p:nvPr/>
        </p:nvSpPr>
        <p:spPr bwMode="auto">
          <a:xfrm>
            <a:off x="911424" y="985337"/>
            <a:ext cx="4536504" cy="1891737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defRPr/>
            </a:pPr>
            <a:r>
              <a:rPr sz="2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«Гусевской хрустальный завод </a:t>
            </a:r>
          </a:p>
          <a:p>
            <a:pPr algn="ctr">
              <a:defRPr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им. </a:t>
            </a:r>
            <a:r>
              <a:rPr lang="ru-RU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Мальцова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  <a:p>
            <a:pPr algn="ctr">
              <a:defRPr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(г. Гусь-Хрустальный)</a:t>
            </a:r>
            <a:endParaRPr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>
            <a:extLst>
              <a:ext uri="{FF2B5EF4-FFF2-40B4-BE49-F238E27FC236}">
                <a16:creationId xmlns:a16="http://schemas.microsoft.com/office/drawing/2014/main" id="{9F2CCBC1-9853-1FB8-9816-E61CC928E613}"/>
              </a:ext>
            </a:extLst>
          </p:cNvPr>
          <p:cNvSpPr/>
          <p:nvPr/>
        </p:nvSpPr>
        <p:spPr bwMode="auto">
          <a:xfrm>
            <a:off x="6960096" y="961199"/>
            <a:ext cx="4479031" cy="1891737"/>
          </a:xfrm>
          <a:prstGeom prst="roundRect">
            <a:avLst>
              <a:gd name="adj" fmla="val 18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  <a:defRPr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НХП «Владимиро-суздальские узоры» </a:t>
            </a:r>
          </a:p>
          <a:p>
            <a:pPr algn="ctr">
              <a:spcAft>
                <a:spcPts val="600"/>
              </a:spcAft>
              <a:defRPr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(г. Суздаль)</a:t>
            </a:r>
            <a:endParaRPr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10218763" name=" 2110218762">
            <a:extLst>
              <a:ext uri="{FF2B5EF4-FFF2-40B4-BE49-F238E27FC236}">
                <a16:creationId xmlns:a16="http://schemas.microsoft.com/office/drawing/2014/main" id="{E6FF1A97-36B0-8985-4F1B-20090E84AA93}"/>
              </a:ext>
            </a:extLst>
          </p:cNvPr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37854543" name=" 937854542">
            <a:extLst>
              <a:ext uri="{FF2B5EF4-FFF2-40B4-BE49-F238E27FC236}">
                <a16:creationId xmlns:a16="http://schemas.microsoft.com/office/drawing/2014/main" id="{F1AFA214-B18F-F419-89EE-2D5D291359C5}"/>
              </a:ext>
            </a:extLst>
          </p:cNvPr>
          <p:cNvSpPr/>
          <p:nvPr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39936926" name=" 1239936925">
            <a:extLst>
              <a:ext uri="{FF2B5EF4-FFF2-40B4-BE49-F238E27FC236}">
                <a16:creationId xmlns:a16="http://schemas.microsoft.com/office/drawing/2014/main" id="{4B4CE1B9-16AA-33B0-4B99-87A4B6C9EBD6}"/>
              </a:ext>
            </a:extLst>
          </p:cNvPr>
          <p:cNvSpPr/>
          <p:nvPr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BE5EB04-D573-F8A7-22A7-C89336C296FC}"/>
              </a:ext>
            </a:extLst>
          </p:cNvPr>
          <p:cNvSpPr txBox="1"/>
          <p:nvPr/>
        </p:nvSpPr>
        <p:spPr>
          <a:xfrm>
            <a:off x="2987041" y="58706"/>
            <a:ext cx="6097554" cy="584775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Предприятия региона </a:t>
            </a:r>
            <a:endParaRPr lang="ru-RU" sz="32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1118AB6-2019-A2ED-5C7B-83F07F9D2B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136" y="3068960"/>
            <a:ext cx="5347390" cy="31215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F89A868-CB6D-8AFB-4EE0-9242DF1A17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6435" y="3068960"/>
            <a:ext cx="5646351" cy="30243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4001369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A0263AA1-8C10-5F6E-D801-DE4219B78444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23694837" name="TextBox 1923694836">
            <a:extLst>
              <a:ext uri="{FF2B5EF4-FFF2-40B4-BE49-F238E27FC236}">
                <a16:creationId xmlns:a16="http://schemas.microsoft.com/office/drawing/2014/main" id="{246259AF-0209-60D0-D0FE-F13039CF1FFD}"/>
              </a:ext>
            </a:extLst>
          </p:cNvPr>
          <p:cNvSpPr txBox="1"/>
          <p:nvPr/>
        </p:nvSpPr>
        <p:spPr bwMode="auto">
          <a:xfrm>
            <a:off x="3558295" y="410769"/>
            <a:ext cx="8442361" cy="603646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softEdge rad="31750"/>
          </a:effectLst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285750"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работа</a:t>
            </a:r>
          </a:p>
          <a:p>
            <a:pPr marL="285750"/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1.Работники гостиничного бизнеса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администратор гостиницы/отеля; горничная; официант/бармен.</a:t>
            </a:r>
          </a:p>
          <a:p>
            <a:pPr marL="514350" indent="-514350">
              <a:buAutoNum type="arabicPeriod"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2.Специалисты туристических агентств и туроператоров: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менеджер по туризму; экскурсовод/Гид</a:t>
            </a:r>
            <a:b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Работники сферы общественного питания: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Повар, Пекарь/Кондитер.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/>
            <a:endParaRPr lang="ru-RU" dirty="0"/>
          </a:p>
        </p:txBody>
      </p:sp>
      <p:sp>
        <p:nvSpPr>
          <p:cNvPr id="1588482794" name=" 1588482793">
            <a:extLst>
              <a:ext uri="{FF2B5EF4-FFF2-40B4-BE49-F238E27FC236}">
                <a16:creationId xmlns:a16="http://schemas.microsoft.com/office/drawing/2014/main" id="{23C56C09-F392-6880-EF60-2369990BE031}"/>
              </a:ext>
            </a:extLst>
          </p:cNvPr>
          <p:cNvSpPr/>
          <p:nvPr/>
        </p:nvSpPr>
        <p:spPr bwMode="auto">
          <a:xfrm>
            <a:off x="10853524" y="5568060"/>
            <a:ext cx="17959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A682487-E9A3-265F-4714-9CEFBE8494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94" y="2393504"/>
            <a:ext cx="3408201" cy="4464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784780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5119E5C4-8442-4467-537B-B373640F3FF6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23694837" name="TextBox 1923694836">
            <a:extLst>
              <a:ext uri="{FF2B5EF4-FFF2-40B4-BE49-F238E27FC236}">
                <a16:creationId xmlns:a16="http://schemas.microsoft.com/office/drawing/2014/main" id="{4B0684BB-D72E-442A-B16B-F9CA8A906709}"/>
              </a:ext>
            </a:extLst>
          </p:cNvPr>
          <p:cNvSpPr txBox="1"/>
          <p:nvPr/>
        </p:nvSpPr>
        <p:spPr bwMode="auto">
          <a:xfrm>
            <a:off x="191344" y="121203"/>
            <a:ext cx="5832648" cy="545963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softEdge rad="31750"/>
          </a:effectLst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285750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 из трендовых направлений профессиональной занятости – продюсер территории. </a:t>
            </a:r>
          </a:p>
          <a:p>
            <a:pPr marL="285750"/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Ключевой задачей данной категории специалистов является выявление уникальных характеристик территории, концептуальная упаковка и презентация широкой аудитории или ограниченному кругу лиц (например, если стоит задача по привлечению инвесторов). </a:t>
            </a:r>
          </a:p>
        </p:txBody>
      </p:sp>
      <p:sp>
        <p:nvSpPr>
          <p:cNvPr id="1588482794" name=" 1588482793">
            <a:extLst>
              <a:ext uri="{FF2B5EF4-FFF2-40B4-BE49-F238E27FC236}">
                <a16:creationId xmlns:a16="http://schemas.microsoft.com/office/drawing/2014/main" id="{25A7F201-619E-F1C0-9C49-E3ADDE044A00}"/>
              </a:ext>
            </a:extLst>
          </p:cNvPr>
          <p:cNvSpPr/>
          <p:nvPr/>
        </p:nvSpPr>
        <p:spPr bwMode="auto">
          <a:xfrm>
            <a:off x="10853524" y="5568060"/>
            <a:ext cx="17959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FC1E63E-8616-1529-252F-152DB56F00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1032" y="2496470"/>
            <a:ext cx="6527947" cy="42403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836334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307910" y="0"/>
            <a:ext cx="5837413" cy="4623264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8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391637" y="829195"/>
            <a:ext cx="10108272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5529503" y="-189114"/>
            <a:ext cx="4233838" cy="4447309"/>
          </a:xfrm>
          <a:prstGeom prst="rect">
            <a:avLst/>
          </a:prstGeom>
        </p:spPr>
      </p:pic>
      <p:sp>
        <p:nvSpPr>
          <p:cNvPr id="310580051" name="TextBox 310580050"/>
          <p:cNvSpPr txBox="1"/>
          <p:nvPr/>
        </p:nvSpPr>
        <p:spPr bwMode="auto">
          <a:xfrm>
            <a:off x="1492373" y="0"/>
            <a:ext cx="9113573" cy="215668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Оцените урок по 5-балльной шкале. </a:t>
            </a:r>
          </a:p>
          <a:p>
            <a:pPr algn="ctr"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было интересным? </a:t>
            </a:r>
          </a:p>
          <a:p>
            <a:pPr algn="ctr"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профессии заинтересовали?</a:t>
            </a:r>
          </a:p>
          <a:p>
            <a:pPr algn="ctr"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5385057" name=" 315385056"/>
          <p:cNvSpPr/>
          <p:nvPr/>
        </p:nvSpPr>
        <p:spPr bwMode="auto">
          <a:xfrm>
            <a:off x="6716952" y="512933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A383EF3-48F8-6097-85C3-95BB48ADE3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404" y="2034540"/>
            <a:ext cx="10729192" cy="34878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Origin">
      <a:dk1>
        <a:srgbClr val="000000"/>
      </a:dk1>
      <a:lt1>
        <a:srgbClr val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«Билет в будущее»">
        <a:dk1>
          <a:sysClr val="windowText" lastClr="000000"/>
        </a:dk1>
        <a:lt1>
          <a:sysClr val="window" lastClr="FFFFFF"/>
        </a:lt1>
        <a:dk2>
          <a:srgbClr val="44546A"/>
        </a:dk2>
        <a:lt2>
          <a:srgbClr val="E7E6E6"/>
        </a:lt2>
        <a:accent1>
          <a:srgbClr val="2DBE64"/>
        </a:accent1>
        <a:accent2>
          <a:srgbClr val="4285F4"/>
        </a:accent2>
        <a:accent3>
          <a:srgbClr val="9477E6"/>
        </a:accent3>
        <a:accent4>
          <a:srgbClr val="00BBD6"/>
        </a:accent4>
        <a:accent5>
          <a:srgbClr val="F5675A"/>
        </a:accent5>
        <a:accent6>
          <a:srgbClr val="F1F5F9"/>
        </a:accent6>
        <a:hlink>
          <a:srgbClr val="0563C1"/>
        </a:hlink>
        <a:folHlink>
          <a:srgbClr val="954F72"/>
        </a:folHlink>
      </a:clrScheme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251</Words>
  <Application>Microsoft Office PowerPoint</Application>
  <DocSecurity>0</DocSecurity>
  <PresentationFormat>Широкоэкранный</PresentationFormat>
  <Paragraphs>41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Abadi</vt:lpstr>
      <vt:lpstr>Mulish</vt:lpstr>
      <vt:lpstr>Times New Roman</vt:lpstr>
      <vt:lpstr>Calibri</vt:lpstr>
      <vt:lpstr>PT Serif</vt:lpstr>
      <vt:lpstr>Arial</vt:lpstr>
      <vt:lpstr>Тема Office</vt:lpstr>
      <vt:lpstr>«Развитие сферы сервиса и туризма во  Владимирской области»</vt:lpstr>
      <vt:lpstr>Презентация PowerPoint</vt:lpstr>
      <vt:lpstr>Владимирская область традиционно является лидером культурно-познавательного и экскурсионного туризма за счет наличия уникальных памятников архитектуры и ряда исторических городов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2</cp:revision>
  <dcterms:created xsi:type="dcterms:W3CDTF">2025-09-09T12:47:31Z</dcterms:created>
  <dcterms:modified xsi:type="dcterms:W3CDTF">2026-01-18T16:31:40Z</dcterms:modified>
  <cp:category/>
  <dc:identifier/>
  <cp:contentStatus/>
  <dc:language/>
  <cp:version/>
</cp:coreProperties>
</file>