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60" r:id="rId6"/>
    <p:sldId id="264" r:id="rId7"/>
    <p:sldId id="265" r:id="rId8"/>
    <p:sldId id="266" r:id="rId9"/>
    <p:sldId id="263" r:id="rId10"/>
  </p:sldIdLst>
  <p:sldSz cx="12192000" cy="6858000"/>
  <p:notesSz cx="12192000" cy="6858000"/>
  <p:embeddedFontLst>
    <p:embeddedFont>
      <p:font typeface="Abadi" panose="020B0604020104020204" pitchFamily="34" charset="0"/>
      <p:regular r:id="rId11"/>
      <p:bold r:id="rId12"/>
      <p:italic r:id="rId13"/>
      <p:boldItalic r:id="rId14"/>
    </p:embeddedFont>
    <p:embeddedFont>
      <p:font typeface="PT Serif" panose="020A0603040505020204" pitchFamily="18" charset="-52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99B5"/>
    <a:srgbClr val="4285F4"/>
    <a:srgbClr val="A48BEA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19337" y="3597573"/>
            <a:ext cx="11881320" cy="2388924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b="0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сферы сервиса и туризма во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Владимирской области</a:t>
            </a:r>
            <a:r>
              <a:rPr b="0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b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D6A64668-EE50-068F-EDCD-23712D01ED16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>
            <a:extLst>
              <a:ext uri="{FF2B5EF4-FFF2-40B4-BE49-F238E27FC236}">
                <a16:creationId xmlns:a16="http://schemas.microsoft.com/office/drawing/2014/main" id="{7A207036-4D09-F9A3-AD07-CF304C5CE8ED}"/>
              </a:ext>
            </a:extLst>
          </p:cNvPr>
          <p:cNvSpPr txBox="1"/>
          <p:nvPr/>
        </p:nvSpPr>
        <p:spPr bwMode="auto">
          <a:xfrm>
            <a:off x="5423822" y="764704"/>
            <a:ext cx="6768178" cy="505203"/>
          </a:xfrm>
          <a:prstGeom prst="rect">
            <a:avLst/>
          </a:prstGeom>
          <a:solidFill>
            <a:srgbClr val="A48BEA"/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8482794" name=" 1588482793">
            <a:extLst>
              <a:ext uri="{FF2B5EF4-FFF2-40B4-BE49-F238E27FC236}">
                <a16:creationId xmlns:a16="http://schemas.microsoft.com/office/drawing/2014/main" id="{5EA21B78-3421-F9D1-3639-57209CFE12E8}"/>
              </a:ext>
            </a:extLst>
          </p:cNvPr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F859A4-E69C-9B9F-1282-62AE6E8341D5}"/>
              </a:ext>
            </a:extLst>
          </p:cNvPr>
          <p:cNvSpPr txBox="1"/>
          <p:nvPr/>
        </p:nvSpPr>
        <p:spPr>
          <a:xfrm>
            <a:off x="623392" y="3368351"/>
            <a:ext cx="10801200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dirty="0">
                <a:solidFill>
                  <a:srgbClr val="0C0D0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приносит доходы в региональный бюджет;</a:t>
            </a:r>
            <a:endParaRPr lang="ru-RU" sz="3200" dirty="0">
              <a:solidFill>
                <a:srgbClr val="0C0D0E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dirty="0">
                <a:solidFill>
                  <a:srgbClr val="0C0D0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создаёт рабочие места;</a:t>
            </a:r>
            <a:endParaRPr lang="ru-RU" sz="3200" dirty="0">
              <a:solidFill>
                <a:srgbClr val="0C0D0E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dirty="0">
                <a:solidFill>
                  <a:srgbClr val="0C0D0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способствует сохранению культурного наследия;</a:t>
            </a:r>
            <a:endParaRPr lang="ru-RU" sz="3200" dirty="0">
              <a:solidFill>
                <a:srgbClr val="0C0D0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dirty="0">
                <a:solidFill>
                  <a:srgbClr val="0C0D0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повышает узнаваемость региона в стране и мире.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F82B85-B8F7-7C8D-6B7C-F51CD125C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1117" y="116632"/>
            <a:ext cx="3944826" cy="2549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07E4A3-85F1-BE9C-C5A2-ABF10D183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006" y="1042825"/>
            <a:ext cx="3469209" cy="2206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775A792-E9C1-9F9F-8850-057177663A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1654"/>
            <a:ext cx="3590771" cy="2131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1431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8C766A-9842-C495-642C-C5D26D645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146" y="1810139"/>
            <a:ext cx="5745799" cy="394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3694837" name="TextBox 1923694836"/>
          <p:cNvSpPr txBox="1"/>
          <p:nvPr/>
        </p:nvSpPr>
        <p:spPr bwMode="auto">
          <a:xfrm>
            <a:off x="5423822" y="764704"/>
            <a:ext cx="6768178" cy="5872505"/>
          </a:xfrm>
          <a:prstGeom prst="rect">
            <a:avLst/>
          </a:prstGeom>
          <a:solidFill>
            <a:srgbClr val="A48BEA"/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3 905  объектов культурного наследия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памятников, включенных в список Всемирного наследия ЮНЕСКО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федеральных музея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областных и 17 муниципальных музеев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20 частных музеев, в том числе 6 созданы при поддержке Министерства предпринимательства и туризма Владимирской области 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сохранилось 27 усадебных ансамблей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города с тысячелетней историей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предприятий народных художественных промыслов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A59315-997F-3671-481C-B59405708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145" y="1480651"/>
            <a:ext cx="4825010" cy="3155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4</a:t>
            </a:fld>
            <a:endParaRPr lang="ru-RU"/>
          </a:p>
        </p:txBody>
      </p:sp>
      <p:sp>
        <p:nvSpPr>
          <p:cNvPr id="1438594115" name="Заголовок 3"/>
          <p:cNvSpPr>
            <a:spLocks noGrp="1"/>
          </p:cNvSpPr>
          <p:nvPr>
            <p:ph type="title"/>
          </p:nvPr>
        </p:nvSpPr>
        <p:spPr bwMode="auto">
          <a:xfrm>
            <a:off x="380644" y="205608"/>
            <a:ext cx="11174120" cy="1163395"/>
          </a:xfrm>
          <a:solidFill>
            <a:srgbClr val="4285F4"/>
          </a:solidFill>
        </p:spPr>
        <p:txBody>
          <a:bodyPr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Владимирская область традиционно является лидером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культурно-познавательного и экскурсионного туризма за счет наличия уникальных памятников архитектуры и ряда исторических городов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645A28-B471-8F22-AFFE-0C1E023CA0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45" y="1615412"/>
            <a:ext cx="4680011" cy="3208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C25BEB-7491-06DF-FA34-22EEE96944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2973091"/>
            <a:ext cx="4739613" cy="3283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1E039A-EC4A-7B11-A547-2B4A060AE07B}"/>
              </a:ext>
            </a:extLst>
          </p:cNvPr>
          <p:cNvSpPr txBox="1"/>
          <p:nvPr/>
        </p:nvSpPr>
        <p:spPr>
          <a:xfrm>
            <a:off x="871060" y="4823588"/>
            <a:ext cx="237626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Владимир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D4E2C8-A462-12FA-BF2F-C6546487ECAB}"/>
              </a:ext>
            </a:extLst>
          </p:cNvPr>
          <p:cNvSpPr txBox="1"/>
          <p:nvPr/>
        </p:nvSpPr>
        <p:spPr>
          <a:xfrm>
            <a:off x="2918927" y="6221108"/>
            <a:ext cx="609755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Суздаль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D20D6B-22C3-C164-4D47-2DDCE895F1A1}"/>
              </a:ext>
            </a:extLst>
          </p:cNvPr>
          <p:cNvSpPr txBox="1"/>
          <p:nvPr/>
        </p:nvSpPr>
        <p:spPr>
          <a:xfrm>
            <a:off x="6816080" y="4801486"/>
            <a:ext cx="609755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Муром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060557" y="927730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«Аскона» </a:t>
            </a:r>
          </a:p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Ковров)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7248128" y="961199"/>
            <a:ext cx="4190999" cy="134710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Технопарк «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Русклимат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ИКСЭл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(г. Киржач)</a:t>
            </a:r>
            <a:endParaRPr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0561B7-DA8E-13B3-AF76-009C452C52F6}"/>
              </a:ext>
            </a:extLst>
          </p:cNvPr>
          <p:cNvSpPr txBox="1"/>
          <p:nvPr/>
        </p:nvSpPr>
        <p:spPr>
          <a:xfrm>
            <a:off x="2987041" y="58706"/>
            <a:ext cx="6097554" cy="58477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Предприятия региона </a:t>
            </a:r>
            <a:endParaRPr lang="ru-RU" sz="32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222AF7-5A2C-3BAB-B562-88E92DA59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92" y="2392800"/>
            <a:ext cx="5722939" cy="3318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677D9A-63DC-4B4E-9545-991C18DED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622" y="2473663"/>
            <a:ext cx="5194699" cy="342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C53D516-404E-D285-287B-F83C9D5FE93E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B338B09-0AE0-F084-493A-8131047B00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6</a:t>
            </a:fld>
            <a:endParaRPr lang="ru-RU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3C81CD99-D66F-FBE1-717B-24EDB7BAE5B2}"/>
              </a:ext>
            </a:extLst>
          </p:cNvPr>
          <p:cNvSpPr/>
          <p:nvPr/>
        </p:nvSpPr>
        <p:spPr bwMode="auto">
          <a:xfrm>
            <a:off x="911424" y="985337"/>
            <a:ext cx="4536504" cy="189173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«Гусевской хрустальный завод </a:t>
            </a:r>
          </a:p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Мальцова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Гусь-Хрустальный)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9F2CCBC1-9853-1FB8-9816-E61CC928E613}"/>
              </a:ext>
            </a:extLst>
          </p:cNvPr>
          <p:cNvSpPr/>
          <p:nvPr/>
        </p:nvSpPr>
        <p:spPr bwMode="auto">
          <a:xfrm>
            <a:off x="6960096" y="961199"/>
            <a:ext cx="4479031" cy="189173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НХП «Владимиро-суздальские узоры» </a:t>
            </a:r>
          </a:p>
          <a:p>
            <a:pPr algn="ctr">
              <a:spcAft>
                <a:spcPts val="60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Суздаль)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E6FF1A97-36B0-8985-4F1B-20090E84AA93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F1AFA214-B18F-F419-89EE-2D5D291359C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4B4CE1B9-16AA-33B0-4B99-87A4B6C9EBD6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5EB04-D573-F8A7-22A7-C89336C296FC}"/>
              </a:ext>
            </a:extLst>
          </p:cNvPr>
          <p:cNvSpPr txBox="1"/>
          <p:nvPr/>
        </p:nvSpPr>
        <p:spPr>
          <a:xfrm>
            <a:off x="2987041" y="58706"/>
            <a:ext cx="6097554" cy="58477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Предприятия региона 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118AB6-2019-A2ED-5C7B-83F07F9D2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36" y="3068960"/>
            <a:ext cx="5347390" cy="31215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89A868-CB6D-8AFB-4EE0-9242DF1A1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6435" y="3068960"/>
            <a:ext cx="5646351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00136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0263AA1-8C10-5F6E-D801-DE4219B7844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>
            <a:extLst>
              <a:ext uri="{FF2B5EF4-FFF2-40B4-BE49-F238E27FC236}">
                <a16:creationId xmlns:a16="http://schemas.microsoft.com/office/drawing/2014/main" id="{246259AF-0209-60D0-D0FE-F13039CF1FFD}"/>
              </a:ext>
            </a:extLst>
          </p:cNvPr>
          <p:cNvSpPr txBox="1"/>
          <p:nvPr/>
        </p:nvSpPr>
        <p:spPr bwMode="auto">
          <a:xfrm>
            <a:off x="3558295" y="410769"/>
            <a:ext cx="8442361" cy="5564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1.Работники гостиничного бизнеса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гостиницы/отеля; горничная; официант/бармен.</a:t>
            </a:r>
          </a:p>
          <a:p>
            <a:pPr marL="514350" indent="-514350">
              <a:buAutoNum type="arabicPeriod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2.Специалисты туристических агентств и туроператоров: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менеджер по туризму; экскурсовод/Гид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Работники сферы общественного питания: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Повар, Пекарь/Кондитер.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/>
            <a:endParaRPr lang="ru-RU" dirty="0"/>
          </a:p>
        </p:txBody>
      </p:sp>
      <p:sp>
        <p:nvSpPr>
          <p:cNvPr id="1588482794" name=" 1588482793">
            <a:extLst>
              <a:ext uri="{FF2B5EF4-FFF2-40B4-BE49-F238E27FC236}">
                <a16:creationId xmlns:a16="http://schemas.microsoft.com/office/drawing/2014/main" id="{23C56C09-F392-6880-EF60-2369990BE031}"/>
              </a:ext>
            </a:extLst>
          </p:cNvPr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682487-E9A3-265F-4714-9CEFBE849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94" y="2393504"/>
            <a:ext cx="3408201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8478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5119E5C4-8442-4467-537B-B373640F3FF6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>
            <a:extLst>
              <a:ext uri="{FF2B5EF4-FFF2-40B4-BE49-F238E27FC236}">
                <a16:creationId xmlns:a16="http://schemas.microsoft.com/office/drawing/2014/main" id="{4B0684BB-D72E-442A-B16B-F9CA8A906709}"/>
              </a:ext>
            </a:extLst>
          </p:cNvPr>
          <p:cNvSpPr txBox="1"/>
          <p:nvPr/>
        </p:nvSpPr>
        <p:spPr bwMode="auto">
          <a:xfrm>
            <a:off x="191344" y="121203"/>
            <a:ext cx="5832648" cy="54596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трендовых направлений профессиональной занятости – продюсер территории. </a:t>
            </a:r>
          </a:p>
          <a:p>
            <a:pPr marL="285750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Ключевой задачей данной категории специалистов является выявление уникальных характеристик территории, концептуальная упаковка и презентация широкой аудитории или ограниченному кругу лиц (например, если стоит задача по привлечению инвесторов). </a:t>
            </a:r>
          </a:p>
        </p:txBody>
      </p:sp>
      <p:sp>
        <p:nvSpPr>
          <p:cNvPr id="1588482794" name=" 1588482793">
            <a:extLst>
              <a:ext uri="{FF2B5EF4-FFF2-40B4-BE49-F238E27FC236}">
                <a16:creationId xmlns:a16="http://schemas.microsoft.com/office/drawing/2014/main" id="{25A7F201-619E-F1C0-9C49-E3ADDE044A00}"/>
              </a:ext>
            </a:extLst>
          </p:cNvPr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C1E63E-8616-1529-252F-152DB56F0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032" y="2496470"/>
            <a:ext cx="6527947" cy="4240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3633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9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391637" y="829195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492373" y="0"/>
            <a:ext cx="9113573" cy="21566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урок по 5-балльной шкале. 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было интересным? 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профессии заинтересовали?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383EF3-48F8-6097-85C3-95BB48ADE3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404" y="2034540"/>
            <a:ext cx="10729192" cy="3487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272</Words>
  <Application>Microsoft Office PowerPoint</Application>
  <DocSecurity>0</DocSecurity>
  <PresentationFormat>Широкоэкранный</PresentationFormat>
  <Paragraphs>44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Abadi</vt:lpstr>
      <vt:lpstr>PT Serif</vt:lpstr>
      <vt:lpstr>Mulish</vt:lpstr>
      <vt:lpstr>Times New Roman</vt:lpstr>
      <vt:lpstr>Symbol</vt:lpstr>
      <vt:lpstr>Calibri</vt:lpstr>
      <vt:lpstr>Arial</vt:lpstr>
      <vt:lpstr>Тема Office</vt:lpstr>
      <vt:lpstr>«Развитие сферы сервиса и туризма во  Владимирской области»</vt:lpstr>
      <vt:lpstr>Презентация PowerPoint</vt:lpstr>
      <vt:lpstr>Презентация PowerPoint</vt:lpstr>
      <vt:lpstr>Владимирская область традиционно является лидером культурно-познавательного и экскурсионного туризма за счет наличия уникальных памятников архитектуры и ряда исторических городов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2026-01-18T17:24:12Z</dcterms:modified>
  <cp:category/>
  <dc:identifier/>
  <cp:contentStatus/>
  <dc:language/>
  <cp:version/>
</cp:coreProperties>
</file>