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 hidden="0"/>
          <p:cNvGrpSpPr/>
          <p:nvPr isPhoto="0"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 hidden="0"/>
          <p:cNvSpPr>
            <a:spLocks noGrp="1"/>
          </p:cNvSpPr>
          <p:nvPr isPhoto="0" userDrawn="1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1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3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2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 hidden="0"/>
          <p:cNvGrpSpPr/>
          <p:nvPr isPhoto="0"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3" name="Заголовок 1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Заголовок 10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 hidden="0"/>
          <p:cNvSpPr/>
          <p:nvPr isPhoto="0"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 hidden="0"/>
          <p:cNvSpPr/>
          <p:nvPr isPhoto="0"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1">
            <p:ph type="sldNum" sz="quarter" idx="4" hasCustomPrompt="0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7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19337" y="3597572"/>
            <a:ext cx="11881320" cy="2388924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>
                <a:latin typeface="Times New Roman"/>
                <a:cs typeface="Times New Roman"/>
              </a:rPr>
              <a:t>Развитие сферы сервиса и туризма во </a:t>
            </a:r>
            <a:br>
              <a:rPr lang="ru-RU">
                <a:latin typeface="Times New Roman"/>
                <a:cs typeface="Times New Roman"/>
              </a:rPr>
            </a:br>
            <a:r>
              <a:rPr lang="ru-RU">
                <a:latin typeface="Times New Roman"/>
                <a:cs typeface="Times New Roman"/>
              </a:rPr>
              <a:t>Владимирской области</a:t>
            </a:r>
            <a:r>
              <a:rPr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b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 hidden="0"/>
          <p:cNvSpPr/>
          <p:nvPr isPhoto="0" userDrawn="0"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 hidden="0"/>
          <p:cNvSpPr txBox="1"/>
          <p:nvPr isPhoto="0" userDrawn="0"/>
        </p:nvSpPr>
        <p:spPr bwMode="auto">
          <a:xfrm>
            <a:off x="5423822" y="764704"/>
            <a:ext cx="6768178" cy="505203"/>
          </a:xfrm>
          <a:prstGeom prst="rect">
            <a:avLst/>
          </a:prstGeom>
          <a:solidFill>
            <a:srgbClr val="A48BEA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lvl="0">
              <a:defRPr/>
            </a:pPr>
            <a:endParaRPr lang="ru-RU" sz="2800">
              <a:latin typeface="Times New Roman"/>
              <a:cs typeface="Times New Roman"/>
            </a:endParaRPr>
          </a:p>
        </p:txBody>
      </p:sp>
      <p:sp>
        <p:nvSpPr>
          <p:cNvPr id="1588482794" name=" 1588482793" hidden="0"/>
          <p:cNvSpPr/>
          <p:nvPr isPhoto="0" userDrawn="0"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623391" y="3368351"/>
            <a:ext cx="10801200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ru-RU" sz="3200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приносит доходы в региональный бюджет;</a:t>
            </a:r>
            <a:endParaRPr lang="ru-RU" sz="3200">
              <a:solidFill>
                <a:srgbClr val="0C0D0E"/>
              </a:solidFill>
              <a:latin typeface="Times New Roman"/>
              <a:ea typeface="Arial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ru-RU" sz="3200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создаёт рабочие места;</a:t>
            </a:r>
            <a:endParaRPr lang="ru-RU" sz="3200">
              <a:solidFill>
                <a:srgbClr val="0C0D0E"/>
              </a:solidFill>
              <a:latin typeface="Times New Roman"/>
              <a:ea typeface="Arial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ru-RU" sz="3200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способствует сохранению культурного наследия;</a:t>
            </a:r>
            <a:endParaRPr lang="ru-RU" sz="3200">
              <a:solidFill>
                <a:srgbClr val="0C0D0E"/>
              </a:solidFill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ru-RU" sz="3200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повышает узнаваемость региона в стране и мире. </a:t>
            </a:r>
            <a:endParaRPr lang="ru-RU" sz="3200">
              <a:latin typeface="Times New Roman"/>
              <a:cs typeface="Times New Roman"/>
            </a:endParaRPr>
          </a:p>
        </p:txBody>
      </p:sp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281117" y="116632"/>
            <a:ext cx="3944826" cy="2549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849006" y="1042825"/>
            <a:ext cx="3469209" cy="2206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1343472" y="1654"/>
            <a:ext cx="3590771" cy="2131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-15146" y="1810139"/>
            <a:ext cx="5745799" cy="394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3694837" name="TextBox 1923694836" hidden="0"/>
          <p:cNvSpPr txBox="1"/>
          <p:nvPr isPhoto="0" userDrawn="0"/>
        </p:nvSpPr>
        <p:spPr bwMode="auto">
          <a:xfrm>
            <a:off x="5423822" y="764704"/>
            <a:ext cx="6768178" cy="5872505"/>
          </a:xfrm>
          <a:prstGeom prst="rect">
            <a:avLst/>
          </a:prstGeom>
          <a:solidFill>
            <a:srgbClr val="A48BEA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3 905  объектов культурного наследия</a:t>
            </a:r>
            <a:endParaRPr/>
          </a:p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8 памятников, включенных в список Всемирного наследия ЮНЕСКО</a:t>
            </a:r>
            <a:endParaRPr/>
          </a:p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2 федеральных музея</a:t>
            </a:r>
            <a:endParaRPr/>
          </a:p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3 областных и 17 муниципальных музеев</a:t>
            </a:r>
            <a:endParaRPr/>
          </a:p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более 20 частных музеев, в том числе 6 созданы при поддержке Министерства предпринимательства и туризма Владимирской области </a:t>
            </a:r>
            <a:endParaRPr/>
          </a:p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сохранилось 27 усадебных ансамблей</a:t>
            </a:r>
            <a:endParaRPr/>
          </a:p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3 города с тысячелетней историей</a:t>
            </a:r>
            <a:endParaRPr/>
          </a:p>
          <a:p>
            <a:pPr marL="285750" lvl="0">
              <a:buFont typeface="Arial"/>
              <a:buChar char="•"/>
              <a:defRPr/>
            </a:pPr>
            <a:r>
              <a:rPr lang="ru-RU" sz="2800">
                <a:latin typeface="Times New Roman"/>
                <a:cs typeface="Times New Roman"/>
              </a:rPr>
              <a:t>16 предприятий народных художественных промыслов</a:t>
            </a:r>
            <a:endParaRPr/>
          </a:p>
        </p:txBody>
      </p:sp>
      <p:sp>
        <p:nvSpPr>
          <p:cNvPr id="1588482794" name=" 1588482793" hidden="0"/>
          <p:cNvSpPr/>
          <p:nvPr isPhoto="0" userDrawn="0"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7247145" y="1480651"/>
            <a:ext cx="4825010" cy="3155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76212993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/>
            </a:fld>
            <a:endParaRPr lang="ru-RU"/>
          </a:p>
        </p:txBody>
      </p:sp>
      <p:sp>
        <p:nvSpPr>
          <p:cNvPr id="1438594115" name="Заголовок 3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80644" y="205608"/>
            <a:ext cx="11174120" cy="1163395"/>
          </a:xfrm>
          <a:prstGeom prst="rect">
            <a:avLst/>
          </a:prstGeom>
          <a:solidFill>
            <a:srgbClr val="4285F4"/>
          </a:solidFill>
        </p:spPr>
        <p:txBody>
          <a:bodyPr/>
          <a:lstStyle/>
          <a:p>
            <a:pPr algn="ctr">
              <a:defRPr/>
            </a:pPr>
            <a:r>
              <a:rPr lang="ru-RU">
                <a:latin typeface="Times New Roman"/>
                <a:cs typeface="Times New Roman"/>
              </a:rPr>
              <a:t>Владимирская область традиционно является лидером </a:t>
            </a:r>
            <a:r>
              <a:rPr lang="ru-RU" i="1">
                <a:latin typeface="Times New Roman"/>
                <a:cs typeface="Times New Roman"/>
              </a:rPr>
              <a:t>культурно-познавательного и экскурсионного туризма за счет наличия уникальных памятников архитектуры и ряда исторических городов</a:t>
            </a:r>
            <a:endParaRPr lang="ru-RU">
              <a:latin typeface="Times New Roman"/>
              <a:cs typeface="Times New Roman"/>
            </a:endParaRPr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19845" y="1615412"/>
            <a:ext cx="4680010" cy="3208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3575720" y="2973091"/>
            <a:ext cx="4739613" cy="3283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 hidden="0"/>
          <p:cNvSpPr txBox="1"/>
          <p:nvPr isPhoto="0" userDrawn="0"/>
        </p:nvSpPr>
        <p:spPr bwMode="auto">
          <a:xfrm>
            <a:off x="871060" y="4823588"/>
            <a:ext cx="237626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i="1">
                <a:latin typeface="Times New Roman"/>
                <a:cs typeface="Times New Roman"/>
              </a:rPr>
              <a:t>г. Владимир</a:t>
            </a:r>
            <a:endParaRPr/>
          </a:p>
        </p:txBody>
      </p:sp>
      <p:sp>
        <p:nvSpPr>
          <p:cNvPr id="12" name="TextBox 11" hidden="0"/>
          <p:cNvSpPr txBox="1"/>
          <p:nvPr isPhoto="0" userDrawn="0"/>
        </p:nvSpPr>
        <p:spPr bwMode="auto">
          <a:xfrm>
            <a:off x="2918927" y="6221108"/>
            <a:ext cx="609755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>
                <a:latin typeface="Times New Roman"/>
                <a:cs typeface="Times New Roman"/>
              </a:rPr>
              <a:t>г. Суздаль</a:t>
            </a:r>
            <a:endParaRPr/>
          </a:p>
        </p:txBody>
      </p:sp>
      <p:sp>
        <p:nvSpPr>
          <p:cNvPr id="14" name="TextBox 13" hidden="0"/>
          <p:cNvSpPr txBox="1"/>
          <p:nvPr isPhoto="0" userDrawn="0"/>
        </p:nvSpPr>
        <p:spPr bwMode="auto">
          <a:xfrm>
            <a:off x="6816080" y="4801486"/>
            <a:ext cx="609755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>
                <a:latin typeface="Times New Roman"/>
                <a:cs typeface="Times New Roman"/>
              </a:rPr>
              <a:t>г. Муром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1060557" y="927730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«Аскона» </a:t>
            </a:r>
            <a:endParaRPr/>
          </a:p>
          <a:p>
            <a:pPr algn="ctr">
              <a:defRPr/>
            </a:pP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(г. Ковров)</a:t>
            </a:r>
            <a:endParaRPr sz="28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7248128" y="961199"/>
            <a:ext cx="4190999" cy="134710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Технопарк «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Русклимат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ИКСЭл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» (г. Киржач)</a:t>
            </a:r>
            <a:endParaRPr sz="3600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110218763" name=" 2110218762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 hidden="0"/>
          <p:cNvSpPr txBox="1"/>
          <p:nvPr isPhoto="0" userDrawn="0"/>
        </p:nvSpPr>
        <p:spPr bwMode="auto">
          <a:xfrm>
            <a:off x="2987041" y="58706"/>
            <a:ext cx="6097554" cy="58477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latin typeface="Times New Roman"/>
                <a:ea typeface="Times New Roman"/>
              </a:rPr>
              <a:t>Предприятия региона </a:t>
            </a:r>
            <a:endParaRPr lang="ru-RU" sz="3200"/>
          </a:p>
        </p:txBody>
      </p:sp>
      <p:pic>
        <p:nvPicPr>
          <p:cNvPr id="6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44792" y="2392800"/>
            <a:ext cx="5722939" cy="3318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8" name="Рисунок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6614622" y="2473663"/>
            <a:ext cx="5194699" cy="342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911424" y="985337"/>
            <a:ext cx="4536504" cy="189173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ООО «Гусевской хрустальный завод </a:t>
            </a:r>
            <a:endParaRPr/>
          </a:p>
          <a:p>
            <a:pPr algn="ctr">
              <a:defRPr/>
            </a:pP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им. 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Мальцова</a:t>
            </a: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» </a:t>
            </a:r>
            <a:endParaRPr/>
          </a:p>
          <a:p>
            <a:pPr algn="ctr">
              <a:defRPr/>
            </a:pP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(г. Гусь-Хрустальный)</a:t>
            </a:r>
            <a:endParaRPr sz="28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6960096" y="961199"/>
            <a:ext cx="4479031" cy="189173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ООО НХП «Владимиро-суздальские узоры» </a:t>
            </a:r>
            <a:endParaRPr/>
          </a:p>
          <a:p>
            <a:pPr algn="ctr">
              <a:spcAft>
                <a:spcPts val="600"/>
              </a:spcAft>
              <a:defRPr/>
            </a:pPr>
            <a:r>
              <a:rPr lang="ru-RU" sz="2800">
                <a:solidFill>
                  <a:schemeClr val="tx1"/>
                </a:solidFill>
                <a:latin typeface="Times New Roman"/>
                <a:cs typeface="Times New Roman"/>
              </a:rPr>
              <a:t>(г. Суздаль)</a:t>
            </a:r>
            <a:endParaRPr sz="28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110218763" name=" 2110218762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 hidden="0"/>
          <p:cNvSpPr txBox="1"/>
          <p:nvPr isPhoto="0" userDrawn="0"/>
        </p:nvSpPr>
        <p:spPr bwMode="auto">
          <a:xfrm>
            <a:off x="2987041" y="58706"/>
            <a:ext cx="6097554" cy="58477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latin typeface="Times New Roman"/>
                <a:ea typeface="Times New Roman"/>
              </a:rPr>
              <a:t>Предприятия региона </a:t>
            </a:r>
            <a:endParaRPr lang="ru-RU" sz="3200"/>
          </a:p>
        </p:txBody>
      </p:sp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48136" y="3068960"/>
            <a:ext cx="5347390" cy="3121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6376435" y="3068960"/>
            <a:ext cx="5646351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 hidden="0"/>
          <p:cNvSpPr txBox="1"/>
          <p:nvPr isPhoto="0" userDrawn="0"/>
        </p:nvSpPr>
        <p:spPr bwMode="auto">
          <a:xfrm>
            <a:off x="3558295" y="410769"/>
            <a:ext cx="8442361" cy="5564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>
              <a:defRPr/>
            </a:pPr>
            <a:endParaRPr lang="ru-RU" sz="3200" b="1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3200" b="1" i="1">
                <a:latin typeface="Times New Roman"/>
                <a:cs typeface="Times New Roman"/>
              </a:rPr>
              <a:t>1.Работники гостиничного бизнеса</a:t>
            </a:r>
            <a:r>
              <a:rPr lang="ru-RU" sz="3200" b="1">
                <a:latin typeface="Times New Roman"/>
                <a:cs typeface="Times New Roman"/>
              </a:rPr>
              <a:t>: </a:t>
            </a:r>
            <a:r>
              <a:rPr lang="ru-RU" sz="3200" i="1">
                <a:latin typeface="Times New Roman"/>
                <a:cs typeface="Times New Roman"/>
              </a:rPr>
              <a:t>администратор гостиницы/отеля; горничная; официант/бармен.</a:t>
            </a:r>
            <a:endParaRPr/>
          </a:p>
          <a:p>
            <a:pPr marL="514350" indent="-514350">
              <a:buAutoNum type="arabicPeriod"/>
              <a:defRPr/>
            </a:pPr>
            <a:endParaRPr lang="ru-RU" sz="32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3200" b="1" i="1">
                <a:latin typeface="Times New Roman"/>
                <a:cs typeface="Times New Roman"/>
              </a:rPr>
              <a:t>2.Специалисты туристических агентств и туроператоров:</a:t>
            </a:r>
            <a:r>
              <a:rPr lang="ru-RU" sz="3200" i="1">
                <a:latin typeface="Times New Roman"/>
                <a:cs typeface="Times New Roman"/>
              </a:rPr>
              <a:t> менеджер по туризму; экскурсовод/Гид</a:t>
            </a:r>
            <a:br>
              <a:rPr lang="ru-RU" sz="3200" i="1">
                <a:latin typeface="Times New Roman"/>
                <a:cs typeface="Times New Roman"/>
              </a:rPr>
            </a:br>
            <a:endParaRPr lang="ru-RU" sz="32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3200" b="1" i="1">
                <a:latin typeface="Times New Roman"/>
                <a:cs typeface="Times New Roman"/>
              </a:rPr>
              <a:t>3. Работники сферы общественного питания:</a:t>
            </a:r>
            <a:r>
              <a:rPr lang="ru-RU" sz="3200" i="1">
                <a:latin typeface="Times New Roman"/>
                <a:cs typeface="Times New Roman"/>
              </a:rPr>
              <a:t> Повар, Пекарь/Кондитер.</a:t>
            </a:r>
            <a:endParaRPr lang="ru-RU" sz="3200">
              <a:latin typeface="Times New Roman"/>
              <a:cs typeface="Times New Roman"/>
            </a:endParaRPr>
          </a:p>
          <a:p>
            <a:pPr marL="285750">
              <a:defRPr/>
            </a:pPr>
            <a:endParaRPr lang="ru-RU"/>
          </a:p>
        </p:txBody>
      </p:sp>
      <p:sp>
        <p:nvSpPr>
          <p:cNvPr id="1588482794" name=" 1588482793" hidden="0"/>
          <p:cNvSpPr/>
          <p:nvPr isPhoto="0" userDrawn="0"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" name="Рисунок 3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50094" y="2393504"/>
            <a:ext cx="3408201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 hidden="0"/>
          <p:cNvSpPr txBox="1"/>
          <p:nvPr isPhoto="0" userDrawn="0"/>
        </p:nvSpPr>
        <p:spPr bwMode="auto">
          <a:xfrm>
            <a:off x="191344" y="121203"/>
            <a:ext cx="5832648" cy="54596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>
              <a:defRPr/>
            </a:pPr>
            <a:r>
              <a:rPr lang="ru-RU" sz="2800" b="1">
                <a:latin typeface="Times New Roman"/>
                <a:cs typeface="Times New Roman"/>
              </a:rPr>
              <a:t>Одно из трендовых направлений профессиональной занятости – продюсер территории. </a:t>
            </a:r>
            <a:endParaRPr/>
          </a:p>
          <a:p>
            <a:pPr marL="285750">
              <a:defRPr/>
            </a:pPr>
            <a:endParaRPr lang="ru-RU" sz="2800" b="1">
              <a:latin typeface="Times New Roman"/>
              <a:cs typeface="Times New Roman"/>
            </a:endParaRPr>
          </a:p>
          <a:p>
            <a:pPr marL="285750">
              <a:defRPr/>
            </a:pPr>
            <a:r>
              <a:rPr lang="ru-RU" sz="2800">
                <a:latin typeface="Times New Roman"/>
                <a:cs typeface="Times New Roman"/>
              </a:rPr>
              <a:t>Ключевой задачей данной категории специалистов является выявление уникальных характеристик территории, концептуальная упаковка и презентация широкой аудитории или ограниченному кругу лиц (например, если стоит задача по привлечению инвесторов). </a:t>
            </a:r>
            <a:endParaRPr/>
          </a:p>
        </p:txBody>
      </p:sp>
      <p:sp>
        <p:nvSpPr>
          <p:cNvPr id="1588482794" name=" 1588482793" hidden="0"/>
          <p:cNvSpPr/>
          <p:nvPr isPhoto="0" userDrawn="0"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591032" y="2496470"/>
            <a:ext cx="6527947" cy="4240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391637" y="829195"/>
            <a:ext cx="10108272" cy="6858000"/>
          </a:xfrm>
          <a:prstGeom prst="rect">
            <a:avLst/>
          </a:prstGeom>
        </p:spPr>
      </p:pic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 hidden="0"/>
          <p:cNvSpPr txBox="1"/>
          <p:nvPr isPhoto="0" userDrawn="0"/>
        </p:nvSpPr>
        <p:spPr bwMode="auto">
          <a:xfrm>
            <a:off x="1492372" y="829194"/>
            <a:ext cx="9114184" cy="52121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 b="1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800" b="1" i="0" u="none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1.Какие моменты вам запомнились больше всего? Что вас вдохновило или заставило задуматься?</a:t>
            </a:r>
            <a:endParaRPr sz="2800" b="1" i="0" u="none">
              <a:solidFill>
                <a:srgbClr val="0C0D0E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endParaRPr sz="2800" b="1" i="0" u="none">
              <a:solidFill>
                <a:srgbClr val="0C0D0E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800" b="1" i="0" u="none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2.</a:t>
            </a:r>
            <a:r>
              <a:rPr sz="2800" b="1" i="0" u="none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Как вы думаете, какая связь существует между этими направлениями и теми специальностями, которые вы рассматриваете для поступления в вуз или колледж?</a:t>
            </a:r>
            <a:r>
              <a:rPr lang="ru-RU" sz="2800" b="1">
                <a:latin typeface="Times New Roman"/>
                <a:ea typeface="Times New Roman"/>
                <a:cs typeface="Times New Roman"/>
              </a:rPr>
              <a:t> </a:t>
            </a:r>
            <a:endParaRPr lang="ru-RU" sz="2800" b="1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endParaRPr sz="2800" b="1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3.</a:t>
            </a:r>
            <a:r>
              <a:rPr sz="2800" b="1" i="0" u="none">
                <a:solidFill>
                  <a:srgbClr val="0C0D0E"/>
                </a:solidFill>
                <a:latin typeface="Times New Roman"/>
                <a:ea typeface="Times New Roman"/>
                <a:cs typeface="Times New Roman"/>
              </a:rPr>
              <a:t> Видите ли вы для себя возможность применять знания и умения, приобретённые на наших занятиях, в будущем профессиональном развитии?</a:t>
            </a:r>
            <a:endParaRPr sz="28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15385057" name=" 315385056" hidden="0"/>
          <p:cNvSpPr/>
          <p:nvPr isPhoto="0" userDrawn="0"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Р7-Офис/7.0.2.5</Application>
  <DocSecurity>0</DocSecurity>
  <PresentationFormat>Широкоэкранный</PresentationFormat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4</cp:revision>
  <dcterms:created xsi:type="dcterms:W3CDTF">2025-09-09T12:47:31Z</dcterms:created>
  <dcterms:modified xsi:type="dcterms:W3CDTF">2026-01-19T10:44:27Z</dcterms:modified>
  <cp:category/>
  <cp:contentStatus/>
  <cp:version/>
</cp:coreProperties>
</file>