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95" r:id="rId2"/>
    <p:sldMasterId id="2147483735" r:id="rId3"/>
    <p:sldMasterId id="2147483816" r:id="rId4"/>
  </p:sldMasterIdLst>
  <p:notesMasterIdLst>
    <p:notesMasterId r:id="rId16"/>
  </p:notesMasterIdLst>
  <p:sldIdLst>
    <p:sldId id="256" r:id="rId5"/>
    <p:sldId id="315" r:id="rId6"/>
    <p:sldId id="276" r:id="rId7"/>
    <p:sldId id="260" r:id="rId8"/>
    <p:sldId id="258" r:id="rId9"/>
    <p:sldId id="321" r:id="rId10"/>
    <p:sldId id="352" r:id="rId11"/>
    <p:sldId id="357" r:id="rId12"/>
    <p:sldId id="356" r:id="rId13"/>
    <p:sldId id="353" r:id="rId14"/>
    <p:sldId id="354" r:id="rId15"/>
  </p:sldIdLst>
  <p:sldSz cx="12192000" cy="6858000"/>
  <p:notesSz cx="6797675" cy="9926638"/>
  <p:embeddedFontLst>
    <p:embeddedFont>
      <p:font typeface="Muller Light" charset="-52"/>
      <p:regular r:id="rId17"/>
    </p:embeddedFont>
    <p:embeddedFont>
      <p:font typeface="Montserrat" charset="-52"/>
      <p:regular r:id="rId18"/>
      <p:bold r:id="rId19"/>
      <p:italic r:id="rId20"/>
      <p:boldItalic r:id="rId21"/>
    </p:embeddedFont>
    <p:embeddedFont>
      <p:font typeface="Phenomena Bold" charset="-52"/>
      <p:bold r:id="rId22"/>
    </p:embeddedFont>
    <p:embeddedFont>
      <p:font typeface="Calibri Light" pitchFamily="34" charset="0"/>
      <p:regular r:id="rId23"/>
      <p:italic r:id="rId24"/>
    </p:embeddedFont>
    <p:embeddedFont>
      <p:font typeface="Calibri" pitchFamily="34" charset="0"/>
      <p:regular r:id="rId25"/>
      <p:bold r:id="rId26"/>
      <p:italic r:id="rId27"/>
      <p:boldItalic r:id="rId28"/>
    </p:embeddedFont>
    <p:embeddedFont>
      <p:font typeface="Phenomena" charset="-52"/>
      <p:regular r:id="rId29"/>
    </p:embeddedFont>
    <p:embeddedFont>
      <p:font typeface="Muller Bold" charset="-52"/>
      <p:bold r:id="rId30"/>
    </p:embeddedFont>
    <p:embeddedFont>
      <p:font typeface="Arial Narrow" pitchFamily="34" charset="0"/>
      <p:regular r:id="rId31"/>
      <p:bold r:id="rId32"/>
      <p:italic r:id="rId33"/>
      <p:boldItalic r:id="rId3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0" userDrawn="1">
          <p15:clr>
            <a:srgbClr val="A4A3A4"/>
          </p15:clr>
        </p15:guide>
        <p15:guide id="2" pos="1141" userDrawn="1">
          <p15:clr>
            <a:srgbClr val="A4A3A4"/>
          </p15:clr>
        </p15:guide>
        <p15:guide id="3" pos="5927" userDrawn="1">
          <p15:clr>
            <a:srgbClr val="A4A3A4"/>
          </p15:clr>
        </p15:guide>
        <p15:guide id="4" orient="horz" pos="3680" userDrawn="1">
          <p15:clr>
            <a:srgbClr val="A4A3A4"/>
          </p15:clr>
        </p15:guide>
        <p15:guide id="5" orient="horz" pos="82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3281"/>
    <a:srgbClr val="AF8C4B"/>
    <a:srgbClr val="C9AE68"/>
    <a:srgbClr val="E3CE84"/>
    <a:srgbClr val="FFFFFF"/>
    <a:srgbClr val="E8DABE"/>
    <a:srgbClr val="ECDFC2"/>
    <a:srgbClr val="C6B098"/>
    <a:srgbClr val="0072BC"/>
    <a:srgbClr val="6EB1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61" autoAdjust="0"/>
    <p:restoredTop sz="94670" autoAdjust="0"/>
  </p:normalViewPr>
  <p:slideViewPr>
    <p:cSldViewPr snapToGrid="0" showGuides="1">
      <p:cViewPr varScale="1">
        <p:scale>
          <a:sx n="89" d="100"/>
          <a:sy n="89" d="100"/>
        </p:scale>
        <p:origin x="-138" y="-132"/>
      </p:cViewPr>
      <p:guideLst>
        <p:guide orient="horz" pos="210"/>
        <p:guide orient="horz" pos="3680"/>
        <p:guide orient="horz" pos="822"/>
        <p:guide pos="1141"/>
        <p:guide pos="59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E4E283-DF66-420F-8116-5F75B3E8C35B}" type="datetimeFigureOut">
              <a:rPr lang="ru-RU" smtClean="0"/>
              <a:pPr/>
              <a:t>27.01.2025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43A663-DA2A-4C8A-9DF3-9C9C1635D9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00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0085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9422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BA182-75CF-448C-A1C9-F5E983448977}" type="datetimeFigureOut">
              <a:rPr lang="ru-RU" smtClean="0"/>
              <a:pPr/>
              <a:t>27.01.2025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BAAFF-5DA9-4695-8650-3AC011808B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91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BA182-75CF-448C-A1C9-F5E983448977}" type="datetimeFigureOut">
              <a:rPr lang="ru-RU" smtClean="0"/>
              <a:pPr/>
              <a:t>27.01.2025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BAAFF-5DA9-4695-8650-3AC011808B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593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BA182-75CF-448C-A1C9-F5E983448977}" type="datetimeFigureOut">
              <a:rPr lang="ru-RU" smtClean="0"/>
              <a:pPr/>
              <a:t>27.01.2025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BAAFF-5DA9-4695-8650-3AC011808B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67758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Автор и дата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Автор и дата</a:t>
            </a:r>
          </a:p>
        </p:txBody>
      </p:sp>
      <p:sp>
        <p:nvSpPr>
          <p:cNvPr id="12" name="Заголовок презентации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Заголовок презентации</a:t>
            </a:r>
          </a:p>
        </p:txBody>
      </p:sp>
      <p:sp>
        <p:nvSpPr>
          <p:cNvPr id="13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Подзаголовок презентации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763269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5ADF9D4-A9C2-42B1-8997-243DBD8F7E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823B489-3CA6-4283-B0E9-AD9C77348C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12EA927-0FC3-449E-A879-A92264F41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24AA6-35D2-4966-8950-36F5A8E678EE}" type="datetimeFigureOut">
              <a:rPr lang="ru-RU" smtClean="0"/>
              <a:pPr/>
              <a:t>27.01.2025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48DC178-09E4-44BC-B3A0-D0E7BEBA7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58FED26-9902-444E-8C3C-E53559113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3E6C7-3DB5-4CEA-BE86-0152E48A7C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9954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7A1496C-27D2-4258-B7BA-92236C07B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E8D7E84-8D6F-406C-B16A-136A15C4B5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E56B3AB-59E3-4ADD-8B08-8C234D9A7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24AA6-35D2-4966-8950-36F5A8E678EE}" type="datetimeFigureOut">
              <a:rPr lang="ru-RU" smtClean="0"/>
              <a:pPr/>
              <a:t>27.01.2025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E9D1B12-A788-4340-9B4D-77F1369C3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55938F5-9E95-4E7A-B01A-E990BA5C2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3E6C7-3DB5-4CEA-BE86-0152E48A7C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9198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B27535A-7F81-47BF-BD0D-B6923EC53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672345B-549B-4CFB-9B6F-6316C542B2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7A2579B-9DF7-4CB8-B0F0-135282F43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24AA6-35D2-4966-8950-36F5A8E678EE}" type="datetimeFigureOut">
              <a:rPr lang="ru-RU" smtClean="0"/>
              <a:pPr/>
              <a:t>27.01.2025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E5875B1-5CEF-4CE0-9B47-122F569B4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D6680E2-CB7F-4FE3-8016-A34C09A1C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3E6C7-3DB5-4CEA-BE86-0152E48A7C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42425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EDA32E5-70E5-44F1-855A-4D2E22E6E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7D1DEDE-8775-416E-B998-A82D640068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7A0E6600-2D6E-48DF-AE58-A98B8D15B4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149105F-175C-42A2-9204-DBDE5A1F8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24AA6-35D2-4966-8950-36F5A8E678EE}" type="datetimeFigureOut">
              <a:rPr lang="ru-RU" smtClean="0"/>
              <a:pPr/>
              <a:t>27.01.2025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791BE38-CEC1-49B4-AB22-CD11E68E0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876CFA3-66DB-4CC1-BC67-E9443D2B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3E6C7-3DB5-4CEA-BE86-0152E48A7C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7475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3B4D97F-D666-49EB-96C4-99E51381E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E1D2E91-7CEF-44F8-AB1B-05F4DDBEC8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E6693A0F-38CE-4846-9EAD-99AD23B4B0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3CFA5F8F-7B41-47AE-835C-8F9C5681A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18F663C9-C7E0-4035-84A9-59CDC0548C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51078884-4043-411D-B9EA-31E0F8A47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24AA6-35D2-4966-8950-36F5A8E678EE}" type="datetimeFigureOut">
              <a:rPr lang="ru-RU" smtClean="0"/>
              <a:pPr/>
              <a:t>27.01.2025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99F1C94A-42A3-42A4-9E50-439D0F196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938B3FBD-10FE-4624-958F-9D8156CA5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3E6C7-3DB5-4CEA-BE86-0152E48A7C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514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53E9A82-0A8B-48A7-A851-D83724A49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8D3B482E-2813-4E5E-9584-91899EE4C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24AA6-35D2-4966-8950-36F5A8E678EE}" type="datetimeFigureOut">
              <a:rPr lang="ru-RU" smtClean="0"/>
              <a:pPr/>
              <a:t>27.01.2025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3D4E8E19-0CC4-4248-BB48-9F886A3F7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1534D176-427A-4F1D-867A-C1C7E36CF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3E6C7-3DB5-4CEA-BE86-0152E48A7C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8567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EEEAE5B7-A367-41DD-9C19-0BEF913C2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24AA6-35D2-4966-8950-36F5A8E678EE}" type="datetimeFigureOut">
              <a:rPr lang="ru-RU" smtClean="0"/>
              <a:pPr/>
              <a:t>27.01.2025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CA80BFB2-B119-43ED-94D0-3565FB0FD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46E7C7D3-34E6-43F9-A399-AB47F89A8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3E6C7-3DB5-4CEA-BE86-0152E48A7C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60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BA182-75CF-448C-A1C9-F5E983448977}" type="datetimeFigureOut">
              <a:rPr lang="ru-RU" smtClean="0"/>
              <a:pPr/>
              <a:t>27.01.2025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BAAFF-5DA9-4695-8650-3AC011808B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98838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19F04B4-F6C4-4DFC-9DD4-CD427B7A7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2CB8021-9CC5-4E27-A5AB-0B0A26E45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A0D067D-F584-4700-84ED-D628946C31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06A3C0B-535F-4046-8C64-14D659182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24AA6-35D2-4966-8950-36F5A8E678EE}" type="datetimeFigureOut">
              <a:rPr lang="ru-RU" smtClean="0"/>
              <a:pPr/>
              <a:t>27.01.2025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B21A503-17CF-42C3-BC78-A8B165BA4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34B817B-6715-4EC5-A43E-30A200F03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3E6C7-3DB5-4CEA-BE86-0152E48A7C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2803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519BCDD-D282-4DE5-A7D5-B4148DA04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B950FFD9-1227-41A7-A547-7D23AC8F66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8D0414F-080C-44C9-90E3-CD33528659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12343FB-7BAA-4B35-A659-8B6B7C9A5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24AA6-35D2-4966-8950-36F5A8E678EE}" type="datetimeFigureOut">
              <a:rPr lang="ru-RU" smtClean="0"/>
              <a:pPr/>
              <a:t>27.01.2025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231E011-9656-418A-A5F0-FAF7FDA3B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6916715-BB8B-4678-B04F-901BE5075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3E6C7-3DB5-4CEA-BE86-0152E48A7C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0887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1AA76DF-134E-4D27-8092-47DCA5003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4FC954C8-277E-4641-A94B-032566C9A7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F3C32BB-BFAA-4B5E-AA79-C6DE8BBE6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24AA6-35D2-4966-8950-36F5A8E678EE}" type="datetimeFigureOut">
              <a:rPr lang="ru-RU" smtClean="0"/>
              <a:pPr/>
              <a:t>27.01.2025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7433EC4-F91B-4D2E-BCFC-40FF915C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EECF2B5-F483-4C1F-8A6A-E95CBE2F1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3E6C7-3DB5-4CEA-BE86-0152E48A7C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35675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016B2515-CBAD-4B8B-A662-7B9B6BA3D3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4BBCA798-851A-4CDE-B5F8-9745CC9B1C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5B679AB-6BEC-4836-B738-4E91B192A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24AA6-35D2-4966-8950-36F5A8E678EE}" type="datetimeFigureOut">
              <a:rPr lang="ru-RU" smtClean="0"/>
              <a:pPr/>
              <a:t>27.01.2025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CFADDEC-111E-48AA-88E8-9C970133A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537BF97-0CED-4FCC-A52E-1B56978EB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3E6C7-3DB5-4CEA-BE86-0152E48A7C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4340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18E47A-2FB2-D549-B0A0-704B4B4FE9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AF70AFD-B1AB-864B-A43D-1F6455DC33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062ED96-D35A-354C-BCE3-DCF73F434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E86E9-7DE2-1841-8A18-4A29954D9514}" type="datetimeFigureOut">
              <a:rPr lang="x-none" smtClean="0"/>
              <a:pPr/>
              <a:t>27.01.2025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050A217-98B8-5946-A2AA-01861B02A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C5A738-5198-5746-9DFF-B8EA180F7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FDBC2-5A90-4B47-817D-BA8187A381AB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910747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DFEA72-F806-B443-8B59-3EA4709CC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3DECCF4-5996-1543-89E4-6B662FE1B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C086D63-55FE-1A4D-A809-9D8511F75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E86E9-7DE2-1841-8A18-4A29954D9514}" type="datetimeFigureOut">
              <a:rPr lang="x-none" smtClean="0"/>
              <a:pPr/>
              <a:t>27.01.2025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724AAE-AA93-7A46-8407-94BD1C7BB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43475A-D2CF-CA4E-A0F2-77C398E8F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FDBC2-5A90-4B47-817D-BA8187A381AB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6562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8E06EF-BB4A-184B-BF9B-FDC953E5E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A8B8706-508F-184A-A2E4-6DC56D011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2A17E1-904E-AA4E-8536-1C80CC3F1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E86E9-7DE2-1841-8A18-4A29954D9514}" type="datetimeFigureOut">
              <a:rPr lang="x-none" smtClean="0"/>
              <a:pPr/>
              <a:t>27.01.2025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95499E-4FE7-2B48-880B-94F82AF57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AD6784-1872-D74C-B51A-A0A692CBF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FDBC2-5A90-4B47-817D-BA8187A381AB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693117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5C8C6B-F539-4B4A-860A-5922916C4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7313C70-0B18-0A45-886A-590FE25BBD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72763F9-7218-9847-9BCE-EE1CA89C87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1732581-899F-F44C-8E8D-8E8ADFD28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E86E9-7DE2-1841-8A18-4A29954D9514}" type="datetimeFigureOut">
              <a:rPr lang="x-none" smtClean="0"/>
              <a:pPr/>
              <a:t>27.01.2025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4844495-4167-824D-9A57-1103ECF5A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7A2C9E6-1141-3648-B983-AA35B96E1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FDBC2-5A90-4B47-817D-BA8187A381AB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095772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039F69-BA92-F640-98F1-90A34E70F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20AE1A-2F7C-CE4C-B58F-D6A501F40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479D622-9E71-704A-B50F-00BD4F58BA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8389CDF-0DE1-4843-92D1-0059289C42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30C8A02-9842-F944-B510-10E3DAF624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95AB85D-1385-B44D-BAF3-18862F254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E86E9-7DE2-1841-8A18-4A29954D9514}" type="datetimeFigureOut">
              <a:rPr lang="x-none" smtClean="0"/>
              <a:pPr/>
              <a:t>27.01.2025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884860A-D197-B24C-A497-F9B598BEA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7941D9E-077E-F944-8B79-47F12DAEB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FDBC2-5A90-4B47-817D-BA8187A381AB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33451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823073-B17C-3C46-80E6-967B828ED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A1350BB-472C-1D4A-8A20-E0D4C276D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E86E9-7DE2-1841-8A18-4A29954D9514}" type="datetimeFigureOut">
              <a:rPr lang="x-none" smtClean="0"/>
              <a:pPr/>
              <a:t>27.01.2025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DD07FDF-0C22-3448-95BD-841EEC7DE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D2F062F-D28D-3947-99E6-C99759E88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FDBC2-5A90-4B47-817D-BA8187A381AB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75356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BA182-75CF-448C-A1C9-F5E983448977}" type="datetimeFigureOut">
              <a:rPr lang="ru-RU" smtClean="0"/>
              <a:pPr/>
              <a:t>27.01.2025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BAAFF-5DA9-4695-8650-3AC011808B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5352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F578D23-FBE7-2D44-B3F0-29B5399AB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E86E9-7DE2-1841-8A18-4A29954D9514}" type="datetimeFigureOut">
              <a:rPr lang="x-none" smtClean="0"/>
              <a:pPr/>
              <a:t>27.01.2025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26DB116-AE4D-814A-9E38-8FBD38475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5B9BC4F-09A3-9E4A-BF37-76C61A8B8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FDBC2-5A90-4B47-817D-BA8187A381AB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192426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798AEE-CA48-454C-BBC9-CBA3FDBEF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662AA8A-0E5B-E541-9A5F-A88F1A69FB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1D70A68-7680-F048-A887-E5845308F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AE6CB41-C640-F74D-BDE7-8CF860DA9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E86E9-7DE2-1841-8A18-4A29954D9514}" type="datetimeFigureOut">
              <a:rPr lang="x-none" smtClean="0"/>
              <a:pPr/>
              <a:t>27.01.2025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DB22030-41D4-5142-884F-8F566EF4A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0DF9DB0-7F94-9B45-B660-6ACD2E764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FDBC2-5A90-4B47-817D-BA8187A381AB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098506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0D1667-1BA3-474F-A9A8-811BC64C9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453E2CF-344A-1F48-8AF4-287A46B5AA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5B3D317-789D-FC46-AF7C-4546EBFEF7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3133E9B-2B64-2242-AEDB-DDD565D34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E86E9-7DE2-1841-8A18-4A29954D9514}" type="datetimeFigureOut">
              <a:rPr lang="x-none" smtClean="0"/>
              <a:pPr/>
              <a:t>27.01.2025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890A74B-13EB-E649-9649-35DA02749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43ACB6D-E69B-B744-8A03-7348966D1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FDBC2-5A90-4B47-817D-BA8187A381AB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394918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94553E-1EA8-2842-BD07-3E660BA08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66D8000-FE7A-6F41-BDDA-044C6FB651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7F1DBC3-B180-1149-8B8F-6C14E1651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E86E9-7DE2-1841-8A18-4A29954D9514}" type="datetimeFigureOut">
              <a:rPr lang="x-none" smtClean="0"/>
              <a:pPr/>
              <a:t>27.01.2025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3FC5D96-6F82-AA42-91B9-E8F4C0277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F3F77B-9544-2E4D-A76F-E5F3AEC0E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FDBC2-5A90-4B47-817D-BA8187A381AB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21818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C6BB32D-C901-3249-A469-2336E042F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4B6F4A5-951B-C147-86D6-3AA70F1CB2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5ABBFE-7290-1049-8A9B-2364109BE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E86E9-7DE2-1841-8A18-4A29954D9514}" type="datetimeFigureOut">
              <a:rPr lang="x-none" smtClean="0"/>
              <a:pPr/>
              <a:t>27.01.2025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88DE38-5E8A-1C45-9D28-C8D4B7479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6A46031-1BDC-5E49-BC7E-7F2791FA1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FDBC2-5A90-4B47-817D-BA8187A381AB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466302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Автор и дата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Автор и дата</a:t>
            </a:r>
          </a:p>
        </p:txBody>
      </p:sp>
      <p:sp>
        <p:nvSpPr>
          <p:cNvPr id="12" name="Заголовок презентации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Заголовок презентации</a:t>
            </a:r>
          </a:p>
        </p:txBody>
      </p:sp>
      <p:sp>
        <p:nvSpPr>
          <p:cNvPr id="13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Подзаголовок презентации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823959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BA182-75CF-448C-A1C9-F5E9834489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BAAFF-5DA9-4695-8650-3AC011808BA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0340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BA182-75CF-448C-A1C9-F5E9834489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BAAFF-5DA9-4695-8650-3AC011808BA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878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BA182-75CF-448C-A1C9-F5E9834489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BAAFF-5DA9-4695-8650-3AC011808BA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6972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BA182-75CF-448C-A1C9-F5E9834489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BAAFF-5DA9-4695-8650-3AC011808BA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037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BA182-75CF-448C-A1C9-F5E983448977}" type="datetimeFigureOut">
              <a:rPr lang="ru-RU" smtClean="0"/>
              <a:pPr/>
              <a:t>27.01.2025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BAAFF-5DA9-4695-8650-3AC011808B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0024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BA182-75CF-448C-A1C9-F5E9834489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BAAFF-5DA9-4695-8650-3AC011808BA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2616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BA182-75CF-448C-A1C9-F5E9834489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BAAFF-5DA9-4695-8650-3AC011808BA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0854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BA182-75CF-448C-A1C9-F5E9834489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BAAFF-5DA9-4695-8650-3AC011808BA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7187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BA182-75CF-448C-A1C9-F5E9834489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BAAFF-5DA9-4695-8650-3AC011808BA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6190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BA182-75CF-448C-A1C9-F5E9834489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BAAFF-5DA9-4695-8650-3AC011808BA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039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BA182-75CF-448C-A1C9-F5E9834489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BAAFF-5DA9-4695-8650-3AC011808BA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2726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BA182-75CF-448C-A1C9-F5E9834489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BAAFF-5DA9-4695-8650-3AC011808BA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3913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Автор и дата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Автор и дата</a:t>
            </a:r>
          </a:p>
        </p:txBody>
      </p:sp>
      <p:sp>
        <p:nvSpPr>
          <p:cNvPr id="12" name="Заголовок презентации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Заголовок презентации</a:t>
            </a:r>
          </a:p>
        </p:txBody>
      </p:sp>
      <p:sp>
        <p:nvSpPr>
          <p:cNvPr id="13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Подзаголовок презентации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20865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BA182-75CF-448C-A1C9-F5E983448977}" type="datetimeFigureOut">
              <a:rPr lang="ru-RU" smtClean="0"/>
              <a:pPr/>
              <a:t>27.01.2025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BAAFF-5DA9-4695-8650-3AC011808B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3567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BA182-75CF-448C-A1C9-F5E983448977}" type="datetimeFigureOut">
              <a:rPr lang="ru-RU" smtClean="0"/>
              <a:pPr/>
              <a:t>27.01.2025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BAAFF-5DA9-4695-8650-3AC011808B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059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BA182-75CF-448C-A1C9-F5E983448977}" type="datetimeFigureOut">
              <a:rPr lang="ru-RU" smtClean="0"/>
              <a:pPr/>
              <a:t>27.01.2025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BAAFF-5DA9-4695-8650-3AC011808B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5439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BA182-75CF-448C-A1C9-F5E983448977}" type="datetimeFigureOut">
              <a:rPr lang="ru-RU" smtClean="0"/>
              <a:pPr/>
              <a:t>27.01.2025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BAAFF-5DA9-4695-8650-3AC011808B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63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BA182-75CF-448C-A1C9-F5E983448977}" type="datetimeFigureOut">
              <a:rPr lang="ru-RU" smtClean="0"/>
              <a:pPr/>
              <a:t>27.01.2025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BAAFF-5DA9-4695-8650-3AC011808B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636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BA182-75CF-448C-A1C9-F5E983448977}" type="datetimeFigureOut">
              <a:rPr lang="ru-RU" smtClean="0"/>
              <a:pPr/>
              <a:t>27.01.2025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BBAAFF-5DA9-4695-8650-3AC011808B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736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041703B-C72A-4ABA-B284-E20220503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87975B4-4C21-420F-8278-0E9E610BB4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3FC42BD-8FE7-4C71-874B-1CD4E244CC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E24AA6-35D2-4966-8950-36F5A8E678EE}" type="datetimeFigureOut">
              <a:rPr lang="ru-RU" smtClean="0"/>
              <a:pPr/>
              <a:t>27.01.2025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DF9CC40-B68F-4CA2-9655-E8650D8F5D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D996B18-3124-48A4-A75B-4007A15609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3E6C7-3DB5-4CEA-BE86-0152E48A7C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15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5FF396F-ACE1-A44D-92C5-627BCD18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D8AD8C9-CF8F-C943-9A17-9C34C4CAA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CF8E40C-C3B1-CD45-BF3A-1BF6FD0B76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EE86E9-7DE2-1841-8A18-4A29954D9514}" type="datetimeFigureOut">
              <a:rPr lang="x-none" smtClean="0"/>
              <a:pPr/>
              <a:t>27.01.2025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80CBBB1-4D60-3A43-9E5D-35726A0876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99F4286-CC86-AC42-A1E5-AAAAD9464F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0FDBC2-5A90-4B47-817D-BA8187A381AB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17887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81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BA182-75CF-448C-A1C9-F5E98344897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BBAAFF-5DA9-4695-8650-3AC011808BA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832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image" Target="../media/image7.png"/><Relationship Id="rId7" Type="http://schemas.openxmlformats.org/officeDocument/2006/relationships/image" Target="../media/image34.png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wmf"/><Relationship Id="rId4" Type="http://schemas.openxmlformats.org/officeDocument/2006/relationships/image" Target="../media/image31.png"/><Relationship Id="rId9" Type="http://schemas.openxmlformats.org/officeDocument/2006/relationships/image" Target="../media/image36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forkids.pushkininstitute.ru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7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rus4chld.pushkininstitute.ru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250279" y="3381076"/>
            <a:ext cx="7038296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4400" b="1" dirty="0" smtClean="0">
                <a:solidFill>
                  <a:srgbClr val="AF8C4B"/>
                </a:solidFill>
                <a:latin typeface="Phenomena Bold" pitchFamily="2" charset="0"/>
              </a:rPr>
              <a:t>Муниципальный проект</a:t>
            </a:r>
          </a:p>
          <a:p>
            <a:pPr algn="ctr">
              <a:lnSpc>
                <a:spcPct val="90000"/>
              </a:lnSpc>
            </a:pPr>
            <a:r>
              <a:rPr lang="ru-RU" sz="4400" b="1" dirty="0" smtClean="0">
                <a:solidFill>
                  <a:srgbClr val="1B3281"/>
                </a:solidFill>
                <a:latin typeface="Phenomena Bold" pitchFamily="2" charset="0"/>
              </a:rPr>
              <a:t>«Субботняя школа»</a:t>
            </a:r>
            <a:endParaRPr lang="ru-RU" sz="4400" b="1" dirty="0">
              <a:solidFill>
                <a:srgbClr val="1B3281"/>
              </a:solidFill>
              <a:latin typeface="Phenomena Bold" pitchFamily="2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88842" y="156754"/>
            <a:ext cx="11820277" cy="6531429"/>
          </a:xfrm>
          <a:prstGeom prst="rect">
            <a:avLst/>
          </a:prstGeom>
          <a:noFill/>
          <a:ln w="38100">
            <a:solidFill>
              <a:srgbClr val="1B33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 flipH="1">
            <a:off x="-505096" y="5791200"/>
            <a:ext cx="2368732" cy="0"/>
          </a:xfrm>
          <a:prstGeom prst="line">
            <a:avLst/>
          </a:prstGeom>
          <a:ln w="38100">
            <a:solidFill>
              <a:srgbClr val="C9AE6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H="1">
            <a:off x="-1053736" y="6043747"/>
            <a:ext cx="3683726" cy="0"/>
          </a:xfrm>
          <a:prstGeom prst="line">
            <a:avLst/>
          </a:prstGeom>
          <a:ln w="38100">
            <a:solidFill>
              <a:srgbClr val="C9AE6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H="1">
            <a:off x="-505096" y="6287585"/>
            <a:ext cx="2368732" cy="0"/>
          </a:xfrm>
          <a:prstGeom prst="line">
            <a:avLst/>
          </a:prstGeom>
          <a:ln w="38100">
            <a:solidFill>
              <a:srgbClr val="C9AE6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19C28079-2231-8047-BBC1-AE6A00CA95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70" y="295470"/>
            <a:ext cx="997130" cy="1035602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" t="-27" r="-32" b="-27"/>
          <a:stretch>
            <a:fillRect/>
          </a:stretch>
        </p:blipFill>
        <p:spPr bwMode="auto">
          <a:xfrm>
            <a:off x="4653372" y="383157"/>
            <a:ext cx="2768707" cy="292864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5957454" y="4744039"/>
            <a:ext cx="5652655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 Narrow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НИКИШИНА Л,А,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Муниципальное бюджетное общеобразовательное учреждение 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Ставровская средняя общеобразовательная школа 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Собинского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муниципального округа  имени Героя Российской Федерации гвардии майора П. Б.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Якимкина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 Narrow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>
                <a:solidFill>
                  <a:srgbClr val="000000"/>
                </a:solidFill>
                <a:latin typeface="Arial Narrow" pitchFamily="34" charset="0"/>
                <a:cs typeface="Times New Roman" pitchFamily="18" charset="0"/>
              </a:rPr>
              <a:t>Владимирская область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20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64351" y="24390"/>
            <a:ext cx="2377855" cy="316121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4120666" y="4057910"/>
            <a:ext cx="0" cy="282448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8225306" y="4057910"/>
            <a:ext cx="0" cy="282448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62" y="415489"/>
            <a:ext cx="2193310" cy="2173585"/>
          </a:xfrm>
          <a:prstGeom prst="rect">
            <a:avLst/>
          </a:prstGeom>
        </p:spPr>
      </p:pic>
      <p:sp>
        <p:nvSpPr>
          <p:cNvPr id="8" name="Еще больше  новых брендов"/>
          <p:cNvSpPr txBox="1"/>
          <p:nvPr/>
        </p:nvSpPr>
        <p:spPr>
          <a:xfrm>
            <a:off x="462533" y="1312501"/>
            <a:ext cx="1550167" cy="840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wrap="square" lIns="25400" tIns="25400" rIns="25400" bIns="25400" anchor="ctr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defRPr sz="7000" spc="140">
                <a:solidFill>
                  <a:srgbClr val="FFFFFF"/>
                </a:solidFill>
                <a:latin typeface="Muller Light"/>
                <a:ea typeface="Muller Light"/>
                <a:cs typeface="Muller Light"/>
                <a:sym typeface="Muller Light"/>
              </a:defRPr>
            </a:pP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-52"/>
              </a:rPr>
              <a:t>УМК</a:t>
            </a:r>
          </a:p>
          <a:p>
            <a:pPr algn="ctr">
              <a:lnSpc>
                <a:spcPct val="80000"/>
              </a:lnSpc>
              <a:defRPr sz="7000" spc="140">
                <a:solidFill>
                  <a:srgbClr val="FFFFFF"/>
                </a:solidFill>
                <a:latin typeface="Muller Light"/>
                <a:ea typeface="Muller Light"/>
                <a:cs typeface="Muller Light"/>
                <a:sym typeface="Muller Light"/>
              </a:defRPr>
            </a:pPr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-52"/>
            </a:endParaRPr>
          </a:p>
          <a:p>
            <a:pPr algn="ctr">
              <a:lnSpc>
                <a:spcPct val="80000"/>
              </a:lnSpc>
              <a:defRPr sz="7000" spc="140">
                <a:solidFill>
                  <a:srgbClr val="FFFFFF"/>
                </a:solidFill>
                <a:latin typeface="Muller Light"/>
                <a:ea typeface="Muller Light"/>
                <a:cs typeface="Muller Light"/>
                <a:sym typeface="Muller Light"/>
              </a:defRPr>
            </a:pP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-52"/>
              </a:rPr>
              <a:t> для </a:t>
            </a:r>
            <a:r>
              <a:rPr lang="ru-RU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-52"/>
              </a:rPr>
              <a:t>инофонов</a:t>
            </a:r>
            <a:endParaRPr sz="1600" b="1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-52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6" y="3141707"/>
            <a:ext cx="4353776" cy="3265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006" y="3829599"/>
            <a:ext cx="2178631" cy="2726920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118" y="3387802"/>
            <a:ext cx="2684375" cy="21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763" y="5942201"/>
            <a:ext cx="755650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557644" y="65745"/>
            <a:ext cx="2045142" cy="3011506"/>
          </a:xfrm>
          <a:prstGeom prst="rect">
            <a:avLst/>
          </a:prstGeom>
        </p:spPr>
      </p:pic>
      <p:pic>
        <p:nvPicPr>
          <p:cNvPr id="15" name="Рисунок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725987" y="1198816"/>
            <a:ext cx="2409347" cy="3885781"/>
          </a:xfrm>
          <a:prstGeom prst="rect">
            <a:avLst/>
          </a:prstGeom>
        </p:spPr>
      </p:pic>
      <p:pic>
        <p:nvPicPr>
          <p:cNvPr id="16" name="Рисунок 1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894997" y="843092"/>
            <a:ext cx="1914593" cy="277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8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333333"/>
                </a:solidFill>
                <a:latin typeface="YS Text"/>
                <a:hlinkClick r:id="rId2"/>
              </a:rPr>
              <a:t>               forkids.pushkininstitute.ru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/>
            </a:r>
            <a:br>
              <a:rPr lang="ru-RU" dirty="0">
                <a:solidFill>
                  <a:srgbClr val="333333"/>
                </a:solidFill>
                <a:latin typeface="YS Text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333333"/>
                </a:solidFill>
                <a:latin typeface="var(--depot-font-text)"/>
              </a:rPr>
              <a:t>Интерактивные </a:t>
            </a:r>
            <a:r>
              <a:rPr lang="ru-RU" dirty="0">
                <a:solidFill>
                  <a:srgbClr val="333333"/>
                </a:solidFill>
                <a:latin typeface="var(--depot-font-text)"/>
              </a:rPr>
              <a:t>занятия по развитию речи </a:t>
            </a:r>
            <a:r>
              <a:rPr lang="ru-RU" b="1" dirty="0">
                <a:solidFill>
                  <a:srgbClr val="333333"/>
                </a:solidFill>
                <a:latin typeface="var(--depot-font-text)"/>
              </a:rPr>
              <a:t>детей</a:t>
            </a:r>
            <a:r>
              <a:rPr lang="ru-RU" dirty="0">
                <a:solidFill>
                  <a:srgbClr val="333333"/>
                </a:solidFill>
                <a:latin typeface="var(--depot-font-text)"/>
              </a:rPr>
              <a:t> (4</a:t>
            </a:r>
            <a:r>
              <a:rPr lang="ru-RU">
                <a:solidFill>
                  <a:srgbClr val="333333"/>
                </a:solidFill>
                <a:latin typeface="var(--depot-font-text)"/>
              </a:rPr>
              <a:t>+), </a:t>
            </a:r>
            <a:r>
              <a:rPr lang="ru-RU" smtClean="0">
                <a:solidFill>
                  <a:srgbClr val="333333"/>
                </a:solidFill>
                <a:latin typeface="var(--depot-font-text)"/>
              </a:rPr>
              <a:t>не умеющих </a:t>
            </a:r>
            <a:r>
              <a:rPr lang="ru-RU" dirty="0">
                <a:solidFill>
                  <a:srgbClr val="333333"/>
                </a:solidFill>
                <a:latin typeface="var(--depot-font-text)"/>
              </a:rPr>
              <a:t>читать, но понимающих на слух </a:t>
            </a:r>
            <a:r>
              <a:rPr lang="ru-RU" b="1" dirty="0">
                <a:solidFill>
                  <a:srgbClr val="333333"/>
                </a:solidFill>
                <a:latin typeface="var(--depot-font-text)"/>
              </a:rPr>
              <a:t>русскую</a:t>
            </a:r>
            <a:r>
              <a:rPr lang="ru-RU" dirty="0">
                <a:solidFill>
                  <a:srgbClr val="333333"/>
                </a:solidFill>
                <a:latin typeface="var(--depot-font-text)"/>
              </a:rPr>
              <a:t> речь (носители </a:t>
            </a:r>
            <a:r>
              <a:rPr lang="ru-RU" b="1" dirty="0">
                <a:solidFill>
                  <a:srgbClr val="333333"/>
                </a:solidFill>
                <a:latin typeface="var(--depot-font-text)"/>
              </a:rPr>
              <a:t>русского</a:t>
            </a:r>
            <a:r>
              <a:rPr lang="ru-RU" dirty="0">
                <a:solidFill>
                  <a:srgbClr val="333333"/>
                </a:solidFill>
                <a:latin typeface="var(--depot-font-text)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var(--depot-font-text)"/>
              </a:rPr>
              <a:t>языка</a:t>
            </a:r>
            <a:r>
              <a:rPr lang="ru-RU" dirty="0">
                <a:solidFill>
                  <a:srgbClr val="333333"/>
                </a:solidFill>
                <a:latin typeface="var(--depot-font-text)"/>
              </a:rPr>
              <a:t> и билингвы)...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166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Прямая соединительная линия 26"/>
          <p:cNvCxnSpPr/>
          <p:nvPr/>
        </p:nvCxnSpPr>
        <p:spPr>
          <a:xfrm>
            <a:off x="8430760" y="6199228"/>
            <a:ext cx="4279893" cy="0"/>
          </a:xfrm>
          <a:prstGeom prst="line">
            <a:avLst/>
          </a:prstGeom>
          <a:ln w="53975" cap="rnd">
            <a:solidFill>
              <a:srgbClr val="C9AE6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9199390" y="6453267"/>
            <a:ext cx="4279893" cy="0"/>
          </a:xfrm>
          <a:prstGeom prst="line">
            <a:avLst/>
          </a:prstGeom>
          <a:ln w="53975" cap="rnd">
            <a:solidFill>
              <a:srgbClr val="C9AE6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9025397" y="5944585"/>
            <a:ext cx="4279893" cy="0"/>
          </a:xfrm>
          <a:prstGeom prst="line">
            <a:avLst/>
          </a:prstGeom>
          <a:ln w="53975" cap="rnd">
            <a:solidFill>
              <a:srgbClr val="C9AE6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550497" y="255150"/>
            <a:ext cx="8474899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3600" b="1" dirty="0" smtClean="0">
                <a:latin typeface="Phenomena Bold" pitchFamily="2" charset="0"/>
              </a:rPr>
              <a:t>Программа Школы  направлена </a:t>
            </a:r>
            <a:r>
              <a:rPr lang="ru-RU" sz="3600" b="1" u="sng" dirty="0" smtClean="0">
                <a:latin typeface="Phenomena Bold" pitchFamily="2" charset="0"/>
              </a:rPr>
              <a:t>на языковую и социокультурную адаптацию детей </a:t>
            </a:r>
            <a:r>
              <a:rPr lang="ru-RU" sz="3600" b="1" u="sng" dirty="0" err="1" smtClean="0">
                <a:latin typeface="Phenomena Bold" pitchFamily="2" charset="0"/>
              </a:rPr>
              <a:t>инофонов</a:t>
            </a:r>
            <a:r>
              <a:rPr lang="ru-RU" sz="3600" b="1" u="sng" dirty="0" smtClean="0">
                <a:latin typeface="Phenomena Bold" pitchFamily="2" charset="0"/>
              </a:rPr>
              <a:t> и </a:t>
            </a:r>
            <a:r>
              <a:rPr lang="ru-RU" sz="3600" b="1" u="sng" dirty="0" err="1" smtClean="0">
                <a:latin typeface="Phenomena Bold" pitchFamily="2" charset="0"/>
              </a:rPr>
              <a:t>билингвов</a:t>
            </a:r>
            <a:endParaRPr lang="ru-RU" sz="3600" b="1" u="sng" dirty="0">
              <a:latin typeface="Phenomena Bold" pitchFamily="2" charset="0"/>
            </a:endParaRPr>
          </a:p>
        </p:txBody>
      </p:sp>
      <p:sp>
        <p:nvSpPr>
          <p:cNvPr id="6" name="Полилиния 5"/>
          <p:cNvSpPr/>
          <p:nvPr/>
        </p:nvSpPr>
        <p:spPr>
          <a:xfrm>
            <a:off x="612557" y="2717125"/>
            <a:ext cx="270117" cy="296257"/>
          </a:xfrm>
          <a:custGeom>
            <a:avLst/>
            <a:gdLst>
              <a:gd name="connsiteX0" fmla="*/ 1498600 w 1701800"/>
              <a:gd name="connsiteY0" fmla="*/ 0 h 1341120"/>
              <a:gd name="connsiteX1" fmla="*/ 1701800 w 1701800"/>
              <a:gd name="connsiteY1" fmla="*/ 203200 h 1341120"/>
              <a:gd name="connsiteX2" fmla="*/ 563880 w 1701800"/>
              <a:gd name="connsiteY2" fmla="*/ 1341120 h 1341120"/>
              <a:gd name="connsiteX3" fmla="*/ 0 w 1701800"/>
              <a:gd name="connsiteY3" fmla="*/ 777240 h 1341120"/>
              <a:gd name="connsiteX4" fmla="*/ 195580 w 1701800"/>
              <a:gd name="connsiteY4" fmla="*/ 581660 h 1341120"/>
              <a:gd name="connsiteX5" fmla="*/ 558800 w 1701800"/>
              <a:gd name="connsiteY5" fmla="*/ 944880 h 1341120"/>
              <a:gd name="connsiteX6" fmla="*/ 1498600 w 1701800"/>
              <a:gd name="connsiteY6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341120">
                <a:moveTo>
                  <a:pt x="1498600" y="0"/>
                </a:moveTo>
                <a:lnTo>
                  <a:pt x="1701800" y="203200"/>
                </a:lnTo>
                <a:lnTo>
                  <a:pt x="563880" y="1341120"/>
                </a:lnTo>
                <a:lnTo>
                  <a:pt x="0" y="777240"/>
                </a:lnTo>
                <a:lnTo>
                  <a:pt x="195580" y="581660"/>
                </a:lnTo>
                <a:lnTo>
                  <a:pt x="558800" y="944880"/>
                </a:lnTo>
                <a:lnTo>
                  <a:pt x="1498600" y="0"/>
                </a:lnTo>
                <a:close/>
              </a:path>
            </a:pathLst>
          </a:cu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7" name="Прямоугольник 6"/>
          <p:cNvSpPr/>
          <p:nvPr/>
        </p:nvSpPr>
        <p:spPr>
          <a:xfrm>
            <a:off x="1021646" y="3687861"/>
            <a:ext cx="7025478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dirty="0" smtClean="0">
                <a:latin typeface="Montserrat" pitchFamily="2" charset="0"/>
                <a:sym typeface="Wingdings" panose="05000000000000000000" pitchFamily="2" charset="2"/>
              </a:rPr>
              <a:t>Место  и время занятий-  </a:t>
            </a:r>
            <a:r>
              <a:rPr lang="ru-RU" sz="1400" b="1" dirty="0" smtClean="0">
                <a:latin typeface="Montserrat" pitchFamily="2" charset="0"/>
                <a:sym typeface="Wingdings" panose="05000000000000000000" pitchFamily="2" charset="2"/>
              </a:rPr>
              <a:t>МБОУ Ставровская СОШ, субботы </a:t>
            </a:r>
            <a:r>
              <a:rPr lang="ru-RU" sz="1400" b="1" dirty="0" smtClean="0">
                <a:latin typeface="Montserrat" pitchFamily="2" charset="0"/>
              </a:rPr>
              <a:t> </a:t>
            </a:r>
            <a:endParaRPr lang="ru-RU" sz="1400" b="1" dirty="0">
              <a:latin typeface="Montserrat" pitchFamily="2" charset="0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611791" y="2175998"/>
            <a:ext cx="270117" cy="296257"/>
          </a:xfrm>
          <a:custGeom>
            <a:avLst/>
            <a:gdLst>
              <a:gd name="connsiteX0" fmla="*/ 1498600 w 1701800"/>
              <a:gd name="connsiteY0" fmla="*/ 0 h 1341120"/>
              <a:gd name="connsiteX1" fmla="*/ 1701800 w 1701800"/>
              <a:gd name="connsiteY1" fmla="*/ 203200 h 1341120"/>
              <a:gd name="connsiteX2" fmla="*/ 563880 w 1701800"/>
              <a:gd name="connsiteY2" fmla="*/ 1341120 h 1341120"/>
              <a:gd name="connsiteX3" fmla="*/ 0 w 1701800"/>
              <a:gd name="connsiteY3" fmla="*/ 777240 h 1341120"/>
              <a:gd name="connsiteX4" fmla="*/ 195580 w 1701800"/>
              <a:gd name="connsiteY4" fmla="*/ 581660 h 1341120"/>
              <a:gd name="connsiteX5" fmla="*/ 558800 w 1701800"/>
              <a:gd name="connsiteY5" fmla="*/ 944880 h 1341120"/>
              <a:gd name="connsiteX6" fmla="*/ 1498600 w 1701800"/>
              <a:gd name="connsiteY6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341120">
                <a:moveTo>
                  <a:pt x="1498600" y="0"/>
                </a:moveTo>
                <a:lnTo>
                  <a:pt x="1701800" y="203200"/>
                </a:lnTo>
                <a:lnTo>
                  <a:pt x="563880" y="1341120"/>
                </a:lnTo>
                <a:lnTo>
                  <a:pt x="0" y="777240"/>
                </a:lnTo>
                <a:lnTo>
                  <a:pt x="195580" y="581660"/>
                </a:lnTo>
                <a:lnTo>
                  <a:pt x="558800" y="944880"/>
                </a:lnTo>
                <a:lnTo>
                  <a:pt x="1498600" y="0"/>
                </a:lnTo>
                <a:close/>
              </a:path>
            </a:pathLst>
          </a:cu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10" name="Прямоугольник 9"/>
          <p:cNvSpPr/>
          <p:nvPr/>
        </p:nvSpPr>
        <p:spPr>
          <a:xfrm>
            <a:off x="841111" y="1821194"/>
            <a:ext cx="8777809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dirty="0">
                <a:latin typeface="Montserrat" pitchFamily="2" charset="0"/>
                <a:sym typeface="Wingdings" panose="05000000000000000000" pitchFamily="2" charset="2"/>
              </a:rPr>
              <a:t>приоритетным является </a:t>
            </a:r>
            <a:r>
              <a:rPr lang="ru-RU" sz="1400" b="1" dirty="0">
                <a:latin typeface="Montserrat" pitchFamily="2" charset="0"/>
                <a:sym typeface="Wingdings" panose="05000000000000000000" pitchFamily="2" charset="2"/>
              </a:rPr>
              <a:t>социокультурный подход</a:t>
            </a:r>
            <a:r>
              <a:rPr lang="ru-RU" sz="1400" dirty="0">
                <a:latin typeface="Montserrat" pitchFamily="2" charset="0"/>
                <a:sym typeface="Wingdings" panose="05000000000000000000" pitchFamily="2" charset="2"/>
              </a:rPr>
              <a:t>, который предполагает позиционирование русского языка как языка межнационального общения и </a:t>
            </a:r>
            <a:r>
              <a:rPr lang="ru-RU" sz="1400" b="1" dirty="0">
                <a:latin typeface="Montserrat" pitchFamily="2" charset="0"/>
                <a:sym typeface="Wingdings" panose="05000000000000000000" pitchFamily="2" charset="2"/>
              </a:rPr>
              <a:t>принцип «диалога культур</a:t>
            </a:r>
            <a:r>
              <a:rPr lang="ru-RU" sz="1400" b="1" dirty="0" smtClean="0">
                <a:latin typeface="Montserrat" pitchFamily="2" charset="0"/>
                <a:sym typeface="Wingdings" panose="05000000000000000000" pitchFamily="2" charset="2"/>
              </a:rPr>
              <a:t>»</a:t>
            </a:r>
            <a:endParaRPr lang="ru-RU" sz="1400" b="1" dirty="0">
              <a:latin typeface="Montserrat" pitchFamily="2" charset="0"/>
              <a:sym typeface="Wingdings" panose="05000000000000000000" pitchFamily="2" charset="2"/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598700" y="3390700"/>
            <a:ext cx="270117" cy="296257"/>
          </a:xfrm>
          <a:custGeom>
            <a:avLst/>
            <a:gdLst>
              <a:gd name="connsiteX0" fmla="*/ 1498600 w 1701800"/>
              <a:gd name="connsiteY0" fmla="*/ 0 h 1341120"/>
              <a:gd name="connsiteX1" fmla="*/ 1701800 w 1701800"/>
              <a:gd name="connsiteY1" fmla="*/ 203200 h 1341120"/>
              <a:gd name="connsiteX2" fmla="*/ 563880 w 1701800"/>
              <a:gd name="connsiteY2" fmla="*/ 1341120 h 1341120"/>
              <a:gd name="connsiteX3" fmla="*/ 0 w 1701800"/>
              <a:gd name="connsiteY3" fmla="*/ 777240 h 1341120"/>
              <a:gd name="connsiteX4" fmla="*/ 195580 w 1701800"/>
              <a:gd name="connsiteY4" fmla="*/ 581660 h 1341120"/>
              <a:gd name="connsiteX5" fmla="*/ 558800 w 1701800"/>
              <a:gd name="connsiteY5" fmla="*/ 944880 h 1341120"/>
              <a:gd name="connsiteX6" fmla="*/ 1498600 w 1701800"/>
              <a:gd name="connsiteY6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341120">
                <a:moveTo>
                  <a:pt x="1498600" y="0"/>
                </a:moveTo>
                <a:lnTo>
                  <a:pt x="1701800" y="203200"/>
                </a:lnTo>
                <a:lnTo>
                  <a:pt x="563880" y="1341120"/>
                </a:lnTo>
                <a:lnTo>
                  <a:pt x="0" y="777240"/>
                </a:lnTo>
                <a:lnTo>
                  <a:pt x="195580" y="581660"/>
                </a:lnTo>
                <a:lnTo>
                  <a:pt x="558800" y="944880"/>
                </a:lnTo>
                <a:lnTo>
                  <a:pt x="1498600" y="0"/>
                </a:lnTo>
                <a:close/>
              </a:path>
            </a:pathLst>
          </a:cu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13" name="Полилиния 12"/>
          <p:cNvSpPr/>
          <p:nvPr/>
        </p:nvSpPr>
        <p:spPr>
          <a:xfrm>
            <a:off x="529429" y="4071075"/>
            <a:ext cx="270117" cy="296257"/>
          </a:xfrm>
          <a:custGeom>
            <a:avLst/>
            <a:gdLst>
              <a:gd name="connsiteX0" fmla="*/ 1498600 w 1701800"/>
              <a:gd name="connsiteY0" fmla="*/ 0 h 1341120"/>
              <a:gd name="connsiteX1" fmla="*/ 1701800 w 1701800"/>
              <a:gd name="connsiteY1" fmla="*/ 203200 h 1341120"/>
              <a:gd name="connsiteX2" fmla="*/ 563880 w 1701800"/>
              <a:gd name="connsiteY2" fmla="*/ 1341120 h 1341120"/>
              <a:gd name="connsiteX3" fmla="*/ 0 w 1701800"/>
              <a:gd name="connsiteY3" fmla="*/ 777240 h 1341120"/>
              <a:gd name="connsiteX4" fmla="*/ 195580 w 1701800"/>
              <a:gd name="connsiteY4" fmla="*/ 581660 h 1341120"/>
              <a:gd name="connsiteX5" fmla="*/ 558800 w 1701800"/>
              <a:gd name="connsiteY5" fmla="*/ 944880 h 1341120"/>
              <a:gd name="connsiteX6" fmla="*/ 1498600 w 1701800"/>
              <a:gd name="connsiteY6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341120">
                <a:moveTo>
                  <a:pt x="1498600" y="0"/>
                </a:moveTo>
                <a:lnTo>
                  <a:pt x="1701800" y="203200"/>
                </a:lnTo>
                <a:lnTo>
                  <a:pt x="563880" y="1341120"/>
                </a:lnTo>
                <a:lnTo>
                  <a:pt x="0" y="777240"/>
                </a:lnTo>
                <a:lnTo>
                  <a:pt x="195580" y="581660"/>
                </a:lnTo>
                <a:lnTo>
                  <a:pt x="558800" y="944880"/>
                </a:lnTo>
                <a:lnTo>
                  <a:pt x="1498600" y="0"/>
                </a:lnTo>
                <a:close/>
              </a:path>
            </a:pathLst>
          </a:cu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17" name="Прямоугольник 16"/>
          <p:cNvSpPr/>
          <p:nvPr/>
        </p:nvSpPr>
        <p:spPr>
          <a:xfrm>
            <a:off x="813402" y="4112333"/>
            <a:ext cx="7416132" cy="14496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1400" b="1" i="1" dirty="0" smtClean="0">
                <a:latin typeface="Montserrat" pitchFamily="2" charset="0"/>
                <a:sym typeface="Wingdings" panose="05000000000000000000" pitchFamily="2" charset="2"/>
              </a:rPr>
              <a:t>Задача</a:t>
            </a:r>
            <a:r>
              <a:rPr lang="ru-RU" sz="1400" b="1" dirty="0" smtClean="0">
                <a:latin typeface="Montserrat" pitchFamily="2" charset="0"/>
                <a:sym typeface="Wingdings" panose="05000000000000000000" pitchFamily="2" charset="2"/>
              </a:rPr>
              <a:t>-организация досуга детей, в рамках которого решаются учебные задачи:  </a:t>
            </a:r>
            <a:r>
              <a:rPr lang="ru-RU" sz="1400" dirty="0" smtClean="0">
                <a:latin typeface="Montserrat" pitchFamily="2" charset="0"/>
                <a:sym typeface="Wingdings" panose="05000000000000000000" pitchFamily="2" charset="2"/>
              </a:rPr>
              <a:t>научить говорить и писать по- </a:t>
            </a:r>
            <a:r>
              <a:rPr lang="ru-RU" sz="1400" dirty="0" err="1" smtClean="0">
                <a:latin typeface="Montserrat" pitchFamily="2" charset="0"/>
                <a:sym typeface="Wingdings" panose="05000000000000000000" pitchFamily="2" charset="2"/>
              </a:rPr>
              <a:t>русски</a:t>
            </a:r>
            <a:r>
              <a:rPr lang="ru-RU" sz="1400" dirty="0" smtClean="0">
                <a:latin typeface="Montserrat" pitchFamily="2" charset="0"/>
                <a:sym typeface="Wingdings" panose="05000000000000000000" pitchFamily="2" charset="2"/>
              </a:rPr>
              <a:t>, научить понимать русскую речь, учить конструктивному бесконфликтному общению, познакомить с правилами поведения,  с культурой и традициями русского народа,  повысить мотивацию к изучению  русского языка и литературного наследия, подготовить </a:t>
            </a:r>
            <a:r>
              <a:rPr lang="ru-RU" sz="1400" dirty="0" err="1" smtClean="0">
                <a:latin typeface="Montserrat" pitchFamily="2" charset="0"/>
                <a:sym typeface="Wingdings" panose="05000000000000000000" pitchFamily="2" charset="2"/>
              </a:rPr>
              <a:t>инофонов</a:t>
            </a:r>
            <a:r>
              <a:rPr lang="ru-RU" sz="1400" dirty="0" smtClean="0">
                <a:latin typeface="Montserrat" pitchFamily="2" charset="0"/>
                <a:sym typeface="Wingdings" panose="05000000000000000000" pitchFamily="2" charset="2"/>
              </a:rPr>
              <a:t> к ежегодному региональному конкурсу « Я </a:t>
            </a:r>
            <a:r>
              <a:rPr lang="ru-RU" sz="1400" dirty="0">
                <a:latin typeface="Montserrat" pitchFamily="2" charset="0"/>
                <a:sym typeface="Wingdings" panose="05000000000000000000" pitchFamily="2" charset="2"/>
              </a:rPr>
              <a:t>з</a:t>
            </a:r>
            <a:r>
              <a:rPr lang="ru-RU" sz="1400" dirty="0" smtClean="0">
                <a:latin typeface="Montserrat" pitchFamily="2" charset="0"/>
                <a:sym typeface="Wingdings" panose="05000000000000000000" pitchFamily="2" charset="2"/>
              </a:rPr>
              <a:t>наю русский!»</a:t>
            </a:r>
            <a:endParaRPr lang="ru-RU" sz="1400" dirty="0">
              <a:latin typeface="Montserrat" pitchFamily="2" charset="0"/>
              <a:sym typeface="Wingdings" panose="05000000000000000000" pitchFamily="2" charset="2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593225" y="5772877"/>
            <a:ext cx="270117" cy="296257"/>
          </a:xfrm>
          <a:custGeom>
            <a:avLst/>
            <a:gdLst>
              <a:gd name="connsiteX0" fmla="*/ 1498600 w 1701800"/>
              <a:gd name="connsiteY0" fmla="*/ 0 h 1341120"/>
              <a:gd name="connsiteX1" fmla="*/ 1701800 w 1701800"/>
              <a:gd name="connsiteY1" fmla="*/ 203200 h 1341120"/>
              <a:gd name="connsiteX2" fmla="*/ 563880 w 1701800"/>
              <a:gd name="connsiteY2" fmla="*/ 1341120 h 1341120"/>
              <a:gd name="connsiteX3" fmla="*/ 0 w 1701800"/>
              <a:gd name="connsiteY3" fmla="*/ 777240 h 1341120"/>
              <a:gd name="connsiteX4" fmla="*/ 195580 w 1701800"/>
              <a:gd name="connsiteY4" fmla="*/ 581660 h 1341120"/>
              <a:gd name="connsiteX5" fmla="*/ 558800 w 1701800"/>
              <a:gd name="connsiteY5" fmla="*/ 944880 h 1341120"/>
              <a:gd name="connsiteX6" fmla="*/ 1498600 w 1701800"/>
              <a:gd name="connsiteY6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341120">
                <a:moveTo>
                  <a:pt x="1498600" y="0"/>
                </a:moveTo>
                <a:lnTo>
                  <a:pt x="1701800" y="203200"/>
                </a:lnTo>
                <a:lnTo>
                  <a:pt x="563880" y="1341120"/>
                </a:lnTo>
                <a:lnTo>
                  <a:pt x="0" y="777240"/>
                </a:lnTo>
                <a:lnTo>
                  <a:pt x="195580" y="581660"/>
                </a:lnTo>
                <a:lnTo>
                  <a:pt x="558800" y="944880"/>
                </a:lnTo>
                <a:lnTo>
                  <a:pt x="1498600" y="0"/>
                </a:lnTo>
                <a:close/>
              </a:path>
            </a:pathLst>
          </a:cu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2" name="Овал 1"/>
          <p:cNvSpPr/>
          <p:nvPr/>
        </p:nvSpPr>
        <p:spPr>
          <a:xfrm>
            <a:off x="10125391" y="-714343"/>
            <a:ext cx="2847703" cy="2847703"/>
          </a:xfrm>
          <a:prstGeom prst="ellipse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 rot="10438819">
            <a:off x="10017096" y="2364528"/>
            <a:ext cx="3359445" cy="952525"/>
          </a:xfrm>
          <a:prstGeom prst="rightArrow">
            <a:avLst>
              <a:gd name="adj1" fmla="val 50000"/>
              <a:gd name="adj2" fmla="val 119069"/>
            </a:avLst>
          </a:prstGeom>
          <a:noFill/>
          <a:ln w="412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Ромб 19"/>
          <p:cNvSpPr/>
          <p:nvPr/>
        </p:nvSpPr>
        <p:spPr>
          <a:xfrm>
            <a:off x="9958305" y="3578672"/>
            <a:ext cx="3526725" cy="3526725"/>
          </a:xfrm>
          <a:prstGeom prst="diamond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Ромб 29"/>
          <p:cNvSpPr/>
          <p:nvPr/>
        </p:nvSpPr>
        <p:spPr>
          <a:xfrm>
            <a:off x="10158432" y="3803648"/>
            <a:ext cx="3076771" cy="3076771"/>
          </a:xfrm>
          <a:prstGeom prst="diamond">
            <a:avLst/>
          </a:prstGeom>
          <a:noFill/>
          <a:ln w="381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Шестиугольник 30"/>
          <p:cNvSpPr/>
          <p:nvPr/>
        </p:nvSpPr>
        <p:spPr>
          <a:xfrm>
            <a:off x="8983686" y="1329470"/>
            <a:ext cx="4125790" cy="3556716"/>
          </a:xfrm>
          <a:prstGeom prst="hexagon">
            <a:avLst/>
          </a:prstGeom>
          <a:noFill/>
          <a:ln w="34925">
            <a:solidFill>
              <a:srgbClr val="1B32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823959" y="5856084"/>
            <a:ext cx="7979619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dirty="0" smtClean="0">
                <a:latin typeface="Montserrat" pitchFamily="2" charset="0"/>
                <a:sym typeface="Wingdings" panose="05000000000000000000" pitchFamily="2" charset="2"/>
              </a:rPr>
              <a:t>Группы разновозрастные до 10 человек  </a:t>
            </a:r>
            <a:endParaRPr lang="ru-RU" sz="1400" b="1" dirty="0">
              <a:latin typeface="Montserrat" pitchFamily="2" charset="0"/>
              <a:sym typeface="Wingdings" panose="05000000000000000000" pitchFamily="2" charset="2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910384" y="2631015"/>
            <a:ext cx="8115014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dirty="0" smtClean="0">
                <a:latin typeface="Montserrat" pitchFamily="2" charset="0"/>
                <a:sym typeface="Wingdings" panose="05000000000000000000" pitchFamily="2" charset="2"/>
              </a:rPr>
              <a:t>Участники: </a:t>
            </a: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ru-RU" sz="1400" b="1" dirty="0" err="1" smtClean="0">
                <a:latin typeface="Montserrat" pitchFamily="2" charset="0"/>
                <a:sym typeface="Wingdings" panose="05000000000000000000" pitchFamily="2" charset="2"/>
              </a:rPr>
              <a:t>инофоны</a:t>
            </a:r>
            <a:r>
              <a:rPr lang="ru-RU" sz="1400" b="1" dirty="0" smtClean="0">
                <a:latin typeface="Montserrat" pitchFamily="2" charset="0"/>
                <a:sym typeface="Wingdings" panose="05000000000000000000" pitchFamily="2" charset="2"/>
              </a:rPr>
              <a:t> / билингвы </a:t>
            </a:r>
            <a:r>
              <a:rPr lang="ru-RU" sz="1400" dirty="0" smtClean="0">
                <a:latin typeface="Montserrat" pitchFamily="2" charset="0"/>
                <a:sym typeface="Wingdings" panose="05000000000000000000" pitchFamily="2" charset="2"/>
              </a:rPr>
              <a:t>(дети с миграционной историей, переселенцы, беженцы ДНР, ЛНР)</a:t>
            </a: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ru-RU" sz="1400" b="1" dirty="0">
                <a:latin typeface="Montserrat" pitchFamily="2" charset="0"/>
                <a:sym typeface="Wingdings" panose="05000000000000000000" pitchFamily="2" charset="2"/>
              </a:rPr>
              <a:t>в</a:t>
            </a:r>
            <a:r>
              <a:rPr lang="ru-RU" sz="1400" b="1" dirty="0" smtClean="0">
                <a:latin typeface="Montserrat" pitchFamily="2" charset="0"/>
                <a:sym typeface="Wingdings" panose="05000000000000000000" pitchFamily="2" charset="2"/>
              </a:rPr>
              <a:t>олонтеры </a:t>
            </a:r>
            <a:r>
              <a:rPr lang="ru-RU" sz="1400" dirty="0" smtClean="0">
                <a:latin typeface="Montserrat" pitchFamily="2" charset="0"/>
                <a:sym typeface="Wingdings" panose="05000000000000000000" pitchFamily="2" charset="2"/>
              </a:rPr>
              <a:t>( </a:t>
            </a:r>
            <a:r>
              <a:rPr lang="ru-RU" sz="1400" b="1" dirty="0" smtClean="0">
                <a:latin typeface="Montserrat" pitchFamily="2" charset="0"/>
                <a:sym typeface="Wingdings" panose="05000000000000000000" pitchFamily="2" charset="2"/>
              </a:rPr>
              <a:t>обучающиеся педагогического класса</a:t>
            </a:r>
            <a:r>
              <a:rPr lang="ru-RU" sz="1400" dirty="0" smtClean="0">
                <a:latin typeface="Montserrat" pitchFamily="2" charset="0"/>
                <a:sym typeface="Wingdings" panose="05000000000000000000" pitchFamily="2" charset="2"/>
              </a:rPr>
              <a:t>)</a:t>
            </a: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ru-RU" sz="1400" b="1" dirty="0">
                <a:latin typeface="Montserrat" pitchFamily="2" charset="0"/>
                <a:sym typeface="Wingdings" panose="05000000000000000000" pitchFamily="2" charset="2"/>
              </a:rPr>
              <a:t>к</a:t>
            </a:r>
            <a:r>
              <a:rPr lang="ru-RU" sz="1400" b="1" dirty="0" smtClean="0">
                <a:latin typeface="Montserrat" pitchFamily="2" charset="0"/>
                <a:sym typeface="Wingdings" panose="05000000000000000000" pitchFamily="2" charset="2"/>
              </a:rPr>
              <a:t>уратор  ППК</a:t>
            </a:r>
            <a:endParaRPr lang="ru-RU" sz="1400" b="1" dirty="0">
              <a:latin typeface="Montserrat" pitchFamily="2" charset="0"/>
              <a:sym typeface="Wingdings" panose="05000000000000000000" pitchFamily="2" charset="2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6936" y="4815277"/>
            <a:ext cx="1183661" cy="12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9531927" y="2770910"/>
            <a:ext cx="2105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u="sng" dirty="0" smtClean="0">
                <a:solidFill>
                  <a:srgbClr val="1B3281"/>
                </a:solidFill>
                <a:latin typeface="Phenomena Bold" pitchFamily="2" charset="0"/>
              </a:rPr>
              <a:t>СУББОТНЯЯ ШКОЛА</a:t>
            </a:r>
          </a:p>
        </p:txBody>
      </p:sp>
    </p:spTree>
    <p:extLst>
      <p:ext uri="{BB962C8B-B14F-4D97-AF65-F5344CB8AC3E}">
        <p14:creationId xmlns:p14="http://schemas.microsoft.com/office/powerpoint/2010/main" val="74741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9" r="1"/>
          <a:stretch/>
        </p:blipFill>
        <p:spPr>
          <a:xfrm>
            <a:off x="6206261" y="-1137018"/>
            <a:ext cx="6858575" cy="68580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-276717" y="-598579"/>
            <a:ext cx="8077187" cy="7083706"/>
            <a:chOff x="-46299" y="-104171"/>
            <a:chExt cx="8077187" cy="7083706"/>
          </a:xfrm>
        </p:grpSpPr>
        <p:sp>
          <p:nvSpPr>
            <p:cNvPr id="3" name="Полилиния 1">
              <a:extLst>
                <a:ext uri="{FF2B5EF4-FFF2-40B4-BE49-F238E27FC236}">
                  <a16:creationId xmlns:a16="http://schemas.microsoft.com/office/drawing/2014/main" xmlns="" id="{3C808B6D-B1B8-2991-5179-17D358FCA3BA}"/>
                </a:ext>
              </a:extLst>
            </p:cNvPr>
            <p:cNvSpPr/>
            <p:nvPr/>
          </p:nvSpPr>
          <p:spPr>
            <a:xfrm>
              <a:off x="241126" y="-104171"/>
              <a:ext cx="7789762" cy="7083706"/>
            </a:xfrm>
            <a:custGeom>
              <a:avLst/>
              <a:gdLst>
                <a:gd name="connsiteX0" fmla="*/ 23150 w 7153155"/>
                <a:gd name="connsiteY0" fmla="*/ 104172 h 7095281"/>
                <a:gd name="connsiteX1" fmla="*/ 23150 w 7153155"/>
                <a:gd name="connsiteY1" fmla="*/ 11575 h 7095281"/>
                <a:gd name="connsiteX2" fmla="*/ 5555848 w 7153155"/>
                <a:gd name="connsiteY2" fmla="*/ 0 h 7095281"/>
                <a:gd name="connsiteX3" fmla="*/ 7153155 w 7153155"/>
                <a:gd name="connsiteY3" fmla="*/ 3541853 h 7095281"/>
                <a:gd name="connsiteX4" fmla="*/ 6180881 w 7153155"/>
                <a:gd name="connsiteY4" fmla="*/ 7037408 h 7095281"/>
                <a:gd name="connsiteX5" fmla="*/ 0 w 7153155"/>
                <a:gd name="connsiteY5" fmla="*/ 7095281 h 7095281"/>
                <a:gd name="connsiteX6" fmla="*/ 23150 w 7153155"/>
                <a:gd name="connsiteY6" fmla="*/ 104172 h 7095281"/>
                <a:gd name="connsiteX0" fmla="*/ 23150 w 7153155"/>
                <a:gd name="connsiteY0" fmla="*/ 104172 h 7095281"/>
                <a:gd name="connsiteX1" fmla="*/ 23150 w 7153155"/>
                <a:gd name="connsiteY1" fmla="*/ 11575 h 7095281"/>
                <a:gd name="connsiteX2" fmla="*/ 5555848 w 7153155"/>
                <a:gd name="connsiteY2" fmla="*/ 0 h 7095281"/>
                <a:gd name="connsiteX3" fmla="*/ 7153155 w 7153155"/>
                <a:gd name="connsiteY3" fmla="*/ 3541853 h 7095281"/>
                <a:gd name="connsiteX4" fmla="*/ 5648445 w 7153155"/>
                <a:gd name="connsiteY4" fmla="*/ 7060558 h 7095281"/>
                <a:gd name="connsiteX5" fmla="*/ 0 w 7153155"/>
                <a:gd name="connsiteY5" fmla="*/ 7095281 h 7095281"/>
                <a:gd name="connsiteX6" fmla="*/ 23150 w 7153155"/>
                <a:gd name="connsiteY6" fmla="*/ 104172 h 7095281"/>
                <a:gd name="connsiteX0" fmla="*/ 23150 w 7153155"/>
                <a:gd name="connsiteY0" fmla="*/ 92597 h 7083706"/>
                <a:gd name="connsiteX1" fmla="*/ 23150 w 7153155"/>
                <a:gd name="connsiteY1" fmla="*/ 0 h 7083706"/>
                <a:gd name="connsiteX2" fmla="*/ 5960962 w 7153155"/>
                <a:gd name="connsiteY2" fmla="*/ 57873 h 7083706"/>
                <a:gd name="connsiteX3" fmla="*/ 7153155 w 7153155"/>
                <a:gd name="connsiteY3" fmla="*/ 3530278 h 7083706"/>
                <a:gd name="connsiteX4" fmla="*/ 5648445 w 7153155"/>
                <a:gd name="connsiteY4" fmla="*/ 7048983 h 7083706"/>
                <a:gd name="connsiteX5" fmla="*/ 0 w 7153155"/>
                <a:gd name="connsiteY5" fmla="*/ 7083706 h 7083706"/>
                <a:gd name="connsiteX6" fmla="*/ 23150 w 7153155"/>
                <a:gd name="connsiteY6" fmla="*/ 92597 h 7083706"/>
                <a:gd name="connsiteX0" fmla="*/ 23150 w 7153155"/>
                <a:gd name="connsiteY0" fmla="*/ 92597 h 7083706"/>
                <a:gd name="connsiteX1" fmla="*/ 23150 w 7153155"/>
                <a:gd name="connsiteY1" fmla="*/ 0 h 7083706"/>
                <a:gd name="connsiteX2" fmla="*/ 5960962 w 7153155"/>
                <a:gd name="connsiteY2" fmla="*/ 57873 h 7083706"/>
                <a:gd name="connsiteX3" fmla="*/ 7153155 w 7153155"/>
                <a:gd name="connsiteY3" fmla="*/ 3530278 h 7083706"/>
                <a:gd name="connsiteX4" fmla="*/ 5949386 w 7153155"/>
                <a:gd name="connsiteY4" fmla="*/ 7014259 h 7083706"/>
                <a:gd name="connsiteX5" fmla="*/ 0 w 7153155"/>
                <a:gd name="connsiteY5" fmla="*/ 7083706 h 7083706"/>
                <a:gd name="connsiteX6" fmla="*/ 23150 w 7153155"/>
                <a:gd name="connsiteY6" fmla="*/ 92597 h 7083706"/>
                <a:gd name="connsiteX0" fmla="*/ 23150 w 7153155"/>
                <a:gd name="connsiteY0" fmla="*/ 92597 h 7083706"/>
                <a:gd name="connsiteX1" fmla="*/ 23150 w 7153155"/>
                <a:gd name="connsiteY1" fmla="*/ 0 h 7083706"/>
                <a:gd name="connsiteX2" fmla="*/ 6375484 w 7153155"/>
                <a:gd name="connsiteY2" fmla="*/ 57873 h 7083706"/>
                <a:gd name="connsiteX3" fmla="*/ 7153155 w 7153155"/>
                <a:gd name="connsiteY3" fmla="*/ 3530278 h 7083706"/>
                <a:gd name="connsiteX4" fmla="*/ 5949386 w 7153155"/>
                <a:gd name="connsiteY4" fmla="*/ 7014259 h 7083706"/>
                <a:gd name="connsiteX5" fmla="*/ 0 w 7153155"/>
                <a:gd name="connsiteY5" fmla="*/ 7083706 h 7083706"/>
                <a:gd name="connsiteX6" fmla="*/ 23150 w 7153155"/>
                <a:gd name="connsiteY6" fmla="*/ 92597 h 7083706"/>
                <a:gd name="connsiteX0" fmla="*/ 23150 w 7153155"/>
                <a:gd name="connsiteY0" fmla="*/ 92597 h 7083706"/>
                <a:gd name="connsiteX1" fmla="*/ 23150 w 7153155"/>
                <a:gd name="connsiteY1" fmla="*/ 0 h 7083706"/>
                <a:gd name="connsiteX2" fmla="*/ 6375484 w 7153155"/>
                <a:gd name="connsiteY2" fmla="*/ 57873 h 7083706"/>
                <a:gd name="connsiteX3" fmla="*/ 7153155 w 7153155"/>
                <a:gd name="connsiteY3" fmla="*/ 3530278 h 7083706"/>
                <a:gd name="connsiteX4" fmla="*/ 6385166 w 7153155"/>
                <a:gd name="connsiteY4" fmla="*/ 6991109 h 7083706"/>
                <a:gd name="connsiteX5" fmla="*/ 0 w 7153155"/>
                <a:gd name="connsiteY5" fmla="*/ 7083706 h 7083706"/>
                <a:gd name="connsiteX6" fmla="*/ 23150 w 7153155"/>
                <a:gd name="connsiteY6" fmla="*/ 92597 h 708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53155" h="7083706">
                  <a:moveTo>
                    <a:pt x="23150" y="92597"/>
                  </a:moveTo>
                  <a:lnTo>
                    <a:pt x="23150" y="0"/>
                  </a:lnTo>
                  <a:lnTo>
                    <a:pt x="6375484" y="57873"/>
                  </a:lnTo>
                  <a:lnTo>
                    <a:pt x="7153155" y="3530278"/>
                  </a:lnTo>
                  <a:lnTo>
                    <a:pt x="6385166" y="6991109"/>
                  </a:lnTo>
                  <a:lnTo>
                    <a:pt x="0" y="7083706"/>
                  </a:lnTo>
                  <a:cubicBezTo>
                    <a:pt x="7717" y="4753336"/>
                    <a:pt x="15433" y="2422967"/>
                    <a:pt x="23150" y="92597"/>
                  </a:cubicBezTo>
                  <a:close/>
                </a:path>
              </a:pathLst>
            </a:custGeom>
            <a:gradFill>
              <a:gsLst>
                <a:gs pos="0">
                  <a:srgbClr val="E3CE84"/>
                </a:gs>
                <a:gs pos="72000">
                  <a:srgbClr val="C9AE68"/>
                </a:gs>
                <a:gs pos="100000">
                  <a:srgbClr val="AF8C4B"/>
                </a:gs>
              </a:gsLst>
              <a:lin ang="5400000" scaled="1"/>
            </a:gradFill>
            <a:ln w="12700">
              <a:miter lim="400000"/>
            </a:ln>
          </p:spPr>
          <p:txBody>
            <a:bodyPr lIns="25400" tIns="25400" rIns="25400" bIns="25400" anchor="ctr"/>
            <a:lstStyle/>
            <a:p>
              <a:pPr algn="ctr" defTabSz="412750"/>
              <a:endParaRPr lang="ru-RU" sz="1600">
                <a:solidFill>
                  <a:srgbClr val="5E5E5E"/>
                </a:solidFill>
                <a:latin typeface="Helvetica Neue Medium"/>
              </a:endParaRPr>
            </a:p>
          </p:txBody>
        </p:sp>
        <p:sp>
          <p:nvSpPr>
            <p:cNvPr id="5" name="Полилиния 1">
              <a:extLst>
                <a:ext uri="{FF2B5EF4-FFF2-40B4-BE49-F238E27FC236}">
                  <a16:creationId xmlns:a16="http://schemas.microsoft.com/office/drawing/2014/main" xmlns="" id="{01EE07F9-F1B7-157D-3125-8E5FCF80A31A}"/>
                </a:ext>
              </a:extLst>
            </p:cNvPr>
            <p:cNvSpPr/>
            <p:nvPr/>
          </p:nvSpPr>
          <p:spPr>
            <a:xfrm>
              <a:off x="-46299" y="-104171"/>
              <a:ext cx="7789762" cy="7083706"/>
            </a:xfrm>
            <a:custGeom>
              <a:avLst/>
              <a:gdLst>
                <a:gd name="connsiteX0" fmla="*/ 23150 w 7153155"/>
                <a:gd name="connsiteY0" fmla="*/ 104172 h 7095281"/>
                <a:gd name="connsiteX1" fmla="*/ 23150 w 7153155"/>
                <a:gd name="connsiteY1" fmla="*/ 11575 h 7095281"/>
                <a:gd name="connsiteX2" fmla="*/ 5555848 w 7153155"/>
                <a:gd name="connsiteY2" fmla="*/ 0 h 7095281"/>
                <a:gd name="connsiteX3" fmla="*/ 7153155 w 7153155"/>
                <a:gd name="connsiteY3" fmla="*/ 3541853 h 7095281"/>
                <a:gd name="connsiteX4" fmla="*/ 6180881 w 7153155"/>
                <a:gd name="connsiteY4" fmla="*/ 7037408 h 7095281"/>
                <a:gd name="connsiteX5" fmla="*/ 0 w 7153155"/>
                <a:gd name="connsiteY5" fmla="*/ 7095281 h 7095281"/>
                <a:gd name="connsiteX6" fmla="*/ 23150 w 7153155"/>
                <a:gd name="connsiteY6" fmla="*/ 104172 h 7095281"/>
                <a:gd name="connsiteX0" fmla="*/ 23150 w 7153155"/>
                <a:gd name="connsiteY0" fmla="*/ 104172 h 7095281"/>
                <a:gd name="connsiteX1" fmla="*/ 23150 w 7153155"/>
                <a:gd name="connsiteY1" fmla="*/ 11575 h 7095281"/>
                <a:gd name="connsiteX2" fmla="*/ 5555848 w 7153155"/>
                <a:gd name="connsiteY2" fmla="*/ 0 h 7095281"/>
                <a:gd name="connsiteX3" fmla="*/ 7153155 w 7153155"/>
                <a:gd name="connsiteY3" fmla="*/ 3541853 h 7095281"/>
                <a:gd name="connsiteX4" fmla="*/ 5648445 w 7153155"/>
                <a:gd name="connsiteY4" fmla="*/ 7060558 h 7095281"/>
                <a:gd name="connsiteX5" fmla="*/ 0 w 7153155"/>
                <a:gd name="connsiteY5" fmla="*/ 7095281 h 7095281"/>
                <a:gd name="connsiteX6" fmla="*/ 23150 w 7153155"/>
                <a:gd name="connsiteY6" fmla="*/ 104172 h 7095281"/>
                <a:gd name="connsiteX0" fmla="*/ 23150 w 7153155"/>
                <a:gd name="connsiteY0" fmla="*/ 92597 h 7083706"/>
                <a:gd name="connsiteX1" fmla="*/ 23150 w 7153155"/>
                <a:gd name="connsiteY1" fmla="*/ 0 h 7083706"/>
                <a:gd name="connsiteX2" fmla="*/ 5960962 w 7153155"/>
                <a:gd name="connsiteY2" fmla="*/ 57873 h 7083706"/>
                <a:gd name="connsiteX3" fmla="*/ 7153155 w 7153155"/>
                <a:gd name="connsiteY3" fmla="*/ 3530278 h 7083706"/>
                <a:gd name="connsiteX4" fmla="*/ 5648445 w 7153155"/>
                <a:gd name="connsiteY4" fmla="*/ 7048983 h 7083706"/>
                <a:gd name="connsiteX5" fmla="*/ 0 w 7153155"/>
                <a:gd name="connsiteY5" fmla="*/ 7083706 h 7083706"/>
                <a:gd name="connsiteX6" fmla="*/ 23150 w 7153155"/>
                <a:gd name="connsiteY6" fmla="*/ 92597 h 7083706"/>
                <a:gd name="connsiteX0" fmla="*/ 23150 w 7153155"/>
                <a:gd name="connsiteY0" fmla="*/ 92597 h 7083706"/>
                <a:gd name="connsiteX1" fmla="*/ 23150 w 7153155"/>
                <a:gd name="connsiteY1" fmla="*/ 0 h 7083706"/>
                <a:gd name="connsiteX2" fmla="*/ 5960962 w 7153155"/>
                <a:gd name="connsiteY2" fmla="*/ 57873 h 7083706"/>
                <a:gd name="connsiteX3" fmla="*/ 7153155 w 7153155"/>
                <a:gd name="connsiteY3" fmla="*/ 3530278 h 7083706"/>
                <a:gd name="connsiteX4" fmla="*/ 5949386 w 7153155"/>
                <a:gd name="connsiteY4" fmla="*/ 7014259 h 7083706"/>
                <a:gd name="connsiteX5" fmla="*/ 0 w 7153155"/>
                <a:gd name="connsiteY5" fmla="*/ 7083706 h 7083706"/>
                <a:gd name="connsiteX6" fmla="*/ 23150 w 7153155"/>
                <a:gd name="connsiteY6" fmla="*/ 92597 h 7083706"/>
                <a:gd name="connsiteX0" fmla="*/ 23150 w 7153155"/>
                <a:gd name="connsiteY0" fmla="*/ 92597 h 7083706"/>
                <a:gd name="connsiteX1" fmla="*/ 23150 w 7153155"/>
                <a:gd name="connsiteY1" fmla="*/ 0 h 7083706"/>
                <a:gd name="connsiteX2" fmla="*/ 6375484 w 7153155"/>
                <a:gd name="connsiteY2" fmla="*/ 57873 h 7083706"/>
                <a:gd name="connsiteX3" fmla="*/ 7153155 w 7153155"/>
                <a:gd name="connsiteY3" fmla="*/ 3530278 h 7083706"/>
                <a:gd name="connsiteX4" fmla="*/ 5949386 w 7153155"/>
                <a:gd name="connsiteY4" fmla="*/ 7014259 h 7083706"/>
                <a:gd name="connsiteX5" fmla="*/ 0 w 7153155"/>
                <a:gd name="connsiteY5" fmla="*/ 7083706 h 7083706"/>
                <a:gd name="connsiteX6" fmla="*/ 23150 w 7153155"/>
                <a:gd name="connsiteY6" fmla="*/ 92597 h 7083706"/>
                <a:gd name="connsiteX0" fmla="*/ 23150 w 7153155"/>
                <a:gd name="connsiteY0" fmla="*/ 92597 h 7083706"/>
                <a:gd name="connsiteX1" fmla="*/ 23150 w 7153155"/>
                <a:gd name="connsiteY1" fmla="*/ 0 h 7083706"/>
                <a:gd name="connsiteX2" fmla="*/ 6375484 w 7153155"/>
                <a:gd name="connsiteY2" fmla="*/ 57873 h 7083706"/>
                <a:gd name="connsiteX3" fmla="*/ 7153155 w 7153155"/>
                <a:gd name="connsiteY3" fmla="*/ 3530278 h 7083706"/>
                <a:gd name="connsiteX4" fmla="*/ 6385166 w 7153155"/>
                <a:gd name="connsiteY4" fmla="*/ 6991109 h 7083706"/>
                <a:gd name="connsiteX5" fmla="*/ 0 w 7153155"/>
                <a:gd name="connsiteY5" fmla="*/ 7083706 h 7083706"/>
                <a:gd name="connsiteX6" fmla="*/ 23150 w 7153155"/>
                <a:gd name="connsiteY6" fmla="*/ 92597 h 708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53155" h="7083706">
                  <a:moveTo>
                    <a:pt x="23150" y="92597"/>
                  </a:moveTo>
                  <a:lnTo>
                    <a:pt x="23150" y="0"/>
                  </a:lnTo>
                  <a:lnTo>
                    <a:pt x="6375484" y="57873"/>
                  </a:lnTo>
                  <a:lnTo>
                    <a:pt x="7153155" y="3530278"/>
                  </a:lnTo>
                  <a:lnTo>
                    <a:pt x="6385166" y="6991109"/>
                  </a:lnTo>
                  <a:lnTo>
                    <a:pt x="0" y="7083706"/>
                  </a:lnTo>
                  <a:cubicBezTo>
                    <a:pt x="7717" y="4753336"/>
                    <a:pt x="15433" y="2422967"/>
                    <a:pt x="23150" y="9259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6" name="Шестиугольник 45"/>
          <p:cNvSpPr/>
          <p:nvPr/>
        </p:nvSpPr>
        <p:spPr>
          <a:xfrm rot="16200000">
            <a:off x="635030" y="2606663"/>
            <a:ext cx="1492979" cy="1287052"/>
          </a:xfrm>
          <a:prstGeom prst="hexagon">
            <a:avLst>
              <a:gd name="adj" fmla="val 35345"/>
              <a:gd name="vf" fmla="val 115470"/>
            </a:avLst>
          </a:prstGeom>
          <a:solidFill>
            <a:srgbClr val="1B3281"/>
          </a:solidFill>
          <a:ln w="50800">
            <a:solidFill>
              <a:srgbClr val="E3CE84"/>
            </a:solidFill>
            <a:prstDash val="solid"/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/>
            <a:endParaRPr lang="ru-RU" sz="1600" kern="0">
              <a:solidFill>
                <a:srgbClr val="FFFFFF"/>
              </a:solidFill>
              <a:latin typeface="Helvetica Neue Medium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167458" y="4182873"/>
            <a:ext cx="2498943" cy="486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3030" algn="l"/>
              </a:tabLst>
              <a:defRPr/>
            </a:pPr>
            <a:r>
              <a:rPr lang="ru-RU" sz="3200" dirty="0">
                <a:solidFill>
                  <a:prstClr val="black"/>
                </a:solidFill>
                <a:latin typeface="Phenomena" pitchFamily="2" charset="0"/>
                <a:cs typeface="Arial" panose="020B0604020202020204" pitchFamily="34" charset="0"/>
              </a:rPr>
              <a:t>добровольность</a:t>
            </a:r>
          </a:p>
        </p:txBody>
      </p:sp>
      <p:sp>
        <p:nvSpPr>
          <p:cNvPr id="48" name="Шестиугольник 47"/>
          <p:cNvSpPr/>
          <p:nvPr/>
        </p:nvSpPr>
        <p:spPr>
          <a:xfrm rot="16200000">
            <a:off x="3054745" y="1736225"/>
            <a:ext cx="1492979" cy="1287052"/>
          </a:xfrm>
          <a:prstGeom prst="hexagon">
            <a:avLst>
              <a:gd name="adj" fmla="val 35345"/>
              <a:gd name="vf" fmla="val 115470"/>
            </a:avLst>
          </a:prstGeom>
          <a:solidFill>
            <a:srgbClr val="1B3281"/>
          </a:solidFill>
          <a:ln w="50800">
            <a:solidFill>
              <a:srgbClr val="E3CE84"/>
            </a:solidFill>
            <a:prstDash val="solid"/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/>
            <a:endParaRPr lang="ru-RU" sz="1600" kern="0">
              <a:solidFill>
                <a:srgbClr val="FFFFFF"/>
              </a:solidFill>
              <a:latin typeface="Helvetica Neue Medium"/>
            </a:endParaRPr>
          </a:p>
        </p:txBody>
      </p:sp>
      <p:sp>
        <p:nvSpPr>
          <p:cNvPr id="51" name="Шестиугольник 50"/>
          <p:cNvSpPr/>
          <p:nvPr/>
        </p:nvSpPr>
        <p:spPr>
          <a:xfrm rot="16200000">
            <a:off x="5331995" y="2606662"/>
            <a:ext cx="1492979" cy="1287052"/>
          </a:xfrm>
          <a:prstGeom prst="hexagon">
            <a:avLst>
              <a:gd name="adj" fmla="val 35345"/>
              <a:gd name="vf" fmla="val 115470"/>
            </a:avLst>
          </a:prstGeom>
          <a:solidFill>
            <a:srgbClr val="1B3281"/>
          </a:solidFill>
          <a:ln w="50800">
            <a:solidFill>
              <a:srgbClr val="E3CE84"/>
            </a:solidFill>
            <a:prstDash val="solid"/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/>
            <a:endParaRPr lang="ru-RU" sz="1600" kern="0">
              <a:solidFill>
                <a:srgbClr val="FFFFFF"/>
              </a:solidFill>
              <a:latin typeface="Helvetica Neue Medium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2723103" y="3279257"/>
            <a:ext cx="2437390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3030" algn="l"/>
              </a:tabLst>
              <a:defRPr/>
            </a:pPr>
            <a:r>
              <a:rPr lang="ru-RU" sz="3200" dirty="0">
                <a:solidFill>
                  <a:prstClr val="black"/>
                </a:solidFill>
                <a:latin typeface="Phenomena" pitchFamily="2" charset="0"/>
                <a:cs typeface="Arial" panose="020B0604020202020204" pitchFamily="34" charset="0"/>
              </a:rPr>
              <a:t>говорим только на русском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3030" algn="l"/>
              </a:tabLst>
              <a:defRPr/>
            </a:pPr>
            <a:r>
              <a:rPr lang="ru-RU" sz="3200" dirty="0">
                <a:solidFill>
                  <a:prstClr val="black"/>
                </a:solidFill>
                <a:latin typeface="Phenomena" pitchFamily="2" charset="0"/>
                <a:cs typeface="Arial" panose="020B0604020202020204" pitchFamily="34" charset="0"/>
              </a:rPr>
              <a:t>языке !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5160493" y="4336781"/>
            <a:ext cx="2091536" cy="880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3030" algn="l"/>
              </a:tabLst>
              <a:defRPr/>
            </a:pPr>
            <a:r>
              <a:rPr lang="ru-RU" sz="3200" dirty="0">
                <a:solidFill>
                  <a:prstClr val="black"/>
                </a:solidFill>
                <a:latin typeface="Phenomena" pitchFamily="2" charset="0"/>
                <a:cs typeface="Arial" panose="020B0604020202020204" pitchFamily="34" charset="0"/>
              </a:rPr>
              <a:t>у</a:t>
            </a:r>
            <a:r>
              <a:rPr lang="ru-RU" sz="3200" dirty="0" err="1">
                <a:solidFill>
                  <a:prstClr val="black"/>
                </a:solidFill>
                <a:latin typeface="Phenomena" pitchFamily="2" charset="0"/>
                <a:cs typeface="Arial" panose="020B0604020202020204" pitchFamily="34" charset="0"/>
              </a:rPr>
              <a:t>чимся</a:t>
            </a:r>
            <a:r>
              <a:rPr lang="ru-RU" sz="3200" dirty="0">
                <a:solidFill>
                  <a:prstClr val="black"/>
                </a:solidFill>
                <a:latin typeface="Phenomena" pitchFamily="2" charset="0"/>
                <a:cs typeface="Arial" panose="020B0604020202020204" pitchFamily="34" charset="0"/>
              </a:rPr>
              <a:t> без отметок</a:t>
            </a:r>
          </a:p>
        </p:txBody>
      </p:sp>
      <p:pic>
        <p:nvPicPr>
          <p:cNvPr id="68" name="Рисунок 6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04" y="2943274"/>
            <a:ext cx="671966" cy="671966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4559" y="2016638"/>
            <a:ext cx="674637" cy="72622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65" y="-109336"/>
            <a:ext cx="2193310" cy="2173585"/>
          </a:xfrm>
          <a:prstGeom prst="rect">
            <a:avLst/>
          </a:prstGeom>
        </p:spPr>
      </p:pic>
      <p:sp>
        <p:nvSpPr>
          <p:cNvPr id="25" name="Еще больше  новых брендов"/>
          <p:cNvSpPr txBox="1"/>
          <p:nvPr/>
        </p:nvSpPr>
        <p:spPr>
          <a:xfrm>
            <a:off x="153307" y="720820"/>
            <a:ext cx="1550167" cy="6422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>
              <a:lnSpc>
                <a:spcPct val="80000"/>
              </a:lnSpc>
              <a:defRPr sz="7000" spc="140">
                <a:solidFill>
                  <a:srgbClr val="FFFFFF"/>
                </a:solidFill>
                <a:latin typeface="Muller Light"/>
                <a:ea typeface="Muller Light"/>
                <a:cs typeface="Muller Light"/>
                <a:sym typeface="Muller Light"/>
              </a:defRPr>
            </a:pP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-52"/>
              </a:rPr>
              <a:t>Правила</a:t>
            </a:r>
          </a:p>
          <a:p>
            <a:pPr algn="ctr">
              <a:lnSpc>
                <a:spcPct val="80000"/>
              </a:lnSpc>
              <a:defRPr sz="7000" spc="140">
                <a:solidFill>
                  <a:srgbClr val="FFFFFF"/>
                </a:solidFill>
                <a:latin typeface="Muller Light"/>
                <a:ea typeface="Muller Light"/>
                <a:cs typeface="Muller Light"/>
                <a:sym typeface="Muller Light"/>
              </a:defRPr>
            </a:pP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-52"/>
              </a:rPr>
              <a:t>Субботней школы</a:t>
            </a:r>
            <a:endParaRPr sz="1600" b="1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512792" y="6043812"/>
            <a:ext cx="30139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prstClr val="black"/>
                </a:solidFill>
                <a:latin typeface="Phenomena" pitchFamily="2" charset="0"/>
                <a:cs typeface="Arial" panose="020B0604020202020204" pitchFamily="34" charset="0"/>
              </a:rPr>
              <a:t>ШКОЛЬНЫЕ  </a:t>
            </a:r>
            <a:r>
              <a:rPr lang="ru-RU" sz="2800" b="1" dirty="0">
                <a:solidFill>
                  <a:prstClr val="black"/>
                </a:solidFill>
                <a:latin typeface="Phenomena" pitchFamily="2" charset="0"/>
                <a:cs typeface="Arial" panose="020B0604020202020204" pitchFamily="34" charset="0"/>
              </a:rPr>
              <a:t>СУББОТЫ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086" y="4933653"/>
            <a:ext cx="573088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28572" y="5683566"/>
            <a:ext cx="3723820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tabLst>
                <a:tab pos="113030" algn="l"/>
              </a:tabLst>
              <a:defRPr/>
            </a:pPr>
            <a:r>
              <a:rPr lang="ru-RU" sz="3200" dirty="0" smtClean="0">
                <a:solidFill>
                  <a:prstClr val="black"/>
                </a:solidFill>
                <a:latin typeface="Phenomena" pitchFamily="2" charset="0"/>
                <a:cs typeface="Arial" panose="020B0604020202020204" pitchFamily="34" charset="0"/>
              </a:rPr>
              <a:t>домашние </a:t>
            </a:r>
            <a:r>
              <a:rPr lang="ru-RU" sz="3200" dirty="0">
                <a:solidFill>
                  <a:prstClr val="black"/>
                </a:solidFill>
                <a:latin typeface="Phenomena" pitchFamily="2" charset="0"/>
                <a:cs typeface="Arial" panose="020B0604020202020204" pitchFamily="34" charset="0"/>
              </a:rPr>
              <a:t>задания только по желанию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308" y="5285886"/>
            <a:ext cx="1201738" cy="140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75" y="5703398"/>
            <a:ext cx="573088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246" y="2866292"/>
            <a:ext cx="800100" cy="778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585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601" y="3576870"/>
            <a:ext cx="2090738" cy="2020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647" y="970300"/>
            <a:ext cx="3730757" cy="2119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Фигура">
            <a:extLst>
              <a:ext uri="{FF2B5EF4-FFF2-40B4-BE49-F238E27FC236}">
                <a16:creationId xmlns:a16="http://schemas.microsoft.com/office/drawing/2014/main" xmlns="" id="{23699C75-E849-BFBE-7CF2-4F03FE8DF2E8}"/>
              </a:ext>
            </a:extLst>
          </p:cNvPr>
          <p:cNvSpPr/>
          <p:nvPr/>
        </p:nvSpPr>
        <p:spPr>
          <a:xfrm>
            <a:off x="-168265" y="2193"/>
            <a:ext cx="9280800" cy="69164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" y="0"/>
                </a:moveTo>
                <a:lnTo>
                  <a:pt x="13688" y="0"/>
                </a:lnTo>
                <a:lnTo>
                  <a:pt x="21600" y="21600"/>
                </a:lnTo>
                <a:lnTo>
                  <a:pt x="0" y="21600"/>
                </a:lnTo>
                <a:lnTo>
                  <a:pt x="192" y="0"/>
                </a:lnTo>
                <a:close/>
              </a:path>
            </a:pathLst>
          </a:custGeom>
          <a:gradFill>
            <a:gsLst>
              <a:gs pos="22000">
                <a:srgbClr val="E3CE84"/>
              </a:gs>
              <a:gs pos="62000">
                <a:srgbClr val="C9AE68"/>
              </a:gs>
              <a:gs pos="100000">
                <a:srgbClr val="AF8C4B"/>
              </a:gs>
            </a:gsLst>
            <a:lin ang="5400000" scaled="1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/>
            <a:endParaRPr sz="1600">
              <a:solidFill>
                <a:srgbClr val="5E5E5E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51" name="Фигура"/>
          <p:cNvSpPr/>
          <p:nvPr/>
        </p:nvSpPr>
        <p:spPr>
          <a:xfrm>
            <a:off x="-668652" y="2193"/>
            <a:ext cx="9398584" cy="69164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" y="0"/>
                </a:moveTo>
                <a:lnTo>
                  <a:pt x="13688" y="0"/>
                </a:lnTo>
                <a:lnTo>
                  <a:pt x="21600" y="21600"/>
                </a:lnTo>
                <a:lnTo>
                  <a:pt x="0" y="21600"/>
                </a:lnTo>
                <a:lnTo>
                  <a:pt x="192" y="0"/>
                </a:lnTo>
                <a:close/>
              </a:path>
            </a:pathLst>
          </a:custGeom>
          <a:solidFill>
            <a:srgbClr val="1B328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54" name="On-trade драйвер продаж"/>
          <p:cNvSpPr txBox="1"/>
          <p:nvPr/>
        </p:nvSpPr>
        <p:spPr>
          <a:xfrm>
            <a:off x="-391449" y="2567769"/>
            <a:ext cx="7213793" cy="8268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1219169" hangingPunct="0">
              <a:lnSpc>
                <a:spcPct val="70000"/>
              </a:lnSpc>
              <a:spcBef>
                <a:spcPts val="2250"/>
              </a:spcBef>
              <a:defRPr sz="13500">
                <a:latin typeface="Muller Bold"/>
                <a:ea typeface="Muller Bold"/>
                <a:cs typeface="Muller Bold"/>
                <a:sym typeface="Muller Bold"/>
              </a:defRPr>
            </a:pPr>
            <a:r>
              <a:rPr lang="ru-RU" sz="7200" b="1" kern="0" dirty="0" smtClean="0">
                <a:solidFill>
                  <a:schemeClr val="bg1"/>
                </a:solidFill>
                <a:latin typeface="Phenomena Bold" pitchFamily="2" charset="0"/>
                <a:sym typeface="Muller Bold"/>
              </a:rPr>
              <a:t>УЧИМСЯ ИГРАЯ</a:t>
            </a:r>
            <a:endParaRPr lang="ru-RU" sz="7200" b="1" kern="0" dirty="0">
              <a:solidFill>
                <a:schemeClr val="bg1"/>
              </a:solidFill>
              <a:latin typeface="Phenomena Bold" pitchFamily="2" charset="0"/>
              <a:sym typeface="Muller Bold"/>
            </a:endParaRPr>
          </a:p>
        </p:txBody>
      </p:sp>
      <p:sp>
        <p:nvSpPr>
          <p:cNvPr id="255" name="Динамика продаж по каналам"/>
          <p:cNvSpPr txBox="1"/>
          <p:nvPr/>
        </p:nvSpPr>
        <p:spPr>
          <a:xfrm>
            <a:off x="0" y="4016708"/>
            <a:ext cx="7294255" cy="2267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1219169" hangingPunct="0">
              <a:defRPr sz="7000" spc="140">
                <a:solidFill>
                  <a:srgbClr val="FFFFFF"/>
                </a:solidFill>
                <a:latin typeface="Muller Light"/>
                <a:ea typeface="Muller Light"/>
                <a:cs typeface="Muller Light"/>
                <a:sym typeface="Muller Light"/>
              </a:defRPr>
            </a:pPr>
            <a:r>
              <a:rPr lang="ru-RU" sz="3600" kern="0" spc="70" dirty="0">
                <a:solidFill>
                  <a:schemeClr val="bg1"/>
                </a:solidFill>
                <a:latin typeface="Phenomena" pitchFamily="2" charset="0"/>
                <a:sym typeface="Muller Light"/>
              </a:rPr>
              <a:t>и</a:t>
            </a:r>
            <a:r>
              <a:rPr lang="ru-RU" sz="3600" kern="0" spc="70" dirty="0" smtClean="0">
                <a:solidFill>
                  <a:schemeClr val="bg1"/>
                </a:solidFill>
                <a:latin typeface="Phenomena" pitchFamily="2" charset="0"/>
                <a:sym typeface="Muller Light"/>
              </a:rPr>
              <a:t>гры по правилам, сюжетно-ролевые игры,</a:t>
            </a:r>
          </a:p>
          <a:p>
            <a:pPr defTabSz="1219169" hangingPunct="0">
              <a:defRPr sz="7000" spc="140">
                <a:solidFill>
                  <a:srgbClr val="FFFFFF"/>
                </a:solidFill>
                <a:latin typeface="Muller Light"/>
                <a:ea typeface="Muller Light"/>
                <a:cs typeface="Muller Light"/>
                <a:sym typeface="Muller Light"/>
              </a:defRPr>
            </a:pPr>
            <a:r>
              <a:rPr lang="ru-RU" sz="3600" kern="0" spc="70" dirty="0" smtClean="0">
                <a:solidFill>
                  <a:schemeClr val="bg1"/>
                </a:solidFill>
                <a:latin typeface="Phenomena" pitchFamily="2" charset="0"/>
                <a:sym typeface="Muller Light"/>
              </a:rPr>
              <a:t> деловые игры,   дидактические игры, настольные игры, подвижные игры, шахматы</a:t>
            </a:r>
            <a:endParaRPr sz="3600" kern="0" spc="70" dirty="0">
              <a:solidFill>
                <a:schemeClr val="bg1"/>
              </a:solidFill>
              <a:latin typeface="Phenomena" pitchFamily="2" charset="0"/>
              <a:sym typeface="Muller Ligh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D251A66-2B90-CAA7-5B90-8C7A473652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65" y="-109336"/>
            <a:ext cx="2193310" cy="2173585"/>
          </a:xfrm>
          <a:prstGeom prst="rect">
            <a:avLst/>
          </a:prstGeom>
        </p:spPr>
      </p:pic>
      <p:sp>
        <p:nvSpPr>
          <p:cNvPr id="4" name="Еще больше  новых брендов">
            <a:extLst>
              <a:ext uri="{FF2B5EF4-FFF2-40B4-BE49-F238E27FC236}">
                <a16:creationId xmlns:a16="http://schemas.microsoft.com/office/drawing/2014/main" xmlns="" id="{72D27B4E-6F42-1E15-51F5-0EA6925FE613}"/>
              </a:ext>
            </a:extLst>
          </p:cNvPr>
          <p:cNvSpPr txBox="1"/>
          <p:nvPr/>
        </p:nvSpPr>
        <p:spPr>
          <a:xfrm>
            <a:off x="153307" y="917091"/>
            <a:ext cx="1550167" cy="249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>
              <a:lnSpc>
                <a:spcPct val="80000"/>
              </a:lnSpc>
              <a:defRPr sz="7000" spc="140">
                <a:solidFill>
                  <a:srgbClr val="FFFFFF"/>
                </a:solidFill>
                <a:latin typeface="Muller Light"/>
                <a:ea typeface="Muller Light"/>
                <a:cs typeface="Muller Light"/>
                <a:sym typeface="Muller Light"/>
              </a:defRPr>
            </a:pP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-52"/>
              </a:rPr>
              <a:t>Суббота 1</a:t>
            </a:r>
            <a:endParaRPr sz="1600" b="1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-52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9C28079-2231-8047-BBC1-AE6A00CA95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784" y="5644488"/>
            <a:ext cx="1265699" cy="1213512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772" y="2845225"/>
            <a:ext cx="2248128" cy="173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935761" y="183073"/>
            <a:ext cx="1949958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400" b="1" kern="0" dirty="0" smtClean="0">
                <a:solidFill>
                  <a:srgbClr val="1B3281"/>
                </a:solidFill>
                <a:latin typeface="Phenomena Bold" pitchFamily="2" charset="0"/>
                <a:ea typeface="Muller Bold"/>
                <a:cs typeface="Muller Bold"/>
                <a:sym typeface="Helvetica Neue"/>
              </a:rPr>
              <a:t>ШКОЛЬНЫЕ </a:t>
            </a:r>
          </a:p>
          <a:p>
            <a:pPr marL="0" marR="0" indent="0" algn="ctr" defTabSz="2438338" rtl="0" fontAlgn="auto" latinLnBrk="0" hangingPunct="0"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400" b="1" kern="0" dirty="0" smtClean="0">
                <a:solidFill>
                  <a:srgbClr val="1B3281"/>
                </a:solidFill>
                <a:latin typeface="Phenomena Bold" pitchFamily="2" charset="0"/>
                <a:ea typeface="Muller Bold"/>
                <a:cs typeface="Muller Bold"/>
                <a:sym typeface="Helvetica Neue"/>
              </a:rPr>
              <a:t>СУББОТЫ</a:t>
            </a:r>
          </a:p>
        </p:txBody>
      </p:sp>
    </p:spTree>
    <p:extLst>
      <p:ext uri="{BB962C8B-B14F-4D97-AF65-F5344CB8AC3E}">
        <p14:creationId xmlns:p14="http://schemas.microsoft.com/office/powerpoint/2010/main" val="4614666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591" y="5406088"/>
            <a:ext cx="2026246" cy="1257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763" y="3153073"/>
            <a:ext cx="3051382" cy="2028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99335" y="437117"/>
            <a:ext cx="3577795" cy="1932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лилиния 1">
            <a:extLst>
              <a:ext uri="{FF2B5EF4-FFF2-40B4-BE49-F238E27FC236}">
                <a16:creationId xmlns:a16="http://schemas.microsoft.com/office/drawing/2014/main" xmlns="" id="{97411254-93B7-E5B2-FF75-5FA92A17C225}"/>
              </a:ext>
            </a:extLst>
          </p:cNvPr>
          <p:cNvSpPr/>
          <p:nvPr/>
        </p:nvSpPr>
        <p:spPr>
          <a:xfrm>
            <a:off x="457430" y="-104171"/>
            <a:ext cx="8315633" cy="7083706"/>
          </a:xfrm>
          <a:custGeom>
            <a:avLst/>
            <a:gdLst>
              <a:gd name="connsiteX0" fmla="*/ 23150 w 7153155"/>
              <a:gd name="connsiteY0" fmla="*/ 104172 h 7095281"/>
              <a:gd name="connsiteX1" fmla="*/ 23150 w 7153155"/>
              <a:gd name="connsiteY1" fmla="*/ 11575 h 7095281"/>
              <a:gd name="connsiteX2" fmla="*/ 5555848 w 7153155"/>
              <a:gd name="connsiteY2" fmla="*/ 0 h 7095281"/>
              <a:gd name="connsiteX3" fmla="*/ 7153155 w 7153155"/>
              <a:gd name="connsiteY3" fmla="*/ 3541853 h 7095281"/>
              <a:gd name="connsiteX4" fmla="*/ 6180881 w 7153155"/>
              <a:gd name="connsiteY4" fmla="*/ 7037408 h 7095281"/>
              <a:gd name="connsiteX5" fmla="*/ 0 w 7153155"/>
              <a:gd name="connsiteY5" fmla="*/ 7095281 h 7095281"/>
              <a:gd name="connsiteX6" fmla="*/ 23150 w 7153155"/>
              <a:gd name="connsiteY6" fmla="*/ 104172 h 7095281"/>
              <a:gd name="connsiteX0" fmla="*/ 23150 w 7153155"/>
              <a:gd name="connsiteY0" fmla="*/ 104172 h 7095281"/>
              <a:gd name="connsiteX1" fmla="*/ 23150 w 7153155"/>
              <a:gd name="connsiteY1" fmla="*/ 11575 h 7095281"/>
              <a:gd name="connsiteX2" fmla="*/ 5555848 w 7153155"/>
              <a:gd name="connsiteY2" fmla="*/ 0 h 7095281"/>
              <a:gd name="connsiteX3" fmla="*/ 7153155 w 7153155"/>
              <a:gd name="connsiteY3" fmla="*/ 3541853 h 7095281"/>
              <a:gd name="connsiteX4" fmla="*/ 5648445 w 7153155"/>
              <a:gd name="connsiteY4" fmla="*/ 7060558 h 7095281"/>
              <a:gd name="connsiteX5" fmla="*/ 0 w 7153155"/>
              <a:gd name="connsiteY5" fmla="*/ 7095281 h 7095281"/>
              <a:gd name="connsiteX6" fmla="*/ 23150 w 7153155"/>
              <a:gd name="connsiteY6" fmla="*/ 104172 h 7095281"/>
              <a:gd name="connsiteX0" fmla="*/ 23150 w 7153155"/>
              <a:gd name="connsiteY0" fmla="*/ 92597 h 7083706"/>
              <a:gd name="connsiteX1" fmla="*/ 23150 w 7153155"/>
              <a:gd name="connsiteY1" fmla="*/ 0 h 7083706"/>
              <a:gd name="connsiteX2" fmla="*/ 5960962 w 7153155"/>
              <a:gd name="connsiteY2" fmla="*/ 57873 h 7083706"/>
              <a:gd name="connsiteX3" fmla="*/ 7153155 w 7153155"/>
              <a:gd name="connsiteY3" fmla="*/ 3530278 h 7083706"/>
              <a:gd name="connsiteX4" fmla="*/ 5648445 w 7153155"/>
              <a:gd name="connsiteY4" fmla="*/ 7048983 h 7083706"/>
              <a:gd name="connsiteX5" fmla="*/ 0 w 7153155"/>
              <a:gd name="connsiteY5" fmla="*/ 7083706 h 7083706"/>
              <a:gd name="connsiteX6" fmla="*/ 23150 w 7153155"/>
              <a:gd name="connsiteY6" fmla="*/ 92597 h 7083706"/>
              <a:gd name="connsiteX0" fmla="*/ 23150 w 7153155"/>
              <a:gd name="connsiteY0" fmla="*/ 92597 h 7083706"/>
              <a:gd name="connsiteX1" fmla="*/ 23150 w 7153155"/>
              <a:gd name="connsiteY1" fmla="*/ 0 h 7083706"/>
              <a:gd name="connsiteX2" fmla="*/ 5960962 w 7153155"/>
              <a:gd name="connsiteY2" fmla="*/ 57873 h 7083706"/>
              <a:gd name="connsiteX3" fmla="*/ 7153155 w 7153155"/>
              <a:gd name="connsiteY3" fmla="*/ 3530278 h 7083706"/>
              <a:gd name="connsiteX4" fmla="*/ 5949386 w 7153155"/>
              <a:gd name="connsiteY4" fmla="*/ 7014259 h 7083706"/>
              <a:gd name="connsiteX5" fmla="*/ 0 w 7153155"/>
              <a:gd name="connsiteY5" fmla="*/ 7083706 h 7083706"/>
              <a:gd name="connsiteX6" fmla="*/ 23150 w 7153155"/>
              <a:gd name="connsiteY6" fmla="*/ 92597 h 7083706"/>
              <a:gd name="connsiteX0" fmla="*/ 23150 w 7153155"/>
              <a:gd name="connsiteY0" fmla="*/ 92597 h 7083706"/>
              <a:gd name="connsiteX1" fmla="*/ 23150 w 7153155"/>
              <a:gd name="connsiteY1" fmla="*/ 0 h 7083706"/>
              <a:gd name="connsiteX2" fmla="*/ 6375484 w 7153155"/>
              <a:gd name="connsiteY2" fmla="*/ 57873 h 7083706"/>
              <a:gd name="connsiteX3" fmla="*/ 7153155 w 7153155"/>
              <a:gd name="connsiteY3" fmla="*/ 3530278 h 7083706"/>
              <a:gd name="connsiteX4" fmla="*/ 5949386 w 7153155"/>
              <a:gd name="connsiteY4" fmla="*/ 7014259 h 7083706"/>
              <a:gd name="connsiteX5" fmla="*/ 0 w 7153155"/>
              <a:gd name="connsiteY5" fmla="*/ 7083706 h 7083706"/>
              <a:gd name="connsiteX6" fmla="*/ 23150 w 7153155"/>
              <a:gd name="connsiteY6" fmla="*/ 92597 h 7083706"/>
              <a:gd name="connsiteX0" fmla="*/ 23150 w 7153155"/>
              <a:gd name="connsiteY0" fmla="*/ 92597 h 7083706"/>
              <a:gd name="connsiteX1" fmla="*/ 23150 w 7153155"/>
              <a:gd name="connsiteY1" fmla="*/ 0 h 7083706"/>
              <a:gd name="connsiteX2" fmla="*/ 6375484 w 7153155"/>
              <a:gd name="connsiteY2" fmla="*/ 57873 h 7083706"/>
              <a:gd name="connsiteX3" fmla="*/ 7153155 w 7153155"/>
              <a:gd name="connsiteY3" fmla="*/ 3530278 h 7083706"/>
              <a:gd name="connsiteX4" fmla="*/ 6385166 w 7153155"/>
              <a:gd name="connsiteY4" fmla="*/ 6991109 h 7083706"/>
              <a:gd name="connsiteX5" fmla="*/ 0 w 7153155"/>
              <a:gd name="connsiteY5" fmla="*/ 7083706 h 7083706"/>
              <a:gd name="connsiteX6" fmla="*/ 23150 w 7153155"/>
              <a:gd name="connsiteY6" fmla="*/ 92597 h 7083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53155" h="7083706">
                <a:moveTo>
                  <a:pt x="23150" y="92597"/>
                </a:moveTo>
                <a:lnTo>
                  <a:pt x="23150" y="0"/>
                </a:lnTo>
                <a:lnTo>
                  <a:pt x="6375484" y="57873"/>
                </a:lnTo>
                <a:lnTo>
                  <a:pt x="7153155" y="3530278"/>
                </a:lnTo>
                <a:lnTo>
                  <a:pt x="6385166" y="6991109"/>
                </a:lnTo>
                <a:lnTo>
                  <a:pt x="0" y="7083706"/>
                </a:lnTo>
                <a:cubicBezTo>
                  <a:pt x="7717" y="4753336"/>
                  <a:pt x="15433" y="2422967"/>
                  <a:pt x="23150" y="92597"/>
                </a:cubicBezTo>
                <a:close/>
              </a:path>
            </a:pathLst>
          </a:custGeom>
          <a:gradFill>
            <a:gsLst>
              <a:gs pos="0">
                <a:srgbClr val="E3CE84"/>
              </a:gs>
              <a:gs pos="72000">
                <a:srgbClr val="C9AE68"/>
              </a:gs>
              <a:gs pos="100000">
                <a:srgbClr val="AF8C4B"/>
              </a:gs>
            </a:gsLst>
            <a:lin ang="5400000" scaled="1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/>
            <a:endParaRPr lang="ru-RU" sz="1600">
              <a:solidFill>
                <a:srgbClr val="5E5E5E"/>
              </a:solidFill>
              <a:latin typeface="Helvetica Neue Medium"/>
            </a:endParaRPr>
          </a:p>
        </p:txBody>
      </p:sp>
      <p:sp>
        <p:nvSpPr>
          <p:cNvPr id="2" name="Полилиния 1"/>
          <p:cNvSpPr/>
          <p:nvPr/>
        </p:nvSpPr>
        <p:spPr>
          <a:xfrm>
            <a:off x="-46299" y="-104171"/>
            <a:ext cx="7789762" cy="7083706"/>
          </a:xfrm>
          <a:custGeom>
            <a:avLst/>
            <a:gdLst>
              <a:gd name="connsiteX0" fmla="*/ 23150 w 7153155"/>
              <a:gd name="connsiteY0" fmla="*/ 104172 h 7095281"/>
              <a:gd name="connsiteX1" fmla="*/ 23150 w 7153155"/>
              <a:gd name="connsiteY1" fmla="*/ 11575 h 7095281"/>
              <a:gd name="connsiteX2" fmla="*/ 5555848 w 7153155"/>
              <a:gd name="connsiteY2" fmla="*/ 0 h 7095281"/>
              <a:gd name="connsiteX3" fmla="*/ 7153155 w 7153155"/>
              <a:gd name="connsiteY3" fmla="*/ 3541853 h 7095281"/>
              <a:gd name="connsiteX4" fmla="*/ 6180881 w 7153155"/>
              <a:gd name="connsiteY4" fmla="*/ 7037408 h 7095281"/>
              <a:gd name="connsiteX5" fmla="*/ 0 w 7153155"/>
              <a:gd name="connsiteY5" fmla="*/ 7095281 h 7095281"/>
              <a:gd name="connsiteX6" fmla="*/ 23150 w 7153155"/>
              <a:gd name="connsiteY6" fmla="*/ 104172 h 7095281"/>
              <a:gd name="connsiteX0" fmla="*/ 23150 w 7153155"/>
              <a:gd name="connsiteY0" fmla="*/ 104172 h 7095281"/>
              <a:gd name="connsiteX1" fmla="*/ 23150 w 7153155"/>
              <a:gd name="connsiteY1" fmla="*/ 11575 h 7095281"/>
              <a:gd name="connsiteX2" fmla="*/ 5555848 w 7153155"/>
              <a:gd name="connsiteY2" fmla="*/ 0 h 7095281"/>
              <a:gd name="connsiteX3" fmla="*/ 7153155 w 7153155"/>
              <a:gd name="connsiteY3" fmla="*/ 3541853 h 7095281"/>
              <a:gd name="connsiteX4" fmla="*/ 5648445 w 7153155"/>
              <a:gd name="connsiteY4" fmla="*/ 7060558 h 7095281"/>
              <a:gd name="connsiteX5" fmla="*/ 0 w 7153155"/>
              <a:gd name="connsiteY5" fmla="*/ 7095281 h 7095281"/>
              <a:gd name="connsiteX6" fmla="*/ 23150 w 7153155"/>
              <a:gd name="connsiteY6" fmla="*/ 104172 h 7095281"/>
              <a:gd name="connsiteX0" fmla="*/ 23150 w 7153155"/>
              <a:gd name="connsiteY0" fmla="*/ 92597 h 7083706"/>
              <a:gd name="connsiteX1" fmla="*/ 23150 w 7153155"/>
              <a:gd name="connsiteY1" fmla="*/ 0 h 7083706"/>
              <a:gd name="connsiteX2" fmla="*/ 5960962 w 7153155"/>
              <a:gd name="connsiteY2" fmla="*/ 57873 h 7083706"/>
              <a:gd name="connsiteX3" fmla="*/ 7153155 w 7153155"/>
              <a:gd name="connsiteY3" fmla="*/ 3530278 h 7083706"/>
              <a:gd name="connsiteX4" fmla="*/ 5648445 w 7153155"/>
              <a:gd name="connsiteY4" fmla="*/ 7048983 h 7083706"/>
              <a:gd name="connsiteX5" fmla="*/ 0 w 7153155"/>
              <a:gd name="connsiteY5" fmla="*/ 7083706 h 7083706"/>
              <a:gd name="connsiteX6" fmla="*/ 23150 w 7153155"/>
              <a:gd name="connsiteY6" fmla="*/ 92597 h 7083706"/>
              <a:gd name="connsiteX0" fmla="*/ 23150 w 7153155"/>
              <a:gd name="connsiteY0" fmla="*/ 92597 h 7083706"/>
              <a:gd name="connsiteX1" fmla="*/ 23150 w 7153155"/>
              <a:gd name="connsiteY1" fmla="*/ 0 h 7083706"/>
              <a:gd name="connsiteX2" fmla="*/ 5960962 w 7153155"/>
              <a:gd name="connsiteY2" fmla="*/ 57873 h 7083706"/>
              <a:gd name="connsiteX3" fmla="*/ 7153155 w 7153155"/>
              <a:gd name="connsiteY3" fmla="*/ 3530278 h 7083706"/>
              <a:gd name="connsiteX4" fmla="*/ 5949386 w 7153155"/>
              <a:gd name="connsiteY4" fmla="*/ 7014259 h 7083706"/>
              <a:gd name="connsiteX5" fmla="*/ 0 w 7153155"/>
              <a:gd name="connsiteY5" fmla="*/ 7083706 h 7083706"/>
              <a:gd name="connsiteX6" fmla="*/ 23150 w 7153155"/>
              <a:gd name="connsiteY6" fmla="*/ 92597 h 7083706"/>
              <a:gd name="connsiteX0" fmla="*/ 23150 w 7153155"/>
              <a:gd name="connsiteY0" fmla="*/ 92597 h 7083706"/>
              <a:gd name="connsiteX1" fmla="*/ 23150 w 7153155"/>
              <a:gd name="connsiteY1" fmla="*/ 0 h 7083706"/>
              <a:gd name="connsiteX2" fmla="*/ 6375484 w 7153155"/>
              <a:gd name="connsiteY2" fmla="*/ 57873 h 7083706"/>
              <a:gd name="connsiteX3" fmla="*/ 7153155 w 7153155"/>
              <a:gd name="connsiteY3" fmla="*/ 3530278 h 7083706"/>
              <a:gd name="connsiteX4" fmla="*/ 5949386 w 7153155"/>
              <a:gd name="connsiteY4" fmla="*/ 7014259 h 7083706"/>
              <a:gd name="connsiteX5" fmla="*/ 0 w 7153155"/>
              <a:gd name="connsiteY5" fmla="*/ 7083706 h 7083706"/>
              <a:gd name="connsiteX6" fmla="*/ 23150 w 7153155"/>
              <a:gd name="connsiteY6" fmla="*/ 92597 h 7083706"/>
              <a:gd name="connsiteX0" fmla="*/ 23150 w 7153155"/>
              <a:gd name="connsiteY0" fmla="*/ 92597 h 7083706"/>
              <a:gd name="connsiteX1" fmla="*/ 23150 w 7153155"/>
              <a:gd name="connsiteY1" fmla="*/ 0 h 7083706"/>
              <a:gd name="connsiteX2" fmla="*/ 6375484 w 7153155"/>
              <a:gd name="connsiteY2" fmla="*/ 57873 h 7083706"/>
              <a:gd name="connsiteX3" fmla="*/ 7153155 w 7153155"/>
              <a:gd name="connsiteY3" fmla="*/ 3530278 h 7083706"/>
              <a:gd name="connsiteX4" fmla="*/ 6385166 w 7153155"/>
              <a:gd name="connsiteY4" fmla="*/ 6991109 h 7083706"/>
              <a:gd name="connsiteX5" fmla="*/ 0 w 7153155"/>
              <a:gd name="connsiteY5" fmla="*/ 7083706 h 7083706"/>
              <a:gd name="connsiteX6" fmla="*/ 23150 w 7153155"/>
              <a:gd name="connsiteY6" fmla="*/ 92597 h 7083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53155" h="7083706">
                <a:moveTo>
                  <a:pt x="23150" y="92597"/>
                </a:moveTo>
                <a:lnTo>
                  <a:pt x="23150" y="0"/>
                </a:lnTo>
                <a:lnTo>
                  <a:pt x="6375484" y="57873"/>
                </a:lnTo>
                <a:lnTo>
                  <a:pt x="7153155" y="3530278"/>
                </a:lnTo>
                <a:lnTo>
                  <a:pt x="6385166" y="6991109"/>
                </a:lnTo>
                <a:lnTo>
                  <a:pt x="0" y="7083706"/>
                </a:lnTo>
                <a:cubicBezTo>
                  <a:pt x="7717" y="4753336"/>
                  <a:pt x="15433" y="2422967"/>
                  <a:pt x="23150" y="92597"/>
                </a:cubicBezTo>
                <a:close/>
              </a:path>
            </a:pathLst>
          </a:cu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2" name="Развитие  сегмента  зубных паст"/>
          <p:cNvSpPr txBox="1"/>
          <p:nvPr/>
        </p:nvSpPr>
        <p:spPr>
          <a:xfrm>
            <a:off x="1289456" y="2602107"/>
            <a:ext cx="5493492" cy="8268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>
              <a:lnSpc>
                <a:spcPct val="70000"/>
              </a:lnSpc>
              <a:defRPr sz="11600">
                <a:solidFill>
                  <a:schemeClr val="accent1">
                    <a:lumOff val="16847"/>
                  </a:schemeClr>
                </a:solidFill>
                <a:latin typeface="Muller Bold"/>
                <a:ea typeface="Muller Bold"/>
                <a:cs typeface="Muller Bold"/>
                <a:sym typeface="Muller Bold"/>
              </a:defRPr>
            </a:pPr>
            <a:r>
              <a:rPr lang="ru-RU" sz="7200" b="1" smtClean="0">
                <a:solidFill>
                  <a:schemeClr val="bg1"/>
                </a:solidFill>
                <a:latin typeface="Phenomena Bold" pitchFamily="2" charset="0"/>
              </a:rPr>
              <a:t>ЧИТАЛЬНЫЙ  ЗАЛ</a:t>
            </a:r>
            <a:endParaRPr lang="ru-RU" sz="7200" b="1" dirty="0">
              <a:solidFill>
                <a:schemeClr val="bg1"/>
              </a:solidFill>
              <a:latin typeface="Phenomena Bold" pitchFamily="2" charset="0"/>
            </a:endParaRPr>
          </a:p>
        </p:txBody>
      </p:sp>
      <p:sp>
        <p:nvSpPr>
          <p:cNvPr id="183" name="Еще больше  новых брендов"/>
          <p:cNvSpPr txBox="1"/>
          <p:nvPr/>
        </p:nvSpPr>
        <p:spPr>
          <a:xfrm>
            <a:off x="457431" y="3928733"/>
            <a:ext cx="6487886" cy="20210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lnSpc>
                <a:spcPct val="80000"/>
              </a:lnSpc>
              <a:defRPr sz="7000" spc="140">
                <a:solidFill>
                  <a:srgbClr val="FFFFFF"/>
                </a:solidFill>
                <a:latin typeface="Muller Light"/>
                <a:ea typeface="Muller Light"/>
                <a:cs typeface="Muller Light"/>
                <a:sym typeface="Muller Light"/>
              </a:defRPr>
            </a:pPr>
            <a:r>
              <a:rPr lang="ru-RU" sz="4000" dirty="0" smtClean="0">
                <a:solidFill>
                  <a:schemeClr val="bg1"/>
                </a:solidFill>
                <a:latin typeface="Phenomena" pitchFamily="2" charset="0"/>
              </a:rPr>
              <a:t>слушаем, обсуждаем и читаем </a:t>
            </a:r>
          </a:p>
          <a:p>
            <a:pPr>
              <a:lnSpc>
                <a:spcPct val="80000"/>
              </a:lnSpc>
              <a:defRPr sz="7000" spc="140">
                <a:solidFill>
                  <a:srgbClr val="FFFFFF"/>
                </a:solidFill>
                <a:latin typeface="Muller Light"/>
                <a:ea typeface="Muller Light"/>
                <a:cs typeface="Muller Light"/>
                <a:sym typeface="Muller Light"/>
              </a:defRPr>
            </a:pPr>
            <a:r>
              <a:rPr lang="ru-RU" sz="4000" dirty="0" smtClean="0">
                <a:solidFill>
                  <a:schemeClr val="bg1"/>
                </a:solidFill>
                <a:latin typeface="Phenomena" pitchFamily="2" charset="0"/>
              </a:rPr>
              <a:t>художественные  произведения </a:t>
            </a:r>
          </a:p>
          <a:p>
            <a:pPr>
              <a:lnSpc>
                <a:spcPct val="80000"/>
              </a:lnSpc>
              <a:defRPr sz="7000" spc="140">
                <a:solidFill>
                  <a:srgbClr val="FFFFFF"/>
                </a:solidFill>
                <a:latin typeface="Muller Light"/>
                <a:ea typeface="Muller Light"/>
                <a:cs typeface="Muller Light"/>
                <a:sym typeface="Muller Light"/>
              </a:defRPr>
            </a:pPr>
            <a:r>
              <a:rPr lang="ru-RU" sz="4000" dirty="0" smtClean="0">
                <a:solidFill>
                  <a:schemeClr val="bg1"/>
                </a:solidFill>
                <a:latin typeface="Phenomena" pitchFamily="2" charset="0"/>
              </a:rPr>
              <a:t>(авторские и народные)</a:t>
            </a:r>
          </a:p>
          <a:p>
            <a:pPr>
              <a:lnSpc>
                <a:spcPct val="80000"/>
              </a:lnSpc>
              <a:defRPr sz="7000" spc="140">
                <a:solidFill>
                  <a:srgbClr val="FFFFFF"/>
                </a:solidFill>
                <a:latin typeface="Muller Light"/>
                <a:ea typeface="Muller Light"/>
                <a:cs typeface="Muller Light"/>
                <a:sym typeface="Muller Light"/>
              </a:defRPr>
            </a:pPr>
            <a:endParaRPr sz="4000" dirty="0">
              <a:solidFill>
                <a:schemeClr val="bg1"/>
              </a:solidFill>
              <a:latin typeface="Phenomena" pitchFamily="2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65" y="-109336"/>
            <a:ext cx="2193310" cy="2173585"/>
          </a:xfrm>
          <a:prstGeom prst="rect">
            <a:avLst/>
          </a:prstGeom>
        </p:spPr>
      </p:pic>
      <p:sp>
        <p:nvSpPr>
          <p:cNvPr id="18" name="Еще больше  новых брендов"/>
          <p:cNvSpPr txBox="1"/>
          <p:nvPr/>
        </p:nvSpPr>
        <p:spPr>
          <a:xfrm>
            <a:off x="153307" y="819308"/>
            <a:ext cx="1550167" cy="445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>
              <a:lnSpc>
                <a:spcPct val="80000"/>
              </a:lnSpc>
              <a:defRPr sz="7000" spc="140">
                <a:solidFill>
                  <a:srgbClr val="FFFFFF"/>
                </a:solidFill>
                <a:latin typeface="Muller Light"/>
                <a:ea typeface="Muller Light"/>
                <a:cs typeface="Muller Light"/>
                <a:sym typeface="Muller Light"/>
              </a:defRPr>
            </a:pP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-52"/>
              </a:rPr>
              <a:t>Суббота 2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-52"/>
            </a:endParaRPr>
          </a:p>
          <a:p>
            <a:pPr algn="ctr">
              <a:lnSpc>
                <a:spcPct val="80000"/>
              </a:lnSpc>
              <a:defRPr sz="7000" spc="140">
                <a:solidFill>
                  <a:srgbClr val="FFFFFF"/>
                </a:solidFill>
                <a:latin typeface="Muller Light"/>
                <a:ea typeface="Muller Light"/>
                <a:cs typeface="Muller Light"/>
                <a:sym typeface="Muller Light"/>
              </a:defRPr>
            </a:pPr>
            <a:endParaRPr sz="1600" b="1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-52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9C28079-2231-8047-BBC1-AE6A00CA95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402" y="5532725"/>
            <a:ext cx="901771" cy="93656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658556" y="2487095"/>
            <a:ext cx="2004465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henomena Bold" pitchFamily="2" charset="0"/>
                <a:ea typeface="Muller Bold"/>
                <a:cs typeface="Muller Bold"/>
                <a:sym typeface="Helvetica Neue"/>
              </a:rPr>
              <a:t>ШКОЛЬНЫЕ </a:t>
            </a: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henomena Bold" pitchFamily="2" charset="0"/>
                <a:ea typeface="Muller Bold"/>
                <a:cs typeface="Muller Bold"/>
                <a:sym typeface="Helvetica Neue"/>
              </a:rPr>
              <a:t>СУББОТЫ</a:t>
            </a:r>
          </a:p>
        </p:txBody>
      </p:sp>
    </p:spTree>
    <p:extLst>
      <p:ext uri="{BB962C8B-B14F-4D97-AF65-F5344CB8AC3E}">
        <p14:creationId xmlns:p14="http://schemas.microsoft.com/office/powerpoint/2010/main" val="34089228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800" y="4596801"/>
            <a:ext cx="2736687" cy="1825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Ромб 7">
            <a:extLst>
              <a:ext uri="{FF2B5EF4-FFF2-40B4-BE49-F238E27FC236}">
                <a16:creationId xmlns:a16="http://schemas.microsoft.com/office/drawing/2014/main" xmlns="" id="{3F16427E-215B-BF47-BD19-5B796755CC72}"/>
              </a:ext>
            </a:extLst>
          </p:cNvPr>
          <p:cNvSpPr/>
          <p:nvPr/>
        </p:nvSpPr>
        <p:spPr>
          <a:xfrm>
            <a:off x="165256" y="-401532"/>
            <a:ext cx="2897868" cy="3575085"/>
          </a:xfrm>
          <a:prstGeom prst="diamond">
            <a:avLst/>
          </a:prstGeom>
          <a:solidFill>
            <a:srgbClr val="1B32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100E6EC-2C14-1D43-8A07-243ACABED776}"/>
              </a:ext>
            </a:extLst>
          </p:cNvPr>
          <p:cNvSpPr txBox="1"/>
          <p:nvPr/>
        </p:nvSpPr>
        <p:spPr>
          <a:xfrm>
            <a:off x="56259" y="3210536"/>
            <a:ext cx="48445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henomena Bold" panose="00000800000000000000" pitchFamily="50" charset="-52"/>
                <a:cs typeface="Arial" panose="020B0604020202020204" pitchFamily="34" charset="0"/>
              </a:rPr>
              <a:t>Я ЗНАЮ РУССКИЙ!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henomena Bold" panose="000008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5F6ADFE-D6DA-3749-9897-2EA152FD8514}"/>
              </a:ext>
            </a:extLst>
          </p:cNvPr>
          <p:cNvSpPr txBox="1"/>
          <p:nvPr/>
        </p:nvSpPr>
        <p:spPr>
          <a:xfrm>
            <a:off x="165257" y="4617860"/>
            <a:ext cx="53864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henomena" panose="00000500000000000000" pitchFamily="50" charset="-52"/>
                <a:cs typeface="Arial" panose="020B0604020202020204" pitchFamily="34" charset="0"/>
              </a:rPr>
              <a:t>ОБУЧЕНИЕ ГРАМОТЕ, </a:t>
            </a:r>
            <a:r>
              <a:rPr lang="ru-RU" sz="3200" dirty="0" smtClean="0">
                <a:solidFill>
                  <a:prstClr val="black"/>
                </a:solidFill>
                <a:latin typeface="Phenomena" panose="00000500000000000000" pitchFamily="50" charset="-52"/>
                <a:cs typeface="Arial" panose="020B0604020202020204" pitchFamily="34" charset="0"/>
              </a:rPr>
              <a:t>ПИСЬМУ, КАЛЛИГРАФИИ,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henomena" panose="00000500000000000000" pitchFamily="50" charset="-52"/>
                <a:cs typeface="Arial" panose="020B0604020202020204" pitchFamily="34" charset="0"/>
              </a:rPr>
              <a:t>ЧТЕНИЮ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henomena" panose="00000500000000000000" pitchFamily="50" charset="-52"/>
              <a:cs typeface="Arial" panose="020B0604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35" y="154433"/>
            <a:ext cx="2193310" cy="2173585"/>
          </a:xfrm>
          <a:prstGeom prst="rect">
            <a:avLst/>
          </a:prstGeom>
        </p:spPr>
      </p:pic>
      <p:sp>
        <p:nvSpPr>
          <p:cNvPr id="22" name="Еще больше  новых брендов"/>
          <p:cNvSpPr txBox="1"/>
          <p:nvPr/>
        </p:nvSpPr>
        <p:spPr>
          <a:xfrm>
            <a:off x="928390" y="1261169"/>
            <a:ext cx="1550167" cy="249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>
              <a:lnSpc>
                <a:spcPct val="80000"/>
              </a:lnSpc>
              <a:defRPr sz="7000" spc="140">
                <a:solidFill>
                  <a:srgbClr val="FFFFFF"/>
                </a:solidFill>
                <a:latin typeface="Muller Light"/>
                <a:ea typeface="Muller Light"/>
                <a:cs typeface="Muller Light"/>
                <a:sym typeface="Muller Light"/>
              </a:defRPr>
            </a:pP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-52"/>
              </a:rPr>
              <a:t>Суббота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-52"/>
              </a:rPr>
              <a:t>3</a:t>
            </a:r>
            <a:endParaRPr sz="1600" b="1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-52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19C28079-2231-8047-BBC1-AE6A00CA95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979" y="5711644"/>
            <a:ext cx="825376" cy="857222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5028" y="3631676"/>
            <a:ext cx="3032615" cy="163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807" y="2662719"/>
            <a:ext cx="2993866" cy="1996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060" y="1363923"/>
            <a:ext cx="2873829" cy="1915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303" y="216532"/>
            <a:ext cx="3132704" cy="2349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9337964" y="443345"/>
            <a:ext cx="2369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2438338" hangingPunct="0">
              <a:defRPr/>
            </a:pPr>
            <a:r>
              <a:rPr lang="ru-RU" sz="2400" b="1" kern="0" dirty="0" smtClean="0">
                <a:solidFill>
                  <a:sysClr val="windowText" lastClr="000000"/>
                </a:solidFill>
                <a:latin typeface="Phenomena Bold" pitchFamily="2" charset="0"/>
                <a:ea typeface="Muller Bold"/>
                <a:cs typeface="Muller Bold"/>
                <a:sym typeface="Helvetica Neue"/>
              </a:rPr>
              <a:t>ШКОЛЬНЫЕ </a:t>
            </a:r>
          </a:p>
          <a:p>
            <a:pPr lvl="0" algn="ctr" defTabSz="2438338" hangingPunct="0">
              <a:defRPr/>
            </a:pPr>
            <a:r>
              <a:rPr lang="ru-RU" sz="2400" b="1" kern="0" dirty="0" smtClean="0">
                <a:solidFill>
                  <a:sysClr val="windowText" lastClr="000000"/>
                </a:solidFill>
                <a:latin typeface="Phenomena Bold" pitchFamily="2" charset="0"/>
                <a:ea typeface="Muller Bold"/>
                <a:cs typeface="Muller Bold"/>
                <a:sym typeface="Helvetica Neue"/>
              </a:rPr>
              <a:t>СУББОТЫ</a:t>
            </a:r>
          </a:p>
        </p:txBody>
      </p:sp>
    </p:spTree>
    <p:extLst>
      <p:ext uri="{BB962C8B-B14F-4D97-AF65-F5344CB8AC3E}">
        <p14:creationId xmlns:p14="http://schemas.microsoft.com/office/powerpoint/2010/main" val="77059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390" y="4281223"/>
            <a:ext cx="4146221" cy="2576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768" y="586596"/>
            <a:ext cx="4258796" cy="2388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C:\Users\hel\Desktop\Ярославль\IMG_08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9828" y="2899547"/>
            <a:ext cx="1719577" cy="128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Фигура">
            <a:extLst>
              <a:ext uri="{FF2B5EF4-FFF2-40B4-BE49-F238E27FC236}">
                <a16:creationId xmlns:a16="http://schemas.microsoft.com/office/drawing/2014/main" xmlns="" id="{788C4569-BF6A-2746-B83D-50BB950F1DF1}"/>
              </a:ext>
            </a:extLst>
          </p:cNvPr>
          <p:cNvSpPr/>
          <p:nvPr/>
        </p:nvSpPr>
        <p:spPr>
          <a:xfrm>
            <a:off x="464192" y="-18654"/>
            <a:ext cx="7480736" cy="6895307"/>
          </a:xfrm>
          <a:custGeom>
            <a:avLst/>
            <a:gdLst>
              <a:gd name="connsiteX0" fmla="*/ 0 w 21600"/>
              <a:gd name="connsiteY0" fmla="*/ 0 h 21600"/>
              <a:gd name="connsiteX1" fmla="*/ 0 w 21600"/>
              <a:gd name="connsiteY1" fmla="*/ 21600 h 21600"/>
              <a:gd name="connsiteX2" fmla="*/ 16667 w 21600"/>
              <a:gd name="connsiteY2" fmla="*/ 21600 h 21600"/>
              <a:gd name="connsiteX3" fmla="*/ 21600 w 21600"/>
              <a:gd name="connsiteY3" fmla="*/ 10800 h 21600"/>
              <a:gd name="connsiteX4" fmla="*/ 17193 w 21600"/>
              <a:gd name="connsiteY4" fmla="*/ 72 h 21600"/>
              <a:gd name="connsiteX5" fmla="*/ 0 w 21600"/>
              <a:gd name="connsiteY5" fmla="*/ 0 h 21600"/>
              <a:gd name="connsiteX0" fmla="*/ 0 w 21600"/>
              <a:gd name="connsiteY0" fmla="*/ 0 h 21600"/>
              <a:gd name="connsiteX1" fmla="*/ 0 w 21600"/>
              <a:gd name="connsiteY1" fmla="*/ 21600 h 21600"/>
              <a:gd name="connsiteX2" fmla="*/ 17213 w 21600"/>
              <a:gd name="connsiteY2" fmla="*/ 21576 h 21600"/>
              <a:gd name="connsiteX3" fmla="*/ 21600 w 21600"/>
              <a:gd name="connsiteY3" fmla="*/ 10800 h 21600"/>
              <a:gd name="connsiteX4" fmla="*/ 17193 w 21600"/>
              <a:gd name="connsiteY4" fmla="*/ 72 h 21600"/>
              <a:gd name="connsiteX5" fmla="*/ 0 w 21600"/>
              <a:gd name="connsiteY5" fmla="*/ 0 h 21600"/>
              <a:gd name="connsiteX0" fmla="*/ 0 w 21600"/>
              <a:gd name="connsiteY0" fmla="*/ 0 h 21600"/>
              <a:gd name="connsiteX1" fmla="*/ 0 w 21600"/>
              <a:gd name="connsiteY1" fmla="*/ 21600 h 21600"/>
              <a:gd name="connsiteX2" fmla="*/ 17355 w 21600"/>
              <a:gd name="connsiteY2" fmla="*/ 21576 h 21600"/>
              <a:gd name="connsiteX3" fmla="*/ 21600 w 21600"/>
              <a:gd name="connsiteY3" fmla="*/ 10800 h 21600"/>
              <a:gd name="connsiteX4" fmla="*/ 17193 w 21600"/>
              <a:gd name="connsiteY4" fmla="*/ 72 h 21600"/>
              <a:gd name="connsiteX5" fmla="*/ 0 w 21600"/>
              <a:gd name="connsiteY5" fmla="*/ 0 h 21600"/>
              <a:gd name="connsiteX0" fmla="*/ 0 w 21600"/>
              <a:gd name="connsiteY0" fmla="*/ 0 h 21600"/>
              <a:gd name="connsiteX1" fmla="*/ 0 w 21600"/>
              <a:gd name="connsiteY1" fmla="*/ 21600 h 21600"/>
              <a:gd name="connsiteX2" fmla="*/ 17355 w 21600"/>
              <a:gd name="connsiteY2" fmla="*/ 21576 h 21600"/>
              <a:gd name="connsiteX3" fmla="*/ 21600 w 21600"/>
              <a:gd name="connsiteY3" fmla="*/ 10800 h 21600"/>
              <a:gd name="connsiteX4" fmla="*/ 17314 w 21600"/>
              <a:gd name="connsiteY4" fmla="*/ 72 h 21600"/>
              <a:gd name="connsiteX5" fmla="*/ 0 w 21600"/>
              <a:gd name="connsiteY5" fmla="*/ 0 h 21600"/>
              <a:gd name="connsiteX0" fmla="*/ 0 w 21600"/>
              <a:gd name="connsiteY0" fmla="*/ 0 h 21600"/>
              <a:gd name="connsiteX1" fmla="*/ 0 w 21600"/>
              <a:gd name="connsiteY1" fmla="*/ 21600 h 21600"/>
              <a:gd name="connsiteX2" fmla="*/ 17355 w 21600"/>
              <a:gd name="connsiteY2" fmla="*/ 21576 h 21600"/>
              <a:gd name="connsiteX3" fmla="*/ 21600 w 21600"/>
              <a:gd name="connsiteY3" fmla="*/ 10800 h 21600"/>
              <a:gd name="connsiteX4" fmla="*/ 17314 w 21600"/>
              <a:gd name="connsiteY4" fmla="*/ 48 h 21600"/>
              <a:gd name="connsiteX5" fmla="*/ 0 w 21600"/>
              <a:gd name="connsiteY5" fmla="*/ 0 h 21600"/>
              <a:gd name="connsiteX0" fmla="*/ 0 w 21600"/>
              <a:gd name="connsiteY0" fmla="*/ 0 h 21600"/>
              <a:gd name="connsiteX1" fmla="*/ 0 w 21600"/>
              <a:gd name="connsiteY1" fmla="*/ 21600 h 21600"/>
              <a:gd name="connsiteX2" fmla="*/ 17355 w 21600"/>
              <a:gd name="connsiteY2" fmla="*/ 21576 h 21600"/>
              <a:gd name="connsiteX3" fmla="*/ 21600 w 21600"/>
              <a:gd name="connsiteY3" fmla="*/ 10800 h 21600"/>
              <a:gd name="connsiteX4" fmla="*/ 19673 w 21600"/>
              <a:gd name="connsiteY4" fmla="*/ 48 h 21600"/>
              <a:gd name="connsiteX5" fmla="*/ 0 w 21600"/>
              <a:gd name="connsiteY5" fmla="*/ 0 h 21600"/>
              <a:gd name="connsiteX0" fmla="*/ 0 w 21600"/>
              <a:gd name="connsiteY0" fmla="*/ 0 h 21600"/>
              <a:gd name="connsiteX1" fmla="*/ 0 w 21600"/>
              <a:gd name="connsiteY1" fmla="*/ 21600 h 21600"/>
              <a:gd name="connsiteX2" fmla="*/ 19687 w 21600"/>
              <a:gd name="connsiteY2" fmla="*/ 21592 h 21600"/>
              <a:gd name="connsiteX3" fmla="*/ 21600 w 21600"/>
              <a:gd name="connsiteY3" fmla="*/ 10800 h 21600"/>
              <a:gd name="connsiteX4" fmla="*/ 19673 w 21600"/>
              <a:gd name="connsiteY4" fmla="*/ 48 h 21600"/>
              <a:gd name="connsiteX5" fmla="*/ 0 w 21600"/>
              <a:gd name="connsiteY5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9687" y="21592"/>
                </a:lnTo>
                <a:lnTo>
                  <a:pt x="21600" y="10800"/>
                </a:lnTo>
                <a:lnTo>
                  <a:pt x="19673" y="4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E3CE84"/>
              </a:gs>
              <a:gs pos="72000">
                <a:srgbClr val="C9AE68"/>
              </a:gs>
              <a:gs pos="100000">
                <a:srgbClr val="AF8C4B"/>
              </a:gs>
            </a:gsLst>
            <a:lin ang="5400000" scaled="1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5E5E5E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18" name="Фигура">
            <a:extLst>
              <a:ext uri="{FF2B5EF4-FFF2-40B4-BE49-F238E27FC236}">
                <a16:creationId xmlns:a16="http://schemas.microsoft.com/office/drawing/2014/main" xmlns="" id="{788C4569-BF6A-2746-B83D-50BB950F1DF1}"/>
              </a:ext>
            </a:extLst>
          </p:cNvPr>
          <p:cNvSpPr/>
          <p:nvPr/>
        </p:nvSpPr>
        <p:spPr>
          <a:xfrm>
            <a:off x="0" y="-76200"/>
            <a:ext cx="7513608" cy="6947773"/>
          </a:xfrm>
          <a:custGeom>
            <a:avLst/>
            <a:gdLst>
              <a:gd name="connsiteX0" fmla="*/ 0 w 21600"/>
              <a:gd name="connsiteY0" fmla="*/ 0 h 21600"/>
              <a:gd name="connsiteX1" fmla="*/ 0 w 21600"/>
              <a:gd name="connsiteY1" fmla="*/ 21600 h 21600"/>
              <a:gd name="connsiteX2" fmla="*/ 16667 w 21600"/>
              <a:gd name="connsiteY2" fmla="*/ 21600 h 21600"/>
              <a:gd name="connsiteX3" fmla="*/ 21600 w 21600"/>
              <a:gd name="connsiteY3" fmla="*/ 10800 h 21600"/>
              <a:gd name="connsiteX4" fmla="*/ 17274 w 21600"/>
              <a:gd name="connsiteY4" fmla="*/ 0 h 21600"/>
              <a:gd name="connsiteX5" fmla="*/ 0 w 21600"/>
              <a:gd name="connsiteY5" fmla="*/ 0 h 21600"/>
              <a:gd name="connsiteX0" fmla="*/ 0 w 21600"/>
              <a:gd name="connsiteY0" fmla="*/ 0 h 21624"/>
              <a:gd name="connsiteX1" fmla="*/ 0 w 21600"/>
              <a:gd name="connsiteY1" fmla="*/ 21600 h 21624"/>
              <a:gd name="connsiteX2" fmla="*/ 17233 w 21600"/>
              <a:gd name="connsiteY2" fmla="*/ 21624 h 21624"/>
              <a:gd name="connsiteX3" fmla="*/ 21600 w 21600"/>
              <a:gd name="connsiteY3" fmla="*/ 10800 h 21624"/>
              <a:gd name="connsiteX4" fmla="*/ 17274 w 21600"/>
              <a:gd name="connsiteY4" fmla="*/ 0 h 21624"/>
              <a:gd name="connsiteX5" fmla="*/ 0 w 21600"/>
              <a:gd name="connsiteY5" fmla="*/ 0 h 21624"/>
              <a:gd name="connsiteX0" fmla="*/ 0 w 21600"/>
              <a:gd name="connsiteY0" fmla="*/ 0 h 21624"/>
              <a:gd name="connsiteX1" fmla="*/ 0 w 21600"/>
              <a:gd name="connsiteY1" fmla="*/ 21600 h 21624"/>
              <a:gd name="connsiteX2" fmla="*/ 17284 w 21600"/>
              <a:gd name="connsiteY2" fmla="*/ 21624 h 21624"/>
              <a:gd name="connsiteX3" fmla="*/ 21600 w 21600"/>
              <a:gd name="connsiteY3" fmla="*/ 10800 h 21624"/>
              <a:gd name="connsiteX4" fmla="*/ 17274 w 21600"/>
              <a:gd name="connsiteY4" fmla="*/ 0 h 21624"/>
              <a:gd name="connsiteX5" fmla="*/ 0 w 21600"/>
              <a:gd name="connsiteY5" fmla="*/ 0 h 21624"/>
              <a:gd name="connsiteX0" fmla="*/ 0 w 21600"/>
              <a:gd name="connsiteY0" fmla="*/ 0 h 21624"/>
              <a:gd name="connsiteX1" fmla="*/ 0 w 21600"/>
              <a:gd name="connsiteY1" fmla="*/ 21600 h 21624"/>
              <a:gd name="connsiteX2" fmla="*/ 17284 w 21600"/>
              <a:gd name="connsiteY2" fmla="*/ 21624 h 21624"/>
              <a:gd name="connsiteX3" fmla="*/ 21600 w 21600"/>
              <a:gd name="connsiteY3" fmla="*/ 10800 h 21624"/>
              <a:gd name="connsiteX4" fmla="*/ 19162 w 21600"/>
              <a:gd name="connsiteY4" fmla="*/ 80 h 21624"/>
              <a:gd name="connsiteX5" fmla="*/ 0 w 21600"/>
              <a:gd name="connsiteY5" fmla="*/ 0 h 21624"/>
              <a:gd name="connsiteX0" fmla="*/ 0 w 21600"/>
              <a:gd name="connsiteY0" fmla="*/ 0 h 21624"/>
              <a:gd name="connsiteX1" fmla="*/ 0 w 21600"/>
              <a:gd name="connsiteY1" fmla="*/ 21600 h 21624"/>
              <a:gd name="connsiteX2" fmla="*/ 17284 w 21600"/>
              <a:gd name="connsiteY2" fmla="*/ 21624 h 21624"/>
              <a:gd name="connsiteX3" fmla="*/ 21600 w 21600"/>
              <a:gd name="connsiteY3" fmla="*/ 10800 h 21624"/>
              <a:gd name="connsiteX4" fmla="*/ 19331 w 21600"/>
              <a:gd name="connsiteY4" fmla="*/ 80 h 21624"/>
              <a:gd name="connsiteX5" fmla="*/ 0 w 21600"/>
              <a:gd name="connsiteY5" fmla="*/ 0 h 21624"/>
              <a:gd name="connsiteX0" fmla="*/ 0 w 21600"/>
              <a:gd name="connsiteY0" fmla="*/ 0 h 21624"/>
              <a:gd name="connsiteX1" fmla="*/ 0 w 21600"/>
              <a:gd name="connsiteY1" fmla="*/ 21600 h 21624"/>
              <a:gd name="connsiteX2" fmla="*/ 17284 w 21600"/>
              <a:gd name="connsiteY2" fmla="*/ 21624 h 21624"/>
              <a:gd name="connsiteX3" fmla="*/ 21600 w 21600"/>
              <a:gd name="connsiteY3" fmla="*/ 10800 h 21624"/>
              <a:gd name="connsiteX4" fmla="*/ 19415 w 21600"/>
              <a:gd name="connsiteY4" fmla="*/ 80 h 21624"/>
              <a:gd name="connsiteX5" fmla="*/ 0 w 21600"/>
              <a:gd name="connsiteY5" fmla="*/ 0 h 21624"/>
              <a:gd name="connsiteX0" fmla="*/ 0 w 21600"/>
              <a:gd name="connsiteY0" fmla="*/ 0 h 21600"/>
              <a:gd name="connsiteX1" fmla="*/ 0 w 21600"/>
              <a:gd name="connsiteY1" fmla="*/ 21600 h 21600"/>
              <a:gd name="connsiteX2" fmla="*/ 19458 w 21600"/>
              <a:gd name="connsiteY2" fmla="*/ 21584 h 21600"/>
              <a:gd name="connsiteX3" fmla="*/ 21600 w 21600"/>
              <a:gd name="connsiteY3" fmla="*/ 10800 h 21600"/>
              <a:gd name="connsiteX4" fmla="*/ 19415 w 21600"/>
              <a:gd name="connsiteY4" fmla="*/ 80 h 21600"/>
              <a:gd name="connsiteX5" fmla="*/ 0 w 21600"/>
              <a:gd name="connsiteY5" fmla="*/ 0 h 21600"/>
              <a:gd name="connsiteX0" fmla="*/ 0 w 21600"/>
              <a:gd name="connsiteY0" fmla="*/ 0 h 21600"/>
              <a:gd name="connsiteX1" fmla="*/ 0 w 21600"/>
              <a:gd name="connsiteY1" fmla="*/ 21600 h 21600"/>
              <a:gd name="connsiteX2" fmla="*/ 19593 w 21600"/>
              <a:gd name="connsiteY2" fmla="*/ 21584 h 21600"/>
              <a:gd name="connsiteX3" fmla="*/ 21600 w 21600"/>
              <a:gd name="connsiteY3" fmla="*/ 10800 h 21600"/>
              <a:gd name="connsiteX4" fmla="*/ 19415 w 21600"/>
              <a:gd name="connsiteY4" fmla="*/ 80 h 21600"/>
              <a:gd name="connsiteX5" fmla="*/ 0 w 21600"/>
              <a:gd name="connsiteY5" fmla="*/ 0 h 21600"/>
              <a:gd name="connsiteX0" fmla="*/ 0 w 21600"/>
              <a:gd name="connsiteY0" fmla="*/ 0 h 21600"/>
              <a:gd name="connsiteX1" fmla="*/ 0 w 21600"/>
              <a:gd name="connsiteY1" fmla="*/ 21600 h 21600"/>
              <a:gd name="connsiteX2" fmla="*/ 19762 w 21600"/>
              <a:gd name="connsiteY2" fmla="*/ 21584 h 21600"/>
              <a:gd name="connsiteX3" fmla="*/ 21600 w 21600"/>
              <a:gd name="connsiteY3" fmla="*/ 10800 h 21600"/>
              <a:gd name="connsiteX4" fmla="*/ 19415 w 21600"/>
              <a:gd name="connsiteY4" fmla="*/ 80 h 21600"/>
              <a:gd name="connsiteX5" fmla="*/ 0 w 21600"/>
              <a:gd name="connsiteY5" fmla="*/ 0 h 21600"/>
              <a:gd name="connsiteX0" fmla="*/ 0 w 21600"/>
              <a:gd name="connsiteY0" fmla="*/ 0 h 21600"/>
              <a:gd name="connsiteX1" fmla="*/ 0 w 21600"/>
              <a:gd name="connsiteY1" fmla="*/ 21600 h 21600"/>
              <a:gd name="connsiteX2" fmla="*/ 19762 w 21600"/>
              <a:gd name="connsiteY2" fmla="*/ 21584 h 21600"/>
              <a:gd name="connsiteX3" fmla="*/ 21600 w 21600"/>
              <a:gd name="connsiteY3" fmla="*/ 10800 h 21600"/>
              <a:gd name="connsiteX4" fmla="*/ 19584 w 21600"/>
              <a:gd name="connsiteY4" fmla="*/ 100 h 21600"/>
              <a:gd name="connsiteX5" fmla="*/ 0 w 21600"/>
              <a:gd name="connsiteY5" fmla="*/ 0 h 21600"/>
              <a:gd name="connsiteX0" fmla="*/ 0 w 21600"/>
              <a:gd name="connsiteY0" fmla="*/ 0 h 21600"/>
              <a:gd name="connsiteX1" fmla="*/ 0 w 21600"/>
              <a:gd name="connsiteY1" fmla="*/ 21600 h 21600"/>
              <a:gd name="connsiteX2" fmla="*/ 19762 w 21600"/>
              <a:gd name="connsiteY2" fmla="*/ 21584 h 21600"/>
              <a:gd name="connsiteX3" fmla="*/ 21600 w 21600"/>
              <a:gd name="connsiteY3" fmla="*/ 10800 h 21600"/>
              <a:gd name="connsiteX4" fmla="*/ 19651 w 21600"/>
              <a:gd name="connsiteY4" fmla="*/ 100 h 21600"/>
              <a:gd name="connsiteX5" fmla="*/ 0 w 21600"/>
              <a:gd name="connsiteY5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9762" y="21584"/>
                </a:lnTo>
                <a:lnTo>
                  <a:pt x="21600" y="10800"/>
                </a:lnTo>
                <a:lnTo>
                  <a:pt x="19651" y="100"/>
                </a:lnTo>
                <a:lnTo>
                  <a:pt x="0" y="0"/>
                </a:lnTo>
                <a:close/>
              </a:path>
            </a:pathLst>
          </a:custGeom>
          <a:solidFill>
            <a:srgbClr val="1B328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5E5E5E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4" name="Развитие  сегмента  зубных паст">
            <a:extLst>
              <a:ext uri="{FF2B5EF4-FFF2-40B4-BE49-F238E27FC236}">
                <a16:creationId xmlns:a16="http://schemas.microsoft.com/office/drawing/2014/main" xmlns="" id="{835ACB48-B8E7-7B27-A67F-F864B6B0A0AE}"/>
              </a:ext>
            </a:extLst>
          </p:cNvPr>
          <p:cNvSpPr txBox="1"/>
          <p:nvPr/>
        </p:nvSpPr>
        <p:spPr>
          <a:xfrm>
            <a:off x="500672" y="2885692"/>
            <a:ext cx="6696833" cy="1343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>
              <a:lnSpc>
                <a:spcPct val="70000"/>
              </a:lnSpc>
              <a:defRPr sz="11600">
                <a:solidFill>
                  <a:schemeClr val="accent1">
                    <a:lumOff val="16847"/>
                  </a:schemeClr>
                </a:solidFill>
                <a:latin typeface="Muller Bold"/>
                <a:ea typeface="Muller Bold"/>
                <a:cs typeface="Muller Bold"/>
                <a:sym typeface="Muller Bold"/>
              </a:defRPr>
            </a:pPr>
            <a:r>
              <a:rPr lang="ru-RU" sz="6000" b="1" dirty="0" smtClean="0">
                <a:solidFill>
                  <a:schemeClr val="bg1"/>
                </a:solidFill>
                <a:latin typeface="Phenomena Bold" pitchFamily="2" charset="0"/>
              </a:rPr>
              <a:t>ТВОРЧЕСТВО И САМОВЫРАЖЕНИЕ</a:t>
            </a:r>
            <a:endParaRPr lang="ru-RU" sz="6000" b="1" dirty="0">
              <a:solidFill>
                <a:schemeClr val="bg1"/>
              </a:solidFill>
              <a:latin typeface="Phenomena Bold" pitchFamily="2" charset="0"/>
            </a:endParaRPr>
          </a:p>
        </p:txBody>
      </p:sp>
      <p:sp>
        <p:nvSpPr>
          <p:cNvPr id="5" name="Еще больше  новых брендов">
            <a:extLst>
              <a:ext uri="{FF2B5EF4-FFF2-40B4-BE49-F238E27FC236}">
                <a16:creationId xmlns:a16="http://schemas.microsoft.com/office/drawing/2014/main" xmlns="" id="{F214F2AE-2344-6922-ADED-5B4158580406}"/>
              </a:ext>
            </a:extLst>
          </p:cNvPr>
          <p:cNvSpPr txBox="1"/>
          <p:nvPr/>
        </p:nvSpPr>
        <p:spPr>
          <a:xfrm>
            <a:off x="509287" y="4625809"/>
            <a:ext cx="5224507" cy="445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>
              <a:lnSpc>
                <a:spcPct val="80000"/>
              </a:lnSpc>
              <a:defRPr sz="7000" spc="140">
                <a:solidFill>
                  <a:srgbClr val="FFFFFF"/>
                </a:solidFill>
                <a:latin typeface="Muller Light"/>
                <a:ea typeface="Muller Light"/>
                <a:cs typeface="Muller Light"/>
                <a:sym typeface="Muller Light"/>
              </a:defRPr>
            </a:pPr>
            <a:r>
              <a:rPr lang="ru-RU" sz="3200" dirty="0" smtClean="0">
                <a:solidFill>
                  <a:schemeClr val="bg1"/>
                </a:solidFill>
                <a:latin typeface="Phenomena" pitchFamily="2" charset="0"/>
              </a:rPr>
              <a:t>Я умею,  мне нравиться, я смогу</a:t>
            </a:r>
            <a:endParaRPr sz="3200" dirty="0">
              <a:solidFill>
                <a:schemeClr val="bg1"/>
              </a:solidFill>
              <a:latin typeface="Phenomena" pitchFamily="2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3DD59FB-FAE0-C7C8-0F7C-5454F8A5C1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65" y="-109336"/>
            <a:ext cx="2193310" cy="2173585"/>
          </a:xfrm>
          <a:prstGeom prst="rect">
            <a:avLst/>
          </a:prstGeom>
        </p:spPr>
      </p:pic>
      <p:sp>
        <p:nvSpPr>
          <p:cNvPr id="11" name="Еще больше  новых брендов">
            <a:extLst>
              <a:ext uri="{FF2B5EF4-FFF2-40B4-BE49-F238E27FC236}">
                <a16:creationId xmlns:a16="http://schemas.microsoft.com/office/drawing/2014/main" xmlns="" id="{0ECA750A-AE7D-CC38-CA0F-5D2452F355B5}"/>
              </a:ext>
            </a:extLst>
          </p:cNvPr>
          <p:cNvSpPr txBox="1"/>
          <p:nvPr/>
        </p:nvSpPr>
        <p:spPr>
          <a:xfrm>
            <a:off x="153307" y="819308"/>
            <a:ext cx="1550167" cy="445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>
              <a:lnSpc>
                <a:spcPct val="80000"/>
              </a:lnSpc>
              <a:defRPr sz="7000" spc="140">
                <a:solidFill>
                  <a:srgbClr val="FFFFFF"/>
                </a:solidFill>
                <a:latin typeface="Muller Light"/>
                <a:ea typeface="Muller Light"/>
                <a:cs typeface="Muller Light"/>
                <a:sym typeface="Muller Light"/>
              </a:defRPr>
            </a:pP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-52"/>
            </a:endParaRPr>
          </a:p>
          <a:p>
            <a:pPr algn="ctr">
              <a:lnSpc>
                <a:spcPct val="80000"/>
              </a:lnSpc>
              <a:defRPr sz="7000" spc="140">
                <a:solidFill>
                  <a:srgbClr val="FFFFFF"/>
                </a:solidFill>
                <a:latin typeface="Muller Light"/>
                <a:ea typeface="Muller Light"/>
                <a:cs typeface="Muller Light"/>
                <a:sym typeface="Muller Light"/>
              </a:defRPr>
            </a:pP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-52"/>
              </a:rPr>
              <a:t>Суббота 4</a:t>
            </a:r>
            <a:endParaRPr sz="1600" b="1" dirty="0">
              <a:solidFill>
                <a:schemeClr val="tx1">
                  <a:lumMod val="95000"/>
                  <a:lumOff val="5000"/>
                </a:schemeClr>
              </a:solidFill>
              <a:latin typeface="Montserrat" panose="00000500000000000000" pitchFamily="2" charset="-5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850703" y="115569"/>
            <a:ext cx="3191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spc="140" dirty="0" smtClean="0">
                <a:latin typeface="Phenomena" pitchFamily="2" charset="0"/>
                <a:ea typeface="Muller Light"/>
                <a:cs typeface="Muller Light"/>
              </a:rPr>
              <a:t>ШКОЛЬНЫЕ  СУББОТЫ</a:t>
            </a:r>
            <a:endParaRPr lang="ru-RU" sz="2000" b="1" spc="140" dirty="0">
              <a:latin typeface="Phenomena" pitchFamily="2" charset="0"/>
              <a:ea typeface="Muller Light"/>
              <a:cs typeface="Muller Light"/>
            </a:endParaRPr>
          </a:p>
        </p:txBody>
      </p:sp>
    </p:spTree>
    <p:extLst>
      <p:ext uri="{BB962C8B-B14F-4D97-AF65-F5344CB8AC3E}">
        <p14:creationId xmlns:p14="http://schemas.microsoft.com/office/powerpoint/2010/main" val="1510132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6000" b="1" dirty="0" smtClean="0">
                <a:solidFill>
                  <a:srgbClr val="1B3281"/>
                </a:solidFill>
                <a:latin typeface="Phenomena Bold" pitchFamily="2" charset="0"/>
                <a:ea typeface="Muller Bold"/>
                <a:cs typeface="Muller Bold"/>
                <a:sym typeface="Muller Bold"/>
              </a:rPr>
              <a:t>Результативность занятий в СУББОТНЕЙ  ШКОЛЕ </a:t>
            </a:r>
            <a:endParaRPr lang="ru-RU" sz="6000" b="1" dirty="0">
              <a:solidFill>
                <a:srgbClr val="1B3281"/>
              </a:solidFill>
              <a:latin typeface="Phenomena Bold" pitchFamily="2" charset="0"/>
              <a:ea typeface="Muller Bold"/>
              <a:cs typeface="Muller Bold"/>
              <a:sym typeface="Muller Bold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333333"/>
                </a:solidFill>
                <a:latin typeface="var(--depot-font-text)"/>
              </a:rPr>
              <a:t>Обеспечивают уровневую адаптацию</a:t>
            </a:r>
          </a:p>
          <a:p>
            <a:r>
              <a:rPr lang="ru-RU" dirty="0" smtClean="0"/>
              <a:t>На уровне обучения </a:t>
            </a:r>
            <a:r>
              <a:rPr lang="ru-RU" i="1" dirty="0" smtClean="0"/>
              <a:t>- повышение уровня овладения русским языком, как устным, так и письменным; преодоление отставания в овладении традиционными предметами школьного цикла;</a:t>
            </a:r>
            <a:endParaRPr lang="ru-RU" dirty="0" smtClean="0"/>
          </a:p>
          <a:p>
            <a:r>
              <a:rPr lang="ru-RU" dirty="0" smtClean="0"/>
              <a:t>В области общения </a:t>
            </a:r>
            <a:r>
              <a:rPr lang="ru-RU" i="1" dirty="0" smtClean="0"/>
              <a:t>- налаживание процесса межличностного взаимодействия с одноклассниками;</a:t>
            </a:r>
            <a:endParaRPr lang="ru-RU" dirty="0" smtClean="0"/>
          </a:p>
          <a:p>
            <a:r>
              <a:rPr lang="ru-RU" dirty="0" smtClean="0"/>
              <a:t>В рамках  культурного обогащения </a:t>
            </a:r>
            <a:r>
              <a:rPr lang="ru-RU" i="1" dirty="0" smtClean="0"/>
              <a:t>-  включение в культуру принимающего сообщества</a:t>
            </a:r>
            <a:endParaRPr lang="ru-RU" dirty="0" smtClean="0">
              <a:solidFill>
                <a:srgbClr val="333333"/>
              </a:solidFill>
              <a:latin typeface="var(--depot-font-text)"/>
            </a:endParaRPr>
          </a:p>
          <a:p>
            <a:pPr marL="0" indent="0" algn="ctr">
              <a:buNone/>
            </a:pPr>
            <a:endParaRPr lang="ru-RU" dirty="0" smtClean="0">
              <a:solidFill>
                <a:srgbClr val="333333"/>
              </a:solidFill>
              <a:latin typeface="var(--depot-font-text)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166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75" y="1981199"/>
            <a:ext cx="11349317" cy="4804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7276" y="86061"/>
            <a:ext cx="109620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hlinkClick r:id="rId3"/>
              </a:rPr>
              <a:t>РЕСУРСЫ  ДЛЯ ШКОЛЬНЫХ СУББОТ</a:t>
            </a:r>
          </a:p>
          <a:p>
            <a:pPr algn="ctr"/>
            <a:r>
              <a:rPr lang="en-US" sz="3600" dirty="0" smtClean="0">
                <a:solidFill>
                  <a:prstClr val="black"/>
                </a:solidFill>
                <a:hlinkClick r:id="rId3"/>
              </a:rPr>
              <a:t>https</a:t>
            </a:r>
            <a:r>
              <a:rPr lang="en-US" sz="3600" dirty="0">
                <a:solidFill>
                  <a:prstClr val="black"/>
                </a:solidFill>
                <a:hlinkClick r:id="rId3"/>
              </a:rPr>
              <a:t>://rus4chld.pushkininstitute.ru</a:t>
            </a:r>
            <a:r>
              <a:rPr lang="en-US" sz="3600" dirty="0" smtClean="0">
                <a:solidFill>
                  <a:prstClr val="black"/>
                </a:solidFill>
                <a:hlinkClick r:id="rId3"/>
              </a:rPr>
              <a:t>/#/</a:t>
            </a:r>
            <a:endParaRPr lang="ru-RU" sz="3600" dirty="0" smtClean="0">
              <a:solidFill>
                <a:prstClr val="black"/>
              </a:solidFill>
            </a:endParaRPr>
          </a:p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Русский язык для наших детей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77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2655</TotalTime>
  <Words>343</Words>
  <Application>Microsoft Office PowerPoint</Application>
  <PresentationFormat>Произвольный</PresentationFormat>
  <Paragraphs>61</Paragraphs>
  <Slides>11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11</vt:i4>
      </vt:variant>
    </vt:vector>
  </HeadingPairs>
  <TitlesOfParts>
    <vt:vector size="30" baseType="lpstr">
      <vt:lpstr>Arial</vt:lpstr>
      <vt:lpstr>Helvetica Neue</vt:lpstr>
      <vt:lpstr>Muller Light</vt:lpstr>
      <vt:lpstr>var(--depot-font-text)</vt:lpstr>
      <vt:lpstr>Montserrat</vt:lpstr>
      <vt:lpstr>Times New Roman</vt:lpstr>
      <vt:lpstr>Phenomena Bold</vt:lpstr>
      <vt:lpstr>Calibri Light</vt:lpstr>
      <vt:lpstr>Calibri</vt:lpstr>
      <vt:lpstr>Wingdings</vt:lpstr>
      <vt:lpstr>Helvetica Neue Medium</vt:lpstr>
      <vt:lpstr>YS Text</vt:lpstr>
      <vt:lpstr>Phenomena</vt:lpstr>
      <vt:lpstr>Muller Bold</vt:lpstr>
      <vt:lpstr>Arial Narrow</vt:lpstr>
      <vt:lpstr>Тема Office</vt:lpstr>
      <vt:lpstr>2_Тема Office</vt:lpstr>
      <vt:lpstr>Office Theme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Результативность занятий в СУББОТНЕЙ  ШКОЛЕ </vt:lpstr>
      <vt:lpstr>Презентация PowerPoint</vt:lpstr>
      <vt:lpstr>Презентация PowerPoint</vt:lpstr>
      <vt:lpstr>               forkids.pushkininstitute.ru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Харчевникова Елена Львовна</cp:lastModifiedBy>
  <cp:revision>237</cp:revision>
  <cp:lastPrinted>2021-09-28T13:58:47Z</cp:lastPrinted>
  <dcterms:created xsi:type="dcterms:W3CDTF">2021-09-20T09:17:18Z</dcterms:created>
  <dcterms:modified xsi:type="dcterms:W3CDTF">2025-01-27T06:20:23Z</dcterms:modified>
</cp:coreProperties>
</file>