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77" r:id="rId4"/>
    <p:sldId id="287" r:id="rId5"/>
    <p:sldId id="276" r:id="rId6"/>
    <p:sldId id="279" r:id="rId7"/>
    <p:sldId id="260" r:id="rId8"/>
    <p:sldId id="274" r:id="rId9"/>
    <p:sldId id="275" r:id="rId10"/>
    <p:sldId id="288" r:id="rId11"/>
    <p:sldId id="289" r:id="rId12"/>
    <p:sldId id="29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630526" y="1231353"/>
            <a:ext cx="4567814" cy="2177216"/>
          </a:xfrm>
        </p:spPr>
        <p:txBody>
          <a:bodyPr>
            <a:normAutofit/>
          </a:bodyPr>
          <a:lstStyle/>
          <a:p>
            <a:r>
              <a:rPr lang="ru-RU" dirty="0" smtClean="0"/>
              <a:t>Областной</a:t>
            </a:r>
            <a:br>
              <a:rPr lang="ru-RU" dirty="0" smtClean="0"/>
            </a:br>
            <a:r>
              <a:rPr lang="ru-RU" dirty="0" smtClean="0"/>
              <a:t> семинар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i="1" dirty="0" smtClean="0"/>
              <a:t>03.12.2020</a:t>
            </a:r>
            <a:endParaRPr lang="ru-RU" sz="2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3933056"/>
            <a:ext cx="6048672" cy="129614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900" i="1" spc="0" dirty="0">
                <a:solidFill>
                  <a:srgbClr val="000000"/>
                </a:solidFill>
                <a:latin typeface="Franklin Gothic Medium"/>
                <a:cs typeface="+mj-cs"/>
              </a:rPr>
              <a:t>Вопросы организации обучения и воспитания </a:t>
            </a:r>
            <a:r>
              <a:rPr lang="ru-RU" sz="2900" i="1" spc="0" dirty="0" smtClean="0">
                <a:solidFill>
                  <a:srgbClr val="000000"/>
                </a:solidFill>
                <a:latin typeface="Franklin Gothic Medium"/>
                <a:cs typeface="+mj-cs"/>
              </a:rPr>
              <a:t>детей- </a:t>
            </a:r>
            <a:r>
              <a:rPr lang="ru-RU" sz="2900" i="1" spc="0" dirty="0" err="1" smtClean="0">
                <a:solidFill>
                  <a:srgbClr val="000000"/>
                </a:solidFill>
                <a:latin typeface="Franklin Gothic Medium"/>
                <a:cs typeface="+mj-cs"/>
              </a:rPr>
              <a:t>инофонов</a:t>
            </a:r>
            <a:r>
              <a:rPr lang="ru-RU" sz="2900" i="1" spc="0" dirty="0">
                <a:solidFill>
                  <a:srgbClr val="000000"/>
                </a:solidFill>
                <a:latin typeface="Franklin Gothic Medium"/>
                <a:cs typeface="+mj-cs"/>
              </a:rPr>
              <a:t/>
            </a:r>
            <a:br>
              <a:rPr lang="ru-RU" sz="2900" i="1" spc="0" dirty="0">
                <a:solidFill>
                  <a:srgbClr val="000000"/>
                </a:solidFill>
                <a:latin typeface="Franklin Gothic Medium"/>
                <a:cs typeface="+mj-cs"/>
              </a:rPr>
            </a:b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52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ПедагогическАя</a:t>
            </a:r>
            <a:r>
              <a:rPr lang="ru-RU" dirty="0" smtClean="0"/>
              <a:t> стратегия коллектива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568952" cy="3579849"/>
          </a:xfrm>
        </p:spPr>
        <p:txBody>
          <a:bodyPr>
            <a:noAutofit/>
          </a:bodyPr>
          <a:lstStyle/>
          <a:p>
            <a:pPr algn="just"/>
            <a:r>
              <a:rPr lang="ru-RU" sz="2800" b="0" dirty="0" smtClean="0">
                <a:latin typeface="Arial Narrow" pitchFamily="34" charset="0"/>
              </a:rPr>
              <a:t>	состоит в разработке программы социокультурной адаптации детей из семей мигрантов и создание условий для «мягкого» включения детей в процесс обучения;</a:t>
            </a:r>
          </a:p>
          <a:p>
            <a:pPr algn="just"/>
            <a:r>
              <a:rPr lang="ru-RU" sz="2800" b="0" dirty="0">
                <a:latin typeface="Arial Narrow" pitchFamily="34" charset="0"/>
              </a:rPr>
              <a:t> </a:t>
            </a:r>
            <a:r>
              <a:rPr lang="ru-RU" sz="2800" b="0" dirty="0" smtClean="0">
                <a:latin typeface="Arial Narrow" pitchFamily="34" charset="0"/>
              </a:rPr>
              <a:t>  корректировке имеющихся и формирование новых знаний и навыков в области русского языка, а также в систематическом обучении видам речевой деятельности и снятия интерференции в речи на разных уровнях языковой системы</a:t>
            </a:r>
            <a:endParaRPr lang="ru-RU" sz="28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307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Спасибо за внимание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607145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ЛЕКСИЧЕСКАЯ интерференция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00628"/>
            <a:ext cx="8496944" cy="4200580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    </a:t>
            </a:r>
            <a:r>
              <a:rPr lang="ru-RU" sz="2400" b="0" dirty="0" smtClean="0">
                <a:latin typeface="Calibri"/>
                <a:ea typeface="Calibri"/>
                <a:cs typeface="Times New Roman"/>
              </a:rPr>
              <a:t>Из </a:t>
            </a:r>
            <a:r>
              <a:rPr lang="ru-RU" sz="2400" b="0" dirty="0">
                <a:latin typeface="Calibri"/>
                <a:ea typeface="Calibri"/>
                <a:cs typeface="Times New Roman"/>
              </a:rPr>
              <a:t>двух языковых систем, взаимодействующих в речи человека, одна, как правило, является первичной по отношению к другой, изученной или изучаемой им позднее.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Первичная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языковая система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рассматривается как источник интерференции</a:t>
            </a:r>
            <a:r>
              <a:rPr lang="ru-RU" sz="2400" b="0" dirty="0">
                <a:latin typeface="Calibri"/>
                <a:ea typeface="Calibri"/>
                <a:cs typeface="Times New Roman"/>
              </a:rPr>
              <a:t>, вторичная – как объект интерференции. И такое взаимодействие и «накладывание» двух языков при изучении </a:t>
            </a:r>
            <a:r>
              <a:rPr lang="ru-RU" sz="2400" b="0" dirty="0" smtClean="0">
                <a:latin typeface="Calibri"/>
                <a:ea typeface="Calibri"/>
                <a:cs typeface="Times New Roman"/>
              </a:rPr>
              <a:t>не родного и </a:t>
            </a:r>
            <a:r>
              <a:rPr lang="ru-RU" sz="2400" b="0" dirty="0">
                <a:latin typeface="Calibri"/>
                <a:ea typeface="Calibri"/>
                <a:cs typeface="Times New Roman"/>
              </a:rPr>
              <a:t>является осложняющим фактором при усвоении новой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лексики неродного языка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75552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836712"/>
            <a:ext cx="5976664" cy="417646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</a:rPr>
              <a:t>Обучение  детей-</a:t>
            </a:r>
            <a:r>
              <a:rPr lang="ru-RU" sz="2800" dirty="0" err="1">
                <a:solidFill>
                  <a:srgbClr val="002060"/>
                </a:solidFill>
                <a:latin typeface="Times New Roman"/>
                <a:ea typeface="Calibri"/>
              </a:rPr>
              <a:t>инофонов</a:t>
            </a:r>
            <a:r>
              <a:rPr lang="ru-RU" sz="2800" dirty="0">
                <a:solidFill>
                  <a:srgbClr val="002060"/>
                </a:solidFill>
                <a:latin typeface="Times New Roman"/>
                <a:ea typeface="Calibri"/>
              </a:rPr>
              <a:t> русскому (не родному) языку   как психолого-педагогическая </a:t>
            </a:r>
            <a:r>
              <a:rPr lang="ru-RU" sz="2800" dirty="0" smtClean="0">
                <a:solidFill>
                  <a:srgbClr val="002060"/>
                </a:solidFill>
                <a:latin typeface="Times New Roman"/>
                <a:ea typeface="Calibri"/>
              </a:rPr>
              <a:t>проблема</a:t>
            </a:r>
          </a:p>
          <a:p>
            <a:pPr algn="ctr"/>
            <a:endParaRPr lang="ru-RU" sz="2800" dirty="0">
              <a:solidFill>
                <a:srgbClr val="000000"/>
              </a:solidFill>
              <a:latin typeface="Times New Roman"/>
            </a:endParaRPr>
          </a:p>
          <a:p>
            <a:pPr algn="ctr"/>
            <a:endParaRPr lang="ru-RU" sz="2800" dirty="0" smtClean="0">
              <a:solidFill>
                <a:srgbClr val="000000"/>
              </a:solidFill>
              <a:latin typeface="Times New Roman"/>
            </a:endParaRPr>
          </a:p>
          <a:p>
            <a:pPr algn="r"/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Calibri"/>
              </a:rPr>
              <a:t>Харчевникова Е.Л, </a:t>
            </a:r>
          </a:p>
          <a:p>
            <a:pPr algn="r"/>
            <a:r>
              <a:rPr lang="ru-RU" sz="2400" i="1" dirty="0" err="1" smtClean="0">
                <a:solidFill>
                  <a:srgbClr val="000000"/>
                </a:solidFill>
                <a:latin typeface="Times New Roman"/>
                <a:ea typeface="Calibri"/>
              </a:rPr>
              <a:t>к.п.н</a:t>
            </a:r>
            <a:r>
              <a:rPr lang="ru-RU" sz="2400" i="1" dirty="0" smtClean="0">
                <a:solidFill>
                  <a:srgbClr val="000000"/>
                </a:solidFill>
                <a:latin typeface="Times New Roman"/>
                <a:ea typeface="Calibri"/>
              </a:rPr>
              <a:t>., доцент ГАОУ ДПО ВО ВИРО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424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4419829"/>
          </a:xfrm>
        </p:spPr>
        <p:txBody>
          <a:bodyPr>
            <a:noAutofit/>
          </a:bodyPr>
          <a:lstStyle/>
          <a:p>
            <a:r>
              <a:rPr lang="ru-RU" sz="2400" b="0" i="1" dirty="0"/>
              <a:t>В 2012 г. Президент Российской Федерации </a:t>
            </a:r>
            <a:r>
              <a:rPr lang="ru-RU" sz="2400" b="0" i="1" dirty="0" err="1"/>
              <a:t>В.В.Путин</a:t>
            </a:r>
            <a:r>
              <a:rPr lang="ru-RU" sz="2400" b="0" i="1" dirty="0"/>
              <a:t> утвердил </a:t>
            </a:r>
            <a:r>
              <a:rPr lang="ru-RU" sz="2400" i="1" dirty="0"/>
              <a:t>Концепцию государственной миграционной политики Российской Федерации на период до 2025 г., </a:t>
            </a:r>
            <a:r>
              <a:rPr lang="ru-RU" sz="2400" b="0" i="1" dirty="0"/>
              <a:t>в которой определены приоритетные задачи, а именно </a:t>
            </a:r>
            <a:r>
              <a:rPr lang="ru-RU" sz="2400" i="1" dirty="0"/>
              <a:t>содействие адаптации и интеграции мигрантов, формирование конструктивного взаимодействия между мигрантами и принимающим сообществом.</a:t>
            </a:r>
            <a:r>
              <a:rPr lang="ru-RU" sz="2400" b="0" i="1" dirty="0"/>
              <a:t> В контексте социального заказа государства именно школа должна стать основным агентом адаптации и интеграции детей-мигрантов в социокультурное пространство нашей страны.</a:t>
            </a:r>
          </a:p>
        </p:txBody>
      </p:sp>
    </p:spTree>
    <p:extLst>
      <p:ext uri="{BB962C8B-B14F-4D97-AF65-F5344CB8AC3E}">
        <p14:creationId xmlns:p14="http://schemas.microsoft.com/office/powerpoint/2010/main" val="400391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548640"/>
          </a:xfrm>
        </p:spPr>
        <p:txBody>
          <a:bodyPr/>
          <a:lstStyle/>
          <a:p>
            <a:pPr algn="ctr"/>
            <a:r>
              <a:rPr lang="ru-RU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784976" cy="4248472"/>
          </a:xfrm>
        </p:spPr>
        <p:txBody>
          <a:bodyPr>
            <a:normAutofit fontScale="25000" lnSpcReduction="20000"/>
          </a:bodyPr>
          <a:lstStyle/>
          <a:p>
            <a:r>
              <a:rPr lang="ru-RU" sz="5000" dirty="0" smtClean="0"/>
              <a:t>- </a:t>
            </a:r>
            <a:r>
              <a:rPr lang="ru-RU" sz="7200" b="0" i="1" dirty="0" smtClean="0"/>
              <a:t>Конвенция ООН о правах ребенка от 20 ноября 1989 г.;</a:t>
            </a:r>
          </a:p>
          <a:p>
            <a:r>
              <a:rPr lang="ru-RU" sz="7200" b="0" i="1" dirty="0" smtClean="0"/>
              <a:t>- Конституция Российской Федерации;</a:t>
            </a:r>
          </a:p>
          <a:p>
            <a:r>
              <a:rPr lang="ru-RU" sz="7200" b="0" i="1" dirty="0" smtClean="0"/>
              <a:t>- Указ Президента Российской Федерации от 7 мая 2012 г. N 602 "Об обеспечении межнационального согласия";</a:t>
            </a:r>
          </a:p>
          <a:p>
            <a:r>
              <a:rPr lang="ru-RU" sz="7200" b="0" i="1" dirty="0" smtClean="0"/>
              <a:t>- Концепция государственной миграционной политики Российской Федерации на период до 2025 года;</a:t>
            </a:r>
          </a:p>
          <a:p>
            <a:r>
              <a:rPr lang="ru-RU" sz="7200" b="0" i="1" dirty="0" smtClean="0"/>
              <a:t>- Федеральный закон от 29 декабря 2012 г. N 273-ФЗ "Об образовании в Российской Федерации";</a:t>
            </a:r>
          </a:p>
          <a:p>
            <a:r>
              <a:rPr lang="ru-RU" sz="7200" b="0" i="1" dirty="0" smtClean="0"/>
              <a:t>- Приказ Министерства образования и науки Российской Федерации от 22 января 2014 г. N 32 "Об утверждении Порядка приема граждан на обучение по образовательным программам начального общего, основного общего и среднего общего образования";</a:t>
            </a:r>
          </a:p>
          <a:p>
            <a:r>
              <a:rPr lang="ru-RU" sz="7200" b="0" i="1" dirty="0" smtClean="0"/>
              <a:t>- письмо Министерства образования и науки Российской Федерации от 18 ноября 2013 г. N ВК-844/07 "О направлении методических рекомендаций по организации служб школьной медиации";</a:t>
            </a:r>
          </a:p>
          <a:p>
            <a:endParaRPr lang="ru-RU" sz="7200" b="0" i="1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768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вопроса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08720"/>
            <a:ext cx="8712968" cy="3795873"/>
          </a:xfrm>
        </p:spPr>
        <p:txBody>
          <a:bodyPr>
            <a:normAutofit/>
          </a:bodyPr>
          <a:lstStyle/>
          <a:p>
            <a:pPr algn="just"/>
            <a:r>
              <a:rPr lang="ru-RU" sz="2000" b="0" i="1" dirty="0" smtClean="0"/>
              <a:t>	Наибольшие </a:t>
            </a:r>
            <a:r>
              <a:rPr lang="ru-RU" sz="2000" b="0" i="1" dirty="0"/>
              <a:t>проблемы в адаптации и интеграции детей-мигрантов связаны с </a:t>
            </a:r>
            <a:r>
              <a:rPr lang="ru-RU" sz="2000" i="1" dirty="0"/>
              <a:t>языковым и социокультурным барьерами</a:t>
            </a:r>
            <a:r>
              <a:rPr lang="ru-RU" sz="2000" b="0" i="1" dirty="0"/>
              <a:t>, которые </a:t>
            </a:r>
            <a:r>
              <a:rPr lang="ru-RU" sz="2000" i="1" dirty="0"/>
              <a:t>мешают успешному вовлечению детей-мигрантов в различные виды образовательной, культурно-досуговой и социальной деятельности</a:t>
            </a:r>
            <a:r>
              <a:rPr lang="ru-RU" sz="2000" b="0" i="1" dirty="0"/>
              <a:t>. Сложность включения в иную культурную среду, </a:t>
            </a:r>
            <a:r>
              <a:rPr lang="ru-RU" sz="2000" i="1" dirty="0"/>
              <a:t>сложное освоение русского языка</a:t>
            </a:r>
            <a:r>
              <a:rPr lang="ru-RU" sz="2000" b="0" i="1" dirty="0"/>
              <a:t>, </a:t>
            </a:r>
            <a:r>
              <a:rPr lang="ru-RU" sz="2000" i="1" dirty="0"/>
              <a:t>отсутствие представлений о нормах и базовых ценностях культуры российского общества, незнание особенностей повседневного быта и норм межличностного общения</a:t>
            </a:r>
            <a:r>
              <a:rPr lang="ru-RU" sz="2000" b="0" i="1" dirty="0"/>
              <a:t>, </a:t>
            </a:r>
            <a:r>
              <a:rPr lang="ru-RU" sz="2000" i="1" dirty="0"/>
              <a:t>трудности коммуникации</a:t>
            </a:r>
            <a:r>
              <a:rPr lang="ru-RU" sz="2000" b="0" i="1" dirty="0"/>
              <a:t>, возникающие в общении с детьми и педагогами - все это нелегко решаемые вопросы освоения учебного материала. Дети мигрантов порой </a:t>
            </a:r>
            <a:r>
              <a:rPr lang="ru-RU" sz="2000" i="1" dirty="0"/>
              <a:t>с трудом интегрируются в образовательное пространство школы</a:t>
            </a:r>
            <a:r>
              <a:rPr lang="ru-RU" sz="2000" b="0" i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740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686976"/>
          </a:xfrm>
        </p:spPr>
        <p:txBody>
          <a:bodyPr/>
          <a:lstStyle/>
          <a:p>
            <a:pPr algn="ctr"/>
            <a:r>
              <a:rPr lang="ru-RU" sz="2400" i="1" dirty="0" smtClean="0"/>
              <a:t>Основные положения и Принципы организации работы с детьми-</a:t>
            </a:r>
            <a:r>
              <a:rPr lang="ru-RU" sz="2400" i="1" dirty="0" err="1" smtClean="0"/>
              <a:t>инофнами</a:t>
            </a:r>
            <a:r>
              <a:rPr lang="ru-RU" sz="2400" i="1" dirty="0" smtClean="0"/>
              <a:t> 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3555733"/>
          </a:xfrm>
        </p:spPr>
        <p:txBody>
          <a:bodyPr>
            <a:normAutofit fontScale="85000" lnSpcReduction="20000"/>
          </a:bodyPr>
          <a:lstStyle/>
          <a:p>
            <a:endParaRPr lang="ru-RU" b="0" i="1" dirty="0"/>
          </a:p>
          <a:p>
            <a:pPr>
              <a:buFontTx/>
              <a:buChar char="-"/>
            </a:pPr>
            <a:r>
              <a:rPr lang="ru-RU" b="0" i="1" dirty="0" smtClean="0"/>
              <a:t>ведущими </a:t>
            </a:r>
            <a:r>
              <a:rPr lang="ru-RU" b="0" i="1" dirty="0"/>
              <a:t>факторами образовательной среды, влияющими на процесс социокультурной адаптации детей, являются: </a:t>
            </a:r>
            <a:r>
              <a:rPr lang="ru-RU" i="1" dirty="0"/>
              <a:t>личностная направленность процесса образования, создание отношений уважения и благоприятного психологического климата в школе</a:t>
            </a:r>
            <a:r>
              <a:rPr lang="ru-RU" i="1" dirty="0" smtClean="0"/>
              <a:t>;</a:t>
            </a:r>
          </a:p>
          <a:p>
            <a:pPr>
              <a:buFontTx/>
              <a:buChar char="-"/>
            </a:pPr>
            <a:endParaRPr lang="ru-RU" i="1" dirty="0"/>
          </a:p>
          <a:p>
            <a:r>
              <a:rPr lang="ru-RU" b="0" i="1" dirty="0"/>
              <a:t>- любые попытки особого, отдельного (</a:t>
            </a:r>
            <a:r>
              <a:rPr lang="ru-RU" b="0" i="1" dirty="0" err="1"/>
              <a:t>анклавного</a:t>
            </a:r>
            <a:r>
              <a:rPr lang="ru-RU" b="0" i="1" dirty="0"/>
              <a:t>), резервационного обучения нежелательны;</a:t>
            </a:r>
          </a:p>
          <a:p>
            <a:pPr>
              <a:buFontTx/>
              <a:buChar char="-"/>
            </a:pPr>
            <a:r>
              <a:rPr lang="ru-RU" b="0" i="1" dirty="0" smtClean="0"/>
              <a:t>современное </a:t>
            </a:r>
            <a:r>
              <a:rPr lang="ru-RU" b="0" i="1" dirty="0"/>
              <a:t>общество нуждается в нахождении путей диалога с группами, входящими в его состав, независимо от этнической, конфессиональной или иной культурной принадлежности, в связи с этим при создании условий успешной адаптации детей-мигрантов в школе возникает необходимость нахождения путей </a:t>
            </a:r>
            <a:r>
              <a:rPr lang="ru-RU" i="1" dirty="0"/>
              <a:t>сотрудничества со всеми субъектами </a:t>
            </a:r>
            <a:r>
              <a:rPr lang="ru-RU" i="1" dirty="0" smtClean="0"/>
              <a:t>образовательного </a:t>
            </a:r>
            <a:r>
              <a:rPr lang="ru-RU" i="1" dirty="0"/>
              <a:t>процесса</a:t>
            </a:r>
            <a:r>
              <a:rPr lang="ru-RU" i="1" dirty="0" smtClean="0"/>
              <a:t>;</a:t>
            </a:r>
          </a:p>
          <a:p>
            <a:pPr>
              <a:buFontTx/>
              <a:buChar char="-"/>
            </a:pPr>
            <a:endParaRPr lang="ru-RU" i="1" dirty="0"/>
          </a:p>
          <a:p>
            <a:r>
              <a:rPr lang="ru-RU" b="0" i="1" dirty="0"/>
              <a:t>- адаптация не носит однонаправленный характер, под адаптацией также понимается </a:t>
            </a:r>
            <a:r>
              <a:rPr lang="ru-RU" i="1" dirty="0"/>
              <a:t>формирование установки на позитивное восприятие и понимание иных культур,</a:t>
            </a:r>
            <a:r>
              <a:rPr lang="ru-RU" b="0" i="1" dirty="0"/>
              <a:t> следовательно, обе стороны - и принимающая, и входящая в состав - испытывают на себе изменения, связанные со сменой окружения.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53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8064896" cy="5486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/>
                <a:ea typeface="Calibri"/>
              </a:rPr>
              <a:t>организационно-методические  задачи</a:t>
            </a:r>
            <a:endParaRPr lang="ru-RU" b="1" i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692696"/>
            <a:ext cx="9108504" cy="5328592"/>
          </a:xfrm>
        </p:spPr>
        <p:txBody>
          <a:bodyPr>
            <a:normAutofit fontScale="62500" lnSpcReduction="20000"/>
          </a:bodyPr>
          <a:lstStyle/>
          <a:p>
            <a:pPr marR="160655"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Моделирование учебного плана в части, формируемой участниками образовательных отношений, в части организации внеурочной деятельности, а также  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</a:rPr>
              <a:t>элективов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  и факультативов для детей-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</a:rPr>
              <a:t>инофонов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 в основной и старшей школе.</a:t>
            </a:r>
            <a:endParaRPr lang="ru-RU" sz="2800" dirty="0"/>
          </a:p>
          <a:p>
            <a:pPr marR="160655"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 Отбор содержания, форм и методов преподавания  предметов  «Обучение грамоте и письму», «Русский язык», «Литература», «Литературное чтение»  с учетом дифференцированного обучения детей-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</a:rPr>
              <a:t>инофонов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endParaRPr lang="ru-RU" sz="2800" dirty="0"/>
          </a:p>
          <a:p>
            <a:pPr marR="160655"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Разработка системы контрольно-оценочной деятельности в процессе освоения учебных программ  детьми, для которых русский язык не является родным</a:t>
            </a:r>
            <a:endParaRPr lang="ru-RU" sz="2800" dirty="0"/>
          </a:p>
          <a:p>
            <a:pPr marR="160655"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Подготовка (повышение квалификации) педагогов к  обучению детей-</a:t>
            </a:r>
            <a:r>
              <a:rPr lang="ru-RU" sz="2800" dirty="0" err="1">
                <a:solidFill>
                  <a:srgbClr val="000000"/>
                </a:solidFill>
                <a:latin typeface="Times New Roman"/>
                <a:ea typeface="Calibri"/>
              </a:rPr>
              <a:t>инофонов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 русскому языку и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литературе.</a:t>
            </a:r>
          </a:p>
          <a:p>
            <a:pPr marR="160655" lvl="0" algn="just">
              <a:lnSpc>
                <a:spcPct val="150000"/>
              </a:lnSpc>
              <a:buFont typeface="+mj-lt"/>
              <a:buAutoNum type="arabicPeriod"/>
            </a:pPr>
            <a:r>
              <a:rPr lang="ru-RU" sz="2800" dirty="0" smtClean="0">
                <a:solidFill>
                  <a:srgbClr val="000000"/>
                </a:solidFill>
                <a:latin typeface="Times New Roman"/>
                <a:ea typeface="Calibri"/>
              </a:rPr>
              <a:t>Обобщение </a:t>
            </a:r>
            <a:r>
              <a:rPr lang="ru-RU" sz="2800" dirty="0">
                <a:solidFill>
                  <a:srgbClr val="000000"/>
                </a:solidFill>
                <a:latin typeface="Times New Roman"/>
                <a:ea typeface="Calibri"/>
              </a:rPr>
              <a:t>и диссеминация эффективных практик педагогов по привитию интереса к русской культуре и изучению  русского языка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342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712968" cy="548640"/>
          </a:xfrm>
        </p:spPr>
        <p:txBody>
          <a:bodyPr/>
          <a:lstStyle/>
          <a:p>
            <a:pPr algn="ctr"/>
            <a:r>
              <a:rPr lang="ru-RU" sz="2000" b="1" dirty="0" err="1" smtClean="0">
                <a:solidFill>
                  <a:srgbClr val="002060"/>
                </a:solidFill>
                <a:latin typeface="Times New Roman"/>
                <a:ea typeface="Calibri"/>
              </a:rPr>
              <a:t>дополнительныЕ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/>
                <a:ea typeface="Calibri"/>
              </a:rPr>
              <a:t>стимулирующиЕ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</a:rPr>
              <a:t> 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/>
                <a:ea typeface="Calibri"/>
              </a:rPr>
              <a:t>мерЫ</a:t>
            </a: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</a:rPr>
              <a:t/>
            </a:r>
            <a:b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</a:rPr>
            </a:br>
            <a:r>
              <a:rPr lang="ru-RU" sz="2000" b="1" dirty="0" smtClean="0">
                <a:solidFill>
                  <a:srgbClr val="002060"/>
                </a:solidFill>
                <a:latin typeface="Times New Roman"/>
                <a:ea typeface="Calibri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/>
                <a:ea typeface="Calibri"/>
              </a:rPr>
              <a:t>в отношении обучения детей-</a:t>
            </a:r>
            <a:r>
              <a:rPr lang="ru-RU" sz="2000" b="1" dirty="0" err="1">
                <a:solidFill>
                  <a:srgbClr val="002060"/>
                </a:solidFill>
                <a:latin typeface="Times New Roman"/>
                <a:ea typeface="Calibri"/>
              </a:rPr>
              <a:t>инофонов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784976" cy="3579849"/>
          </a:xfrm>
        </p:spPr>
        <p:txBody>
          <a:bodyPr>
            <a:normAutofit fontScale="92500" lnSpcReduction="20000"/>
          </a:bodyPr>
          <a:lstStyle/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-использование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педагогической практике современных технологий личностно-ориентированного и развивающего обучения, основанных на познавательной, проектной и коммуникативной деятельности, в которые вовлекается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инофон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-обеспечение возможности дистанционного обучения русскому языку посредством информационно-телекоммуникационной сети «Интернет»;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-создание учебно-методического мультимедийного обеспечения предмета «Русский  язык» для обучения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инофонов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-внедрение механизмов вовлечения родителей (законных представителей) в процесс изучения русского языка;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-создание интегрированных курсов  преподавания  русского  языка   и литературы.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4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65760"/>
            <a:ext cx="8568952" cy="548640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требования к </a:t>
            </a:r>
            <a:r>
              <a:rPr lang="ru-RU" sz="2400" b="1" dirty="0" smtClean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методическому обеспечению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00628"/>
            <a:ext cx="8928992" cy="3912548"/>
          </a:xfrm>
        </p:spPr>
        <p:txBody>
          <a:bodyPr>
            <a:normAutofit fontScale="70000" lnSpcReduction="20000"/>
          </a:bodyPr>
          <a:lstStyle/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обобщение, систематизация и внедрение наиболее эффективных методов, методик и технологий преподавания учебного предмета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инофонам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; 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-создание методических рекомендаций по социокультурной адаптации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инофонов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в русскоязычную культурно-образовательную среду;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-создание  учебных курсов и курсов внеурочной деятельности  для таких детей на региональной платформе  СЭДО;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-модернизация содержания учебно-методических материалов по предмету в соответствии с вызовами современности: усиление внимания к системно-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деятельностному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подходу, увеличение времени на индивидуальную проектную  и творческую деятельность;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marL="180340" marR="160655" indent="269875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-использование возможностей информационно-образовательной среды и технологий дистанционного обучения русскому   языку.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 algn="just"/>
            <a:endParaRPr lang="ru-RU" sz="2000" b="0" i="1" dirty="0"/>
          </a:p>
        </p:txBody>
      </p:sp>
    </p:spTree>
    <p:extLst>
      <p:ext uri="{BB962C8B-B14F-4D97-AF65-F5344CB8AC3E}">
        <p14:creationId xmlns:p14="http://schemas.microsoft.com/office/powerpoint/2010/main" val="25828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2078</TotalTime>
  <Words>731</Words>
  <Application>Microsoft Office PowerPoint</Application>
  <PresentationFormat>Экран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Углы</vt:lpstr>
      <vt:lpstr>Областной  семинар  03.12.2020</vt:lpstr>
      <vt:lpstr>Презентация PowerPoint</vt:lpstr>
      <vt:lpstr>Презентация PowerPoint</vt:lpstr>
      <vt:lpstr>Нормативно-правовая база</vt:lpstr>
      <vt:lpstr>Актуальность вопроса</vt:lpstr>
      <vt:lpstr>Основные положения и Принципы организации работы с детьми-инофнами </vt:lpstr>
      <vt:lpstr>организационно-методические  задачи</vt:lpstr>
      <vt:lpstr>дополнительныЕ стимулирующиЕ  мерЫ  в отношении обучения детей-инофонов:</vt:lpstr>
      <vt:lpstr>требования к  методическому обеспечению</vt:lpstr>
      <vt:lpstr>ПедагогическАя стратегия коллектива</vt:lpstr>
      <vt:lpstr>Презентация PowerPoint</vt:lpstr>
      <vt:lpstr>ЛЕКСИЧЕСКАЯ интерференция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Инквизитор</dc:creator>
  <cp:lastModifiedBy>Харчевникова Елена Львовна</cp:lastModifiedBy>
  <cp:revision>55</cp:revision>
  <dcterms:created xsi:type="dcterms:W3CDTF">2018-08-01T08:33:28Z</dcterms:created>
  <dcterms:modified xsi:type="dcterms:W3CDTF">2020-12-03T07:55:42Z</dcterms:modified>
</cp:coreProperties>
</file>