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4"/>
  </p:handoutMasterIdLst>
  <p:sldIdLst>
    <p:sldId id="274" r:id="rId2"/>
    <p:sldId id="275" r:id="rId3"/>
    <p:sldId id="278" r:id="rId4"/>
    <p:sldId id="277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76" r:id="rId13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50" d="100"/>
          <a:sy n="50" d="100"/>
        </p:scale>
        <p:origin x="-1392" y="-4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414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18838-52CF-4874-9C68-551885CAC1C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1579579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0293C-3B3B-405B-A94C-D2DE8CBB0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82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0" y="554736"/>
            <a:ext cx="4808220" cy="11155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49795" y="1053083"/>
            <a:ext cx="5369052" cy="58049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635635" cy="635635"/>
          </a:xfrm>
          <a:custGeom>
            <a:avLst/>
            <a:gdLst/>
            <a:ahLst/>
            <a:cxnLst/>
            <a:rect l="l" t="t" r="r" b="b"/>
            <a:pathLst>
              <a:path w="635635" h="635635">
                <a:moveTo>
                  <a:pt x="635495" y="0"/>
                </a:moveTo>
                <a:lnTo>
                  <a:pt x="0" y="0"/>
                </a:lnTo>
                <a:lnTo>
                  <a:pt x="0" y="635495"/>
                </a:lnTo>
                <a:lnTo>
                  <a:pt x="635495" y="635495"/>
                </a:lnTo>
                <a:lnTo>
                  <a:pt x="635495" y="0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407" y="24511"/>
            <a:ext cx="11871960" cy="464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9825" y="1696923"/>
            <a:ext cx="6519545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iro33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national-project/projects/patriot/?ysclid=l74hvwnxed750001494" TargetMode="External"/><Relationship Id="rId2" Type="http://schemas.openxmlformats.org/officeDocument/2006/relationships/hyperlink" Target="https://fgosreestr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Vospitanie_na_uroke_metodika_raboti_uchitelya_0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azgovor.edsoo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orm.instrao.ru/bitrix/documents/&#1052;&#1077;&#1090;&#1086;&#1076;&#1080;&#1095;&#1077;&#1089;&#1082;&#1086;&#1077;%20&#1087;&#1086;&#1089;&#1086;&#1073;&#1080;&#1077;%20&#1042;&#1086;&#1089;&#1087;&#1080;&#1090;&#1072;&#1085;&#1080;&#1077;%20&#1074;%20&#1089;&#1086;&#1074;&#1088;&#1077;&#1084;&#1077;&#1085;&#1085;&#1086;&#1081;%20&#1096;&#1082;&#1086;&#1083;&#1077;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rm.instrao.ru/examples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0;&#1085;&#1089;&#1090;&#1080;&#1090;&#1091;&#1090;&#1074;&#1086;&#1089;&#1087;&#1080;&#1090;&#1072;&#1085;&#1080;&#1103;.&#1088;&#1092;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11871960" cy="738664"/>
          </a:xfrm>
        </p:spPr>
        <p:txBody>
          <a:bodyPr/>
          <a:lstStyle/>
          <a:p>
            <a:pPr algn="ctr"/>
            <a:r>
              <a:rPr lang="ru-RU" sz="2400" dirty="0" smtClean="0"/>
              <a:t>ГАОУ ДПО ВО «Владимирский институт развития образования</a:t>
            </a:r>
            <a:br>
              <a:rPr lang="ru-RU" sz="2400" dirty="0" smtClean="0"/>
            </a:br>
            <a:r>
              <a:rPr lang="ru-RU" sz="2400" dirty="0" smtClean="0"/>
              <a:t>имени Л.И. Новиковой»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0" y="2209800"/>
            <a:ext cx="8915400" cy="2769989"/>
          </a:xfrm>
          <a:ln w="5715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идеологической воспитательной работы с обучающимися и педагогическими работниками в образовательных организациях Владимирской области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476964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1F5F"/>
                </a:solidFill>
                <a:latin typeface="Arial"/>
                <a:ea typeface="+mj-ea"/>
                <a:cs typeface="Arial"/>
              </a:rPr>
              <a:t>Шумилина Татьяна Олеговна,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1F5F"/>
                </a:solidFill>
                <a:latin typeface="Arial"/>
                <a:ea typeface="+mj-ea"/>
                <a:cs typeface="Arial"/>
              </a:rPr>
              <a:t>канд. </a:t>
            </a:r>
            <a:r>
              <a:rPr lang="ru-RU" sz="2400" b="1" i="1" dirty="0" err="1">
                <a:solidFill>
                  <a:srgbClr val="001F5F"/>
                </a:solidFill>
                <a:latin typeface="Arial"/>
                <a:ea typeface="+mj-ea"/>
                <a:cs typeface="Arial"/>
              </a:rPr>
              <a:t>пед</a:t>
            </a:r>
            <a:r>
              <a:rPr lang="ru-RU" sz="2400" b="1" i="1" dirty="0">
                <a:solidFill>
                  <a:srgbClr val="001F5F"/>
                </a:solidFill>
                <a:latin typeface="Arial"/>
                <a:ea typeface="+mj-ea"/>
                <a:cs typeface="Arial"/>
              </a:rPr>
              <a:t>. наук, доцент,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1F5F"/>
                </a:solidFill>
                <a:latin typeface="Arial"/>
                <a:ea typeface="+mj-ea"/>
                <a:cs typeface="Arial"/>
              </a:rPr>
              <a:t>зав. кафедрой педагогического менеджмента ВИР</a:t>
            </a:r>
            <a:r>
              <a:rPr lang="ru-RU" sz="2400" b="1" dirty="0">
                <a:solidFill>
                  <a:srgbClr val="001F5F"/>
                </a:solidFill>
                <a:latin typeface="Arial"/>
                <a:ea typeface="+mj-ea"/>
                <a:cs typeface="Arial"/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191969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9" y="24510"/>
            <a:ext cx="11199367" cy="492443"/>
          </a:xfrm>
        </p:spPr>
        <p:txBody>
          <a:bodyPr/>
          <a:lstStyle/>
          <a:p>
            <a:pPr algn="ctr"/>
            <a:r>
              <a:rPr lang="ru-RU" sz="3200" dirty="0" smtClean="0"/>
              <a:t>Организационно – педагогические условия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990600"/>
            <a:ext cx="10972800" cy="1107996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5"/>
            </a:pPr>
            <a:r>
              <a:rPr lang="ru-RU" sz="2400" dirty="0" smtClean="0"/>
              <a:t>Повышение профессиональной подготовленности педагогов к идеологическому воспитанию.</a:t>
            </a:r>
          </a:p>
          <a:p>
            <a:pPr algn="just"/>
            <a:endParaRPr lang="ru-RU" sz="24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9200" y="1981200"/>
            <a:ext cx="10439400" cy="441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Курсы повышения квалификации (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https://viro33.ru/</a:t>
            </a:r>
            <a:r>
              <a:rPr lang="ru-RU" sz="2400" dirty="0">
                <a:solidFill>
                  <a:schemeClr val="tx1"/>
                </a:solidFill>
              </a:rPr>
              <a:t> );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Инновационная деятельность </a:t>
            </a:r>
            <a:r>
              <a:rPr lang="ru-RU" sz="2400" dirty="0" smtClean="0">
                <a:solidFill>
                  <a:schemeClr val="tx1"/>
                </a:solidFill>
              </a:rPr>
              <a:t>ОО (присвоение статуса </a:t>
            </a:r>
            <a:r>
              <a:rPr lang="ru-RU" sz="2400" dirty="0">
                <a:solidFill>
                  <a:schemeClr val="tx1"/>
                </a:solidFill>
              </a:rPr>
              <a:t>муниципальных и региональных инновационных площадок);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Региональные конференции, семинары, круглые столы, конкурсы;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Муниципальные мероприятия по диссеминации опыта педагогов – практиков в области воспитания.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Методическая работа в ОО </a:t>
            </a:r>
            <a:r>
              <a:rPr lang="ru-RU" sz="2400" dirty="0" smtClean="0">
                <a:solidFill>
                  <a:schemeClr val="tx1"/>
                </a:solidFill>
              </a:rPr>
              <a:t>(темы работы методических объединений </a:t>
            </a:r>
            <a:r>
              <a:rPr lang="ru-RU" sz="2400" dirty="0">
                <a:solidFill>
                  <a:schemeClr val="tx1"/>
                </a:solidFill>
              </a:rPr>
              <a:t>учителей-предметников, </a:t>
            </a:r>
            <a:r>
              <a:rPr lang="ru-RU" sz="2400" dirty="0" smtClean="0">
                <a:solidFill>
                  <a:schemeClr val="tx1"/>
                </a:solidFill>
              </a:rPr>
              <a:t>методического объединения </a:t>
            </a:r>
            <a:r>
              <a:rPr lang="ru-RU" sz="2400" dirty="0">
                <a:solidFill>
                  <a:schemeClr val="tx1"/>
                </a:solidFill>
              </a:rPr>
              <a:t>классных руководителей).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Самообразование педагогов, обобщение педагогического опыта.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9" y="24510"/>
            <a:ext cx="11199367" cy="861774"/>
          </a:xfrm>
        </p:spPr>
        <p:txBody>
          <a:bodyPr/>
          <a:lstStyle/>
          <a:p>
            <a:pPr algn="ctr"/>
            <a:r>
              <a:rPr lang="ru-RU" sz="2800" dirty="0" smtClean="0"/>
              <a:t>Региональная воспитательная система</a:t>
            </a:r>
            <a:br>
              <a:rPr lang="ru-RU" sz="2800" dirty="0" smtClean="0"/>
            </a:br>
            <a:r>
              <a:rPr lang="ru-RU" sz="2800" dirty="0" smtClean="0"/>
              <a:t>«Край Владимирский – колыбель России»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www.tv-mig.ru/upload/iblock/823/82337930475709b495fd2f98fe23fd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2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162800" y="3429000"/>
            <a:ext cx="4800600" cy="2743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Государственная программа </a:t>
            </a:r>
            <a:r>
              <a:rPr lang="ru-RU" b="1" dirty="0">
                <a:solidFill>
                  <a:schemeClr val="tx1"/>
                </a:solidFill>
              </a:rPr>
              <a:t>Владимирской </a:t>
            </a:r>
            <a:r>
              <a:rPr lang="ru-RU" b="1" dirty="0" smtClean="0">
                <a:solidFill>
                  <a:schemeClr val="tx1"/>
                </a:solidFill>
              </a:rPr>
              <a:t>области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«Реализация государственной </a:t>
            </a:r>
            <a:r>
              <a:rPr lang="ru-RU" b="1" dirty="0">
                <a:solidFill>
                  <a:schemeClr val="tx1"/>
                </a:solidFill>
              </a:rPr>
              <a:t>молодежной политики, патриотическое воспитание жителей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Владимирской области, поддержка детских и молодежных общественных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объединений»</a:t>
            </a:r>
          </a:p>
        </p:txBody>
      </p:sp>
    </p:spTree>
    <p:extLst>
      <p:ext uri="{BB962C8B-B14F-4D97-AF65-F5344CB8AC3E}">
        <p14:creationId xmlns:p14="http://schemas.microsoft.com/office/powerpoint/2010/main" val="423495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T\Desktop\List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42115"/>
            <a:ext cx="10667999" cy="49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3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"/>
            <a:ext cx="11506200" cy="553998"/>
          </a:xfrm>
        </p:spPr>
        <p:txBody>
          <a:bodyPr/>
          <a:lstStyle/>
          <a:p>
            <a:pPr algn="ctr"/>
            <a:r>
              <a:rPr lang="ru-RU" sz="3600" dirty="0" smtClean="0"/>
              <a:t>Нормативно-правовые основы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948690"/>
            <a:ext cx="11658600" cy="5909310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dirty="0" smtClean="0"/>
              <a:t>Федеральный закон </a:t>
            </a:r>
            <a:r>
              <a:rPr lang="ru-RU" sz="2400" dirty="0"/>
              <a:t>от 29.12.2012 № 273-ФЗ </a:t>
            </a:r>
            <a:r>
              <a:rPr lang="ru-RU" sz="2400" dirty="0" smtClean="0"/>
              <a:t>«Об образовании в Российской Федерации».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2400" dirty="0" smtClean="0"/>
              <a:t>Распоряжение </a:t>
            </a:r>
            <a:r>
              <a:rPr lang="ru-RU" altLang="ru-RU" sz="2400" dirty="0"/>
              <a:t>Правительства Российской Федерации от 29 мая 2015 г. № 996-р «Стратегия развития воспитания в Российской Федерации на период до 2025 года</a:t>
            </a:r>
            <a:r>
              <a:rPr lang="ru-RU" altLang="ru-RU" sz="2400" dirty="0" smtClean="0"/>
              <a:t>».</a:t>
            </a:r>
          </a:p>
          <a:p>
            <a:pPr marL="342900" indent="-342900" algn="just">
              <a:buFont typeface="+mj-lt"/>
              <a:buAutoNum type="arabicPeriod"/>
            </a:pPr>
            <a:endParaRPr lang="ru-RU" altLang="ru-RU" sz="2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2400" dirty="0" smtClean="0"/>
              <a:t>ФГОС НОО, ООО, СОО (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fgos.ru</a:t>
            </a:r>
            <a:r>
              <a:rPr lang="en-US" sz="2400" dirty="0">
                <a:hlinkClick r:id="rId2"/>
              </a:rPr>
              <a:t>/</a:t>
            </a:r>
            <a:r>
              <a:rPr lang="ru-RU" sz="2400" dirty="0"/>
              <a:t>).</a:t>
            </a:r>
            <a:endParaRPr lang="ru-RU" altLang="ru-RU" sz="2400" dirty="0" smtClean="0"/>
          </a:p>
          <a:p>
            <a:pPr marL="342900" indent="-342900" algn="just">
              <a:buFont typeface="+mj-lt"/>
              <a:buAutoNum type="arabicPeriod"/>
            </a:pPr>
            <a:endParaRPr lang="ru-RU" altLang="ru-RU" sz="2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2400" dirty="0" smtClean="0"/>
              <a:t>Примерная программа воспитания для общеобразовательных организаций (утверждена 23 июня 2022 г., размещена на </a:t>
            </a:r>
            <a:r>
              <a:rPr lang="en-US" sz="2400" dirty="0">
                <a:hlinkClick r:id="rId2"/>
              </a:rPr>
              <a:t>https://fgosreestr.ru</a:t>
            </a:r>
            <a:r>
              <a:rPr lang="en-US" sz="2400" dirty="0" smtClean="0">
                <a:hlinkClick r:id="rId2"/>
              </a:rPr>
              <a:t>/</a:t>
            </a:r>
            <a:r>
              <a:rPr lang="ru-RU" sz="24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2400" dirty="0" smtClean="0"/>
              <a:t>Федеральный проект «Патриотическое воспитание» в рамках национального проекта «Образование» на 2021 – 2024 гг. </a:t>
            </a:r>
          </a:p>
          <a:p>
            <a:pPr marL="361950" algn="just"/>
            <a:r>
              <a:rPr lang="ru-RU" altLang="ru-RU" sz="2400" dirty="0" smtClean="0"/>
              <a:t>(</a:t>
            </a:r>
            <a:r>
              <a:rPr lang="en-US" altLang="ru-RU" sz="2400" dirty="0">
                <a:hlinkClick r:id="rId3"/>
              </a:rPr>
              <a:t>https://edu.gov.ru/national-project/projects/patriot/?ysclid=l74hvwnxed750001494</a:t>
            </a:r>
            <a:r>
              <a:rPr lang="ru-RU" altLang="ru-RU" sz="2400" dirty="0" smtClean="0"/>
              <a:t>)</a:t>
            </a:r>
            <a:endParaRPr lang="ru-RU" altLang="ru-RU" sz="2400" dirty="0"/>
          </a:p>
          <a:p>
            <a:pPr marL="342900" indent="-342900" algn="just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658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6934200" cy="5270183"/>
          </a:xfrm>
        </p:spPr>
        <p:txBody>
          <a:bodyPr/>
          <a:lstStyle/>
          <a:p>
            <a:pPr algn="just" eaLnBrk="1" hangingPunct="1"/>
            <a:r>
              <a:rPr lang="ru-RU" altLang="ru-RU" sz="2000" b="1" dirty="0"/>
              <a:t>Статья 2. пункт 2</a:t>
            </a:r>
          </a:p>
          <a:p>
            <a:pPr algn="just">
              <a:buNone/>
            </a:pPr>
            <a:r>
              <a:rPr lang="ru-RU" altLang="ru-RU" sz="2000" b="1" dirty="0"/>
              <a:t>	</a:t>
            </a:r>
            <a:endParaRPr lang="ru-RU" altLang="ru-RU" sz="2000" b="1" dirty="0" smtClean="0"/>
          </a:p>
          <a:p>
            <a:pPr algn="just">
              <a:buNone/>
            </a:pPr>
            <a:r>
              <a:rPr lang="ru-RU" altLang="ru-RU" sz="2000" b="1" dirty="0" smtClean="0"/>
              <a:t>Воспитание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- </a:t>
            </a:r>
            <a:r>
              <a:rPr lang="ru-RU" sz="2000" dirty="0"/>
              <a:t>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</a:t>
            </a:r>
            <a:r>
              <a:rPr lang="ru-RU" sz="2000" dirty="0" smtClean="0"/>
              <a:t>среде.</a:t>
            </a:r>
            <a:endParaRPr lang="ru-RU" altLang="ru-RU" sz="2000" b="1" dirty="0"/>
          </a:p>
          <a:p>
            <a:endParaRPr lang="ru-RU" dirty="0"/>
          </a:p>
        </p:txBody>
      </p:sp>
      <p:pic>
        <p:nvPicPr>
          <p:cNvPr id="4" name="Picture 2" descr="http://ooshkrasrechka.3dn.ru/vik-4/vik-5/vik-6/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4705" y="0"/>
            <a:ext cx="4647295" cy="3489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041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hto\Desktop\hello_html_114030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06" y="1078706"/>
            <a:ext cx="4220342" cy="2883694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hto\Desktop\Risunok-Borisova-Deni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" y="3576636"/>
            <a:ext cx="4453880" cy="3209925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hto\Desktop\1462946715_17.6.38.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76288"/>
            <a:ext cx="3657600" cy="5303837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1123167" cy="553998"/>
          </a:xfrm>
        </p:spPr>
        <p:txBody>
          <a:bodyPr/>
          <a:lstStyle/>
          <a:p>
            <a:pPr algn="ctr"/>
            <a:r>
              <a:rPr lang="ru-RU" sz="3600" dirty="0" smtClean="0"/>
              <a:t>Базовые национальные ценности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30780" y="6232563"/>
            <a:ext cx="6519545" cy="553998"/>
          </a:xfrm>
        </p:spPr>
        <p:txBody>
          <a:bodyPr/>
          <a:lstStyle/>
          <a:p>
            <a:pPr algn="r"/>
            <a:r>
              <a:rPr lang="ru-RU" b="1" i="1" dirty="0" smtClean="0"/>
              <a:t>По материалам Концепции духовно-нравственного развития и воспитания гражданина России</a:t>
            </a:r>
            <a:endParaRPr lang="ru-RU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5760" y="1066800"/>
            <a:ext cx="3886200" cy="1447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ПАТРИОТИЗМ –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любовь к России, к своему народу, к своей </a:t>
            </a:r>
            <a:r>
              <a:rPr lang="ru-RU" dirty="0" smtClean="0">
                <a:solidFill>
                  <a:schemeClr val="tx1"/>
                </a:solidFill>
              </a:rPr>
              <a:t>малой Родине</a:t>
            </a:r>
            <a:r>
              <a:rPr lang="ru-RU" dirty="0">
                <a:solidFill>
                  <a:schemeClr val="tx1"/>
                </a:solidFill>
              </a:rPr>
              <a:t>, служение </a:t>
            </a:r>
            <a:r>
              <a:rPr lang="ru-RU" dirty="0" smtClean="0">
                <a:solidFill>
                  <a:schemeClr val="tx1"/>
                </a:solidFill>
              </a:rPr>
              <a:t>Отечеству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8550" y="2305050"/>
            <a:ext cx="4162456" cy="18859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ГРАЖДАНСТВЕННОСТЬ –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служение Отечеству, правовое </a:t>
            </a:r>
            <a:r>
              <a:rPr lang="ru-RU" dirty="0" smtClean="0">
                <a:solidFill>
                  <a:schemeClr val="tx1"/>
                </a:solidFill>
              </a:rPr>
              <a:t>государство, гражданское </a:t>
            </a:r>
            <a:r>
              <a:rPr lang="ru-RU" dirty="0">
                <a:solidFill>
                  <a:schemeClr val="tx1"/>
                </a:solidFill>
              </a:rPr>
              <a:t>общество, закон и правопорядок, </a:t>
            </a:r>
            <a:r>
              <a:rPr lang="ru-RU" dirty="0" smtClean="0">
                <a:solidFill>
                  <a:schemeClr val="tx1"/>
                </a:solidFill>
              </a:rPr>
              <a:t>поликультурный мир</a:t>
            </a:r>
            <a:r>
              <a:rPr lang="ru-RU" dirty="0">
                <a:solidFill>
                  <a:schemeClr val="tx1"/>
                </a:solidFill>
              </a:rPr>
              <a:t>, свобода совести и </a:t>
            </a:r>
            <a:r>
              <a:rPr lang="ru-RU" dirty="0" smtClean="0">
                <a:solidFill>
                  <a:schemeClr val="tx1"/>
                </a:solidFill>
              </a:rPr>
              <a:t>вероисповедания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91400" y="3733800"/>
            <a:ext cx="4629948" cy="1676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СОЦИАЛЬНАЯ СОЛИДАРНОСТЬ –</a:t>
            </a:r>
          </a:p>
          <a:p>
            <a:r>
              <a:rPr lang="ru-RU" dirty="0">
                <a:solidFill>
                  <a:schemeClr val="tx1"/>
                </a:solidFill>
              </a:rPr>
              <a:t>свобода личная и национальная</a:t>
            </a:r>
            <a:r>
              <a:rPr lang="ru-RU" dirty="0" smtClean="0">
                <a:solidFill>
                  <a:schemeClr val="tx1"/>
                </a:solidFill>
              </a:rPr>
              <a:t>, доверие к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нститутам государства и гражданского  общества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справедливость</a:t>
            </a:r>
            <a:r>
              <a:rPr lang="ru-RU" dirty="0">
                <a:solidFill>
                  <a:schemeClr val="tx1"/>
                </a:solidFill>
              </a:rPr>
              <a:t>, милосердие, честь, </a:t>
            </a:r>
            <a:r>
              <a:rPr lang="ru-RU" dirty="0" smtClean="0">
                <a:solidFill>
                  <a:schemeClr val="tx1"/>
                </a:solidFill>
              </a:rPr>
              <a:t>достоинство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4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ortal.iv-edu.ru/dep/mouoluh/luxskiyrn_luhskaya/DocLib2/%D0%A4%D0%BE%D1%82%D0%BE%202016%20%D0%B3%D0%BE%D0%B4/%D1%81%D0%B8%D0%BC%D0%B2%D0%BE%D0%BB%D1%8B%20%D0%A0%D0%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9423" y="4343399"/>
            <a:ext cx="3947699" cy="230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6"/>
          <p:cNvSpPr>
            <a:spLocks noGrp="1"/>
          </p:cNvSpPr>
          <p:nvPr>
            <p:ph type="title"/>
          </p:nvPr>
        </p:nvSpPr>
        <p:spPr>
          <a:xfrm>
            <a:off x="239349" y="1196752"/>
            <a:ext cx="11617291" cy="278835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Методические рекомендации «Об использовании государственных символов Российской Федерации при обучении и воспитании детей и молодежи в образовательных организациях, а также организациях отдыха детей и их оздоровления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Стандарт Церемонии поднятия (спуска) Государственного флага Российской </a:t>
            </a:r>
            <a:r>
              <a:rPr lang="ru-RU" sz="2000" b="1" dirty="0" smtClean="0">
                <a:solidFill>
                  <a:schemeClr val="tx1"/>
                </a:solidFill>
              </a:rPr>
              <a:t>Федерации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Опубликованы </a:t>
            </a:r>
            <a:r>
              <a:rPr lang="ru-RU" sz="1800" b="1" dirty="0" smtClean="0"/>
              <a:t>на сайте </a:t>
            </a:r>
            <a:r>
              <a:rPr lang="ru-RU" sz="1800" b="1" dirty="0" smtClean="0"/>
              <a:t>Министерства просвещения </a:t>
            </a:r>
            <a:r>
              <a:rPr lang="ru-RU" sz="1800" b="1" dirty="0" smtClean="0"/>
              <a:t>РФ  </a:t>
            </a:r>
            <a:r>
              <a:rPr lang="en-US" sz="1800" dirty="0">
                <a:hlinkClick r:id="rId3"/>
              </a:rPr>
              <a:t>https://edu.gov.ru</a:t>
            </a:r>
            <a:r>
              <a:rPr lang="en-US" sz="1800" dirty="0" smtClean="0">
                <a:hlinkClick r:id="rId3"/>
              </a:rPr>
              <a:t>/</a:t>
            </a:r>
            <a:r>
              <a:rPr lang="ru-RU" sz="1800" dirty="0" smtClean="0"/>
              <a:t> </a:t>
            </a:r>
            <a:r>
              <a:rPr lang="ru-RU" sz="1800" b="1" dirty="0" smtClean="0"/>
              <a:t>25 </a:t>
            </a:r>
            <a:r>
              <a:rPr lang="ru-RU" sz="1800" b="1" dirty="0"/>
              <a:t>июля </a:t>
            </a:r>
            <a:r>
              <a:rPr lang="ru-RU" sz="1800" b="1" dirty="0" smtClean="0"/>
              <a:t>2022 г.</a:t>
            </a:r>
            <a:endParaRPr lang="ru-RU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26491"/>
            <a:ext cx="10292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1F5F"/>
                </a:solidFill>
                <a:latin typeface="Arial"/>
                <a:ea typeface="+mj-ea"/>
                <a:cs typeface="Arial"/>
              </a:rPr>
              <a:t>Российская национальная идея – это патриотизм</a:t>
            </a:r>
            <a:endParaRPr lang="ru-RU" sz="3200" b="1" dirty="0">
              <a:solidFill>
                <a:srgbClr val="001F5F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4728" y="2974031"/>
            <a:ext cx="3650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СТАРТ - 1 сентября 2022 г.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151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9" y="24510"/>
            <a:ext cx="11199367" cy="492443"/>
          </a:xfrm>
        </p:spPr>
        <p:txBody>
          <a:bodyPr/>
          <a:lstStyle/>
          <a:p>
            <a:pPr algn="ctr"/>
            <a:r>
              <a:rPr lang="ru-RU" sz="3200" dirty="0" smtClean="0"/>
              <a:t>Организационно – педагогические условия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990600"/>
            <a:ext cx="10972800" cy="738664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dirty="0" smtClean="0"/>
              <a:t>Формирование у обучающихся патриотизма и гражданственности в учебном процессе (воспитательный потенциал урока).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38400" y="2286000"/>
            <a:ext cx="7162800" cy="2971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Воспитание на уроке: методика работы учителя. Методическое пособие / под ред. П.В. Степанова. – М., 2021.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2400" b="1" dirty="0" smtClean="0">
                <a:solidFill>
                  <a:schemeClr val="tx1"/>
                </a:solidFill>
                <a:hlinkClick r:id="rId2"/>
              </a:rPr>
              <a:t>edsoo.ru/Vospitanie_na_uroke_metodika_raboti_uchitelya_0.htm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9" y="24510"/>
            <a:ext cx="11199367" cy="492443"/>
          </a:xfrm>
        </p:spPr>
        <p:txBody>
          <a:bodyPr/>
          <a:lstStyle/>
          <a:p>
            <a:pPr algn="ctr"/>
            <a:r>
              <a:rPr lang="ru-RU" sz="3200" dirty="0" smtClean="0"/>
              <a:t>Организационно – педагогические условия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990600"/>
            <a:ext cx="10972800" cy="1107996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2"/>
            </a:pPr>
            <a:r>
              <a:rPr lang="ru-RU" sz="2400" dirty="0" smtClean="0"/>
              <a:t>Расширение спектра программ внеурочной деятельности по социальному, духовно-нравственному и общекультурному направлениям.</a:t>
            </a:r>
            <a:endParaRPr lang="ru-RU" sz="2400" dirty="0"/>
          </a:p>
        </p:txBody>
      </p:sp>
      <p:pic>
        <p:nvPicPr>
          <p:cNvPr id="2052" name="Picture 4" descr="https://blogger.googleusercontent.com/img/b/R29vZ2xl/AVvXsEhb8kcLLQb3UmSAH5HjcnwRN8HE6Elune4PKLaOqi3TG7Dft6AcyzJ8_POoN0s703WJALTc2eeoLuCBOHuNSe7JQc0ghfTvjLrY3QsgDBzkMz4WXenF989BuI2e8lr4NbjOyKuPRNN56omjIuWXigOWhJPU8oblgTnDNT2GwWTko6fJiSTMw2PgkCp4aQ/s1271/Screenshot%202022-08-18%20at%2017-10-36%20%D0%A0%D0%B0%D0%B7%D0%B3%D0%BE%D0%B2%D0%BE%D1%80%D1%8B%20%D0%BE%20%D0%B2%D0%B0%D0%B6%D0%BD%D0%BE%D0%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6238875" cy="371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029200" y="3352800"/>
            <a:ext cx="6953250" cy="3276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Программа внеурочных занятий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«Разговоры о важном»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(1 – 11 класс)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sz="3200" b="1" dirty="0">
                <a:solidFill>
                  <a:schemeClr val="tx1"/>
                </a:solidFill>
                <a:hlinkClick r:id="rId3"/>
              </a:rPr>
              <a:t>://razgovor.edsoo.ru</a:t>
            </a:r>
            <a:r>
              <a:rPr lang="en-US" sz="3200" b="1" dirty="0" smtClean="0">
                <a:solidFill>
                  <a:schemeClr val="tx1"/>
                </a:solidFill>
                <a:hlinkClick r:id="rId3"/>
              </a:rPr>
              <a:t>/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СТАРТ – 5 сентября 2022 г.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495800"/>
            <a:ext cx="45720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9" y="24510"/>
            <a:ext cx="11199367" cy="492443"/>
          </a:xfrm>
        </p:spPr>
        <p:txBody>
          <a:bodyPr/>
          <a:lstStyle/>
          <a:p>
            <a:pPr algn="ctr"/>
            <a:r>
              <a:rPr lang="ru-RU" sz="3200" dirty="0" smtClean="0"/>
              <a:t>Организационно – педагогические условия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990600"/>
            <a:ext cx="10972800" cy="738664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3"/>
            </a:pPr>
            <a:r>
              <a:rPr lang="ru-RU" sz="2400" dirty="0" smtClean="0"/>
              <a:t>Использование современных воспитательных технологий при создании воспитательной среды в образовательной организации.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0" y="1981200"/>
            <a:ext cx="8763000" cy="2514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Методическое пособие «Воспитание в современной школе: от программы к действиям»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sz="2400" b="1" dirty="0">
                <a:solidFill>
                  <a:schemeClr val="tx1"/>
                </a:solidFill>
                <a:hlinkClick r:id="rId3"/>
              </a:rPr>
              <a:t>://form.instrao.ru/bitrix/documents/</a:t>
            </a:r>
            <a:r>
              <a:rPr lang="ru-RU" sz="2400" b="1" dirty="0">
                <a:solidFill>
                  <a:schemeClr val="tx1"/>
                </a:solidFill>
                <a:hlinkClick r:id="rId3"/>
              </a:rPr>
              <a:t>Методическое%20пособие%20Воспитание%20в%20современной%20школе.</a:t>
            </a:r>
            <a:r>
              <a:rPr lang="en-US" sz="2400" b="1" dirty="0" smtClean="0">
                <a:solidFill>
                  <a:schemeClr val="tx1"/>
                </a:solidFill>
                <a:hlinkClick r:id="rId3"/>
              </a:rPr>
              <a:t>pdf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62500" y="4495800"/>
            <a:ext cx="7277100" cy="1981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Методическое пособие «Воспитание+. Авторские программы школ России»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sz="2400" b="1" dirty="0" smtClean="0">
                <a:solidFill>
                  <a:schemeClr val="tx1"/>
                </a:solidFill>
                <a:hlinkClick r:id="rId4"/>
              </a:rPr>
              <a:t>form.instrao.ru/examples.php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9" y="24510"/>
            <a:ext cx="11199367" cy="492443"/>
          </a:xfrm>
        </p:spPr>
        <p:txBody>
          <a:bodyPr/>
          <a:lstStyle/>
          <a:p>
            <a:pPr algn="ctr"/>
            <a:r>
              <a:rPr lang="ru-RU" sz="3200" dirty="0" smtClean="0"/>
              <a:t>Организационно – педагогические условия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990600"/>
            <a:ext cx="10972800" cy="738664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4"/>
            </a:pPr>
            <a:r>
              <a:rPr lang="ru-RU" sz="2400" dirty="0" smtClean="0"/>
              <a:t>Расширение конструктивного взаимодействия и сотрудничества педагогического, ученического и родительского сообщества.</a:t>
            </a:r>
            <a:endParaRPr lang="ru-RU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2768"/>
            <a:ext cx="6238479" cy="350743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70292" y="5333315"/>
            <a:ext cx="44358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linkClick r:id="rId3"/>
              </a:rPr>
              <a:t>https://</a:t>
            </a:r>
            <a:r>
              <a:rPr lang="ru-RU" sz="2400" b="1" dirty="0" err="1">
                <a:hlinkClick r:id="rId3"/>
              </a:rPr>
              <a:t>институтвоспитания.рф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9" name="Picture 7" descr="Редактор контента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86" y="2819400"/>
            <a:ext cx="5233416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0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516</Words>
  <Application>Microsoft Office PowerPoint</Application>
  <PresentationFormat>Произвольный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ГАОУ ДПО ВО «Владимирский институт развития образования имени Л.И. Новиковой»</vt:lpstr>
      <vt:lpstr>Нормативно-правовые основы</vt:lpstr>
      <vt:lpstr>Презентация PowerPoint</vt:lpstr>
      <vt:lpstr>Базовые национальные ценности</vt:lpstr>
      <vt:lpstr>Методические рекомендации «Об использовании государственных символов Российской Федерации при обучении и воспитании детей и молодежи в образовательных организациях, а также организациях отдыха детей и их оздоровления»  Стандарт Церемонии поднятия (спуска) Государственного флага Российской Федерации    Опубликованы на сайте Министерства просвещения РФ  https://edu.gov.ru/ 25 июля 2022 г.</vt:lpstr>
      <vt:lpstr>Организационно – педагогические условия</vt:lpstr>
      <vt:lpstr>Организационно – педагогические условия</vt:lpstr>
      <vt:lpstr>Организационно – педагогические условия</vt:lpstr>
      <vt:lpstr>Организационно – педагогические условия</vt:lpstr>
      <vt:lpstr>Организационно – педагогические условия</vt:lpstr>
      <vt:lpstr>Региональная воспитательная система «Край Владимирский – колыбель России»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</cp:lastModifiedBy>
  <cp:revision>27</cp:revision>
  <cp:lastPrinted>2022-08-17T10:17:16Z</cp:lastPrinted>
  <dcterms:created xsi:type="dcterms:W3CDTF">2022-08-17T09:51:58Z</dcterms:created>
  <dcterms:modified xsi:type="dcterms:W3CDTF">2022-08-22T20:24:38Z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2022-08-17T00:00:00Z</vt:filetime>
  </property>
</Properties>
</file>