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36"/>
  </p:notesMasterIdLst>
  <p:sldIdLst>
    <p:sldId id="256" r:id="rId2"/>
    <p:sldId id="346" r:id="rId3"/>
    <p:sldId id="349" r:id="rId4"/>
    <p:sldId id="351" r:id="rId5"/>
    <p:sldId id="257" r:id="rId6"/>
    <p:sldId id="358" r:id="rId7"/>
    <p:sldId id="366" r:id="rId8"/>
    <p:sldId id="347" r:id="rId9"/>
    <p:sldId id="337" r:id="rId10"/>
    <p:sldId id="342" r:id="rId11"/>
    <p:sldId id="344" r:id="rId12"/>
    <p:sldId id="362" r:id="rId13"/>
    <p:sldId id="363" r:id="rId14"/>
    <p:sldId id="262" r:id="rId15"/>
    <p:sldId id="264" r:id="rId16"/>
    <p:sldId id="365" r:id="rId17"/>
    <p:sldId id="353" r:id="rId18"/>
    <p:sldId id="359" r:id="rId19"/>
    <p:sldId id="360" r:id="rId20"/>
    <p:sldId id="261" r:id="rId21"/>
    <p:sldId id="367" r:id="rId22"/>
    <p:sldId id="354" r:id="rId23"/>
    <p:sldId id="356" r:id="rId24"/>
    <p:sldId id="355" r:id="rId25"/>
    <p:sldId id="352" r:id="rId26"/>
    <p:sldId id="357" r:id="rId27"/>
    <p:sldId id="361" r:id="rId28"/>
    <p:sldId id="348" r:id="rId29"/>
    <p:sldId id="332" r:id="rId30"/>
    <p:sldId id="335" r:id="rId31"/>
    <p:sldId id="336" r:id="rId32"/>
    <p:sldId id="296" r:id="rId33"/>
    <p:sldId id="307" r:id="rId34"/>
    <p:sldId id="258"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Лена Протанская" initials="ЛП" lastIdx="3" clrIdx="0">
    <p:extLst>
      <p:ext uri="{19B8F6BF-5375-455C-9EA6-DF929625EA0E}">
        <p15:presenceInfo xmlns:p15="http://schemas.microsoft.com/office/powerpoint/2012/main" userId="85e4a970fff5e7c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1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59F400-E2CC-4080-84C5-31533C4D005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B7A421E9-743E-4803-9700-08A00DA62013}">
      <dgm:prSet/>
      <dgm:spPr>
        <a:solidFill>
          <a:schemeClr val="accent4">
            <a:lumMod val="20000"/>
            <a:lumOff val="80000"/>
          </a:schemeClr>
        </a:solidFill>
      </dgm:spPr>
      <dgm:t>
        <a:bodyPr/>
        <a:lstStyle/>
        <a:p>
          <a:r>
            <a:rPr lang="ru-RU" dirty="0">
              <a:solidFill>
                <a:schemeClr val="tx1"/>
              </a:solidFill>
              <a:latin typeface="Arial" panose="020B0604020202020204" pitchFamily="34" charset="0"/>
              <a:cs typeface="Arial" panose="020B0604020202020204" pitchFamily="34" charset="0"/>
            </a:rPr>
            <a:t>Согласно данным Института языкознания РАН на 2018 год, в России «бытует» </a:t>
          </a:r>
          <a:r>
            <a:rPr lang="ru-RU" b="1" dirty="0">
              <a:solidFill>
                <a:schemeClr val="tx1"/>
              </a:solidFill>
              <a:latin typeface="Arial" panose="020B0604020202020204" pitchFamily="34" charset="0"/>
              <a:cs typeface="Arial" panose="020B0604020202020204" pitchFamily="34" charset="0"/>
            </a:rPr>
            <a:t>151 язык </a:t>
          </a:r>
          <a:r>
            <a:rPr lang="ru-RU" dirty="0">
              <a:solidFill>
                <a:schemeClr val="tx1"/>
              </a:solidFill>
              <a:latin typeface="Arial" panose="020B0604020202020204" pitchFamily="34" charset="0"/>
              <a:cs typeface="Arial" panose="020B0604020202020204" pitchFamily="34" charset="0"/>
            </a:rPr>
            <a:t>(с диалектами и наречиями насчитывают </a:t>
          </a:r>
          <a:r>
            <a:rPr lang="ru-RU" b="1" dirty="0">
              <a:solidFill>
                <a:schemeClr val="tx1"/>
              </a:solidFill>
              <a:latin typeface="Arial" panose="020B0604020202020204" pitchFamily="34" charset="0"/>
              <a:cs typeface="Arial" panose="020B0604020202020204" pitchFamily="34" charset="0"/>
            </a:rPr>
            <a:t>около 300</a:t>
          </a:r>
          <a:r>
            <a:rPr lang="ru-RU" dirty="0">
              <a:solidFill>
                <a:schemeClr val="tx1"/>
              </a:solidFill>
              <a:latin typeface="Arial" panose="020B0604020202020204" pitchFamily="34" charset="0"/>
              <a:cs typeface="Arial" panose="020B0604020202020204" pitchFamily="34" charset="0"/>
            </a:rPr>
            <a:t>). Из них 18 находятся на грани исчезновения, а уязвимыми считаются подавляющее большинство. Отмечается, что за последние </a:t>
          </a:r>
          <a:r>
            <a:rPr lang="ru-RU" b="1" dirty="0">
              <a:solidFill>
                <a:schemeClr val="tx1"/>
              </a:solidFill>
              <a:latin typeface="Arial" panose="020B0604020202020204" pitchFamily="34" charset="0"/>
              <a:cs typeface="Arial" panose="020B0604020202020204" pitchFamily="34" charset="0"/>
            </a:rPr>
            <a:t>150 лет в России исчезли 14 языков</a:t>
          </a:r>
          <a:r>
            <a:rPr lang="ru-RU" dirty="0">
              <a:solidFill>
                <a:schemeClr val="tx1"/>
              </a:solidFill>
              <a:latin typeface="Arial" panose="020B0604020202020204" pitchFamily="34" charset="0"/>
              <a:cs typeface="Arial" panose="020B0604020202020204" pitchFamily="34" charset="0"/>
            </a:rPr>
            <a:t>, из них половина — с 1992 года. </a:t>
          </a:r>
          <a:r>
            <a:rPr lang="ru-RU" b="1" dirty="0">
              <a:solidFill>
                <a:schemeClr val="tx1"/>
              </a:solidFill>
              <a:latin typeface="Arial" panose="020B0604020202020204" pitchFamily="34" charset="0"/>
              <a:cs typeface="Arial" panose="020B0604020202020204" pitchFamily="34" charset="0"/>
            </a:rPr>
            <a:t>В настоящее время в российской сфере образования используется 27 языков, в качестве предмета изучения — 72.</a:t>
          </a:r>
          <a:br>
            <a:rPr lang="ru-RU" dirty="0">
              <a:solidFill>
                <a:schemeClr val="tx1"/>
              </a:solidFill>
              <a:latin typeface="Arial" panose="020B0604020202020204" pitchFamily="34" charset="0"/>
              <a:cs typeface="Arial" panose="020B0604020202020204" pitchFamily="34" charset="0"/>
            </a:rPr>
          </a:br>
          <a:r>
            <a:rPr lang="ru-RU" dirty="0">
              <a:solidFill>
                <a:schemeClr val="tx1"/>
              </a:solidFill>
              <a:latin typeface="Arial" panose="020B0604020202020204" pitchFamily="34" charset="0"/>
              <a:cs typeface="Arial" panose="020B0604020202020204" pitchFamily="34" charset="0"/>
            </a:rPr>
            <a:t>Большая часть языков народов России относится к индоевропейской (включая русский язык) и алтайской семьям, которые насчитывают более чем по 40 языков, а также уральской семье (более 20 языков) и группе кавказских языков. Лингвисты также выделяют следующие семьи, в которые группируются языки малых коренных народов России: чукотско-камчатскую (четыре живых и три вымерших языка), эскимосско-алеутскую (четыре живых и два вымерших языка), </a:t>
          </a:r>
          <a:r>
            <a:rPr lang="ru-RU" dirty="0" err="1">
              <a:solidFill>
                <a:schemeClr val="tx1"/>
              </a:solidFill>
              <a:latin typeface="Arial" panose="020B0604020202020204" pitchFamily="34" charset="0"/>
              <a:cs typeface="Arial" panose="020B0604020202020204" pitchFamily="34" charset="0"/>
            </a:rPr>
            <a:t>юкагиро</a:t>
          </a:r>
          <a:r>
            <a:rPr lang="ru-RU" dirty="0">
              <a:solidFill>
                <a:schemeClr val="tx1"/>
              </a:solidFill>
              <a:latin typeface="Arial" panose="020B0604020202020204" pitchFamily="34" charset="0"/>
              <a:cs typeface="Arial" panose="020B0604020202020204" pitchFamily="34" charset="0"/>
            </a:rPr>
            <a:t>-чуванскую (два живых и два вымерших языка), енисейскую (два живых языка), айнскую (два вымерших языка), а также изолированный нивхский язык, распространенный на севере Сахалина, которым владеют около 200 человек. </a:t>
          </a:r>
        </a:p>
      </dgm:t>
    </dgm:pt>
    <dgm:pt modelId="{38156771-CB4E-4861-A6B5-D31CA9BAA023}" type="parTrans" cxnId="{CAE264EF-D4FF-4A40-9186-7A8A783B993F}">
      <dgm:prSet/>
      <dgm:spPr/>
      <dgm:t>
        <a:bodyPr/>
        <a:lstStyle/>
        <a:p>
          <a:endParaRPr lang="ru-RU"/>
        </a:p>
      </dgm:t>
    </dgm:pt>
    <dgm:pt modelId="{E762EE08-6F2E-4C67-BFB1-DB8948A9D3FD}" type="sibTrans" cxnId="{CAE264EF-D4FF-4A40-9186-7A8A783B993F}">
      <dgm:prSet/>
      <dgm:spPr/>
      <dgm:t>
        <a:bodyPr/>
        <a:lstStyle/>
        <a:p>
          <a:endParaRPr lang="ru-RU"/>
        </a:p>
      </dgm:t>
    </dgm:pt>
    <dgm:pt modelId="{2B0A658B-9017-4A6A-8381-DC586EA5C501}" type="pres">
      <dgm:prSet presAssocID="{6259F400-E2CC-4080-84C5-31533C4D0052}" presName="linear" presStyleCnt="0">
        <dgm:presLayoutVars>
          <dgm:animLvl val="lvl"/>
          <dgm:resizeHandles val="exact"/>
        </dgm:presLayoutVars>
      </dgm:prSet>
      <dgm:spPr/>
    </dgm:pt>
    <dgm:pt modelId="{84BCB36E-2C89-4C06-A32F-4E3B4EEBD0BD}" type="pres">
      <dgm:prSet presAssocID="{B7A421E9-743E-4803-9700-08A00DA62013}" presName="parentText" presStyleLbl="node1" presStyleIdx="0" presStyleCnt="1" custLinFactNeighborX="298" custLinFactNeighborY="901">
        <dgm:presLayoutVars>
          <dgm:chMax val="0"/>
          <dgm:bulletEnabled val="1"/>
        </dgm:presLayoutVars>
      </dgm:prSet>
      <dgm:spPr/>
    </dgm:pt>
  </dgm:ptLst>
  <dgm:cxnLst>
    <dgm:cxn modelId="{FC8A1427-BA04-4CA2-BDE0-318D0B93F294}" type="presOf" srcId="{6259F400-E2CC-4080-84C5-31533C4D0052}" destId="{2B0A658B-9017-4A6A-8381-DC586EA5C501}" srcOrd="0" destOrd="0" presId="urn:microsoft.com/office/officeart/2005/8/layout/vList2"/>
    <dgm:cxn modelId="{E366A84C-4053-40D0-8E2E-878C6AB0B6A5}" type="presOf" srcId="{B7A421E9-743E-4803-9700-08A00DA62013}" destId="{84BCB36E-2C89-4C06-A32F-4E3B4EEBD0BD}" srcOrd="0" destOrd="0" presId="urn:microsoft.com/office/officeart/2005/8/layout/vList2"/>
    <dgm:cxn modelId="{CAE264EF-D4FF-4A40-9186-7A8A783B993F}" srcId="{6259F400-E2CC-4080-84C5-31533C4D0052}" destId="{B7A421E9-743E-4803-9700-08A00DA62013}" srcOrd="0" destOrd="0" parTransId="{38156771-CB4E-4861-A6B5-D31CA9BAA023}" sibTransId="{E762EE08-6F2E-4C67-BFB1-DB8948A9D3FD}"/>
    <dgm:cxn modelId="{2860CC0F-4EE6-4135-8119-BB9F7F8FC975}" type="presParOf" srcId="{2B0A658B-9017-4A6A-8381-DC586EA5C501}" destId="{84BCB36E-2C89-4C06-A32F-4E3B4EEBD0B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CB36E-2C89-4C06-A32F-4E3B4EEBD0BD}">
      <dsp:nvSpPr>
        <dsp:cNvPr id="0" name=""/>
        <dsp:cNvSpPr/>
      </dsp:nvSpPr>
      <dsp:spPr>
        <a:xfrm>
          <a:off x="0" y="95450"/>
          <a:ext cx="11301984" cy="3182400"/>
        </a:xfrm>
        <a:prstGeom prst="roundRect">
          <a:avLst/>
        </a:prstGeom>
        <a:solidFill>
          <a:schemeClr val="accent4">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ru-RU" sz="1700" kern="1200" dirty="0">
              <a:solidFill>
                <a:schemeClr val="tx1"/>
              </a:solidFill>
              <a:latin typeface="Arial" panose="020B0604020202020204" pitchFamily="34" charset="0"/>
              <a:cs typeface="Arial" panose="020B0604020202020204" pitchFamily="34" charset="0"/>
            </a:rPr>
            <a:t>Согласно данным Института языкознания РАН на 2018 год, в России «бытует» </a:t>
          </a:r>
          <a:r>
            <a:rPr lang="ru-RU" sz="1700" b="1" kern="1200" dirty="0">
              <a:solidFill>
                <a:schemeClr val="tx1"/>
              </a:solidFill>
              <a:latin typeface="Arial" panose="020B0604020202020204" pitchFamily="34" charset="0"/>
              <a:cs typeface="Arial" panose="020B0604020202020204" pitchFamily="34" charset="0"/>
            </a:rPr>
            <a:t>151 язык </a:t>
          </a:r>
          <a:r>
            <a:rPr lang="ru-RU" sz="1700" kern="1200" dirty="0">
              <a:solidFill>
                <a:schemeClr val="tx1"/>
              </a:solidFill>
              <a:latin typeface="Arial" panose="020B0604020202020204" pitchFamily="34" charset="0"/>
              <a:cs typeface="Arial" panose="020B0604020202020204" pitchFamily="34" charset="0"/>
            </a:rPr>
            <a:t>(с диалектами и наречиями насчитывают </a:t>
          </a:r>
          <a:r>
            <a:rPr lang="ru-RU" sz="1700" b="1" kern="1200" dirty="0">
              <a:solidFill>
                <a:schemeClr val="tx1"/>
              </a:solidFill>
              <a:latin typeface="Arial" panose="020B0604020202020204" pitchFamily="34" charset="0"/>
              <a:cs typeface="Arial" panose="020B0604020202020204" pitchFamily="34" charset="0"/>
            </a:rPr>
            <a:t>около 300</a:t>
          </a:r>
          <a:r>
            <a:rPr lang="ru-RU" sz="1700" kern="1200" dirty="0">
              <a:solidFill>
                <a:schemeClr val="tx1"/>
              </a:solidFill>
              <a:latin typeface="Arial" panose="020B0604020202020204" pitchFamily="34" charset="0"/>
              <a:cs typeface="Arial" panose="020B0604020202020204" pitchFamily="34" charset="0"/>
            </a:rPr>
            <a:t>). Из них 18 находятся на грани исчезновения, а уязвимыми считаются подавляющее большинство. Отмечается, что за последние </a:t>
          </a:r>
          <a:r>
            <a:rPr lang="ru-RU" sz="1700" b="1" kern="1200" dirty="0">
              <a:solidFill>
                <a:schemeClr val="tx1"/>
              </a:solidFill>
              <a:latin typeface="Arial" panose="020B0604020202020204" pitchFamily="34" charset="0"/>
              <a:cs typeface="Arial" panose="020B0604020202020204" pitchFamily="34" charset="0"/>
            </a:rPr>
            <a:t>150 лет в России исчезли 14 языков</a:t>
          </a:r>
          <a:r>
            <a:rPr lang="ru-RU" sz="1700" kern="1200" dirty="0">
              <a:solidFill>
                <a:schemeClr val="tx1"/>
              </a:solidFill>
              <a:latin typeface="Arial" panose="020B0604020202020204" pitchFamily="34" charset="0"/>
              <a:cs typeface="Arial" panose="020B0604020202020204" pitchFamily="34" charset="0"/>
            </a:rPr>
            <a:t>, из них половина — с 1992 года. </a:t>
          </a:r>
          <a:r>
            <a:rPr lang="ru-RU" sz="1700" b="1" kern="1200" dirty="0">
              <a:solidFill>
                <a:schemeClr val="tx1"/>
              </a:solidFill>
              <a:latin typeface="Arial" panose="020B0604020202020204" pitchFamily="34" charset="0"/>
              <a:cs typeface="Arial" panose="020B0604020202020204" pitchFamily="34" charset="0"/>
            </a:rPr>
            <a:t>В настоящее время в российской сфере образования используется 27 языков, в качестве предмета изучения — 72.</a:t>
          </a:r>
          <a:br>
            <a:rPr lang="ru-RU" sz="1700" kern="1200" dirty="0">
              <a:solidFill>
                <a:schemeClr val="tx1"/>
              </a:solidFill>
              <a:latin typeface="Arial" panose="020B0604020202020204" pitchFamily="34" charset="0"/>
              <a:cs typeface="Arial" panose="020B0604020202020204" pitchFamily="34" charset="0"/>
            </a:rPr>
          </a:br>
          <a:r>
            <a:rPr lang="ru-RU" sz="1700" kern="1200" dirty="0">
              <a:solidFill>
                <a:schemeClr val="tx1"/>
              </a:solidFill>
              <a:latin typeface="Arial" panose="020B0604020202020204" pitchFamily="34" charset="0"/>
              <a:cs typeface="Arial" panose="020B0604020202020204" pitchFamily="34" charset="0"/>
            </a:rPr>
            <a:t>Большая часть языков народов России относится к индоевропейской (включая русский язык) и алтайской семьям, которые насчитывают более чем по 40 языков, а также уральской семье (более 20 языков) и группе кавказских языков. Лингвисты также выделяют следующие семьи, в которые группируются языки малых коренных народов России: чукотско-камчатскую (четыре живых и три вымерших языка), эскимосско-алеутскую (четыре живых и два вымерших языка), </a:t>
          </a:r>
          <a:r>
            <a:rPr lang="ru-RU" sz="1700" kern="1200" dirty="0" err="1">
              <a:solidFill>
                <a:schemeClr val="tx1"/>
              </a:solidFill>
              <a:latin typeface="Arial" panose="020B0604020202020204" pitchFamily="34" charset="0"/>
              <a:cs typeface="Arial" panose="020B0604020202020204" pitchFamily="34" charset="0"/>
            </a:rPr>
            <a:t>юкагиро</a:t>
          </a:r>
          <a:r>
            <a:rPr lang="ru-RU" sz="1700" kern="1200" dirty="0">
              <a:solidFill>
                <a:schemeClr val="tx1"/>
              </a:solidFill>
              <a:latin typeface="Arial" panose="020B0604020202020204" pitchFamily="34" charset="0"/>
              <a:cs typeface="Arial" panose="020B0604020202020204" pitchFamily="34" charset="0"/>
            </a:rPr>
            <a:t>-чуванскую (два живых и два вымерших языка), енисейскую (два живых языка), айнскую (два вымерших языка), а также изолированный нивхский язык, распространенный на севере Сахалина, которым владеют около 200 человек. </a:t>
          </a:r>
        </a:p>
      </dsp:txBody>
      <dsp:txXfrm>
        <a:off x="155352" y="250802"/>
        <a:ext cx="10991280" cy="287169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3C9A63-F559-4461-984D-5B52C2F26CCF}" type="datetimeFigureOut">
              <a:rPr lang="ru-RU" smtClean="0"/>
              <a:t>07.12.2020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00C0D7-DFD7-45FF-ADF8-E61A01495E63}" type="slidenum">
              <a:rPr lang="ru-RU" smtClean="0"/>
              <a:t>‹#›</a:t>
            </a:fld>
            <a:endParaRPr lang="ru-RU"/>
          </a:p>
        </p:txBody>
      </p:sp>
    </p:spTree>
    <p:extLst>
      <p:ext uri="{BB962C8B-B14F-4D97-AF65-F5344CB8AC3E}">
        <p14:creationId xmlns:p14="http://schemas.microsoft.com/office/powerpoint/2010/main" val="995193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B00C0D7-DFD7-45FF-ADF8-E61A01495E63}" type="slidenum">
              <a:rPr lang="ru-RU" smtClean="0"/>
              <a:t>11</a:t>
            </a:fld>
            <a:endParaRPr lang="ru-RU"/>
          </a:p>
        </p:txBody>
      </p:sp>
    </p:spTree>
    <p:extLst>
      <p:ext uri="{BB962C8B-B14F-4D97-AF65-F5344CB8AC3E}">
        <p14:creationId xmlns:p14="http://schemas.microsoft.com/office/powerpoint/2010/main" val="4060522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0FE40F41-AE99-4AB1-AE34-CAB292A2423D}" type="datetimeFigureOut">
              <a:rPr lang="ru-RU" smtClean="0"/>
              <a:t>07.12.2020</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27EFF65-EC93-4BDA-9DF2-39C31CA0FC04}" type="slidenum">
              <a:rPr lang="ru-RU" smtClean="0"/>
              <a:t>‹#›</a:t>
            </a:fld>
            <a:endParaRPr lang="ru-RU"/>
          </a:p>
        </p:txBody>
      </p:sp>
    </p:spTree>
    <p:extLst>
      <p:ext uri="{BB962C8B-B14F-4D97-AF65-F5344CB8AC3E}">
        <p14:creationId xmlns:p14="http://schemas.microsoft.com/office/powerpoint/2010/main" val="3022576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FE40F41-AE99-4AB1-AE34-CAB292A2423D}" type="datetimeFigureOut">
              <a:rPr lang="ru-RU" smtClean="0"/>
              <a:t>07.12.2020</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27EFF65-EC93-4BDA-9DF2-39C31CA0FC04}" type="slidenum">
              <a:rPr lang="ru-RU" smtClean="0"/>
              <a:t>‹#›</a:t>
            </a:fld>
            <a:endParaRPr lang="ru-RU"/>
          </a:p>
        </p:txBody>
      </p:sp>
    </p:spTree>
    <p:extLst>
      <p:ext uri="{BB962C8B-B14F-4D97-AF65-F5344CB8AC3E}">
        <p14:creationId xmlns:p14="http://schemas.microsoft.com/office/powerpoint/2010/main" val="3949107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FE40F41-AE99-4AB1-AE34-CAB292A2423D}" type="datetimeFigureOut">
              <a:rPr lang="ru-RU" smtClean="0"/>
              <a:t>07.12.2020</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27EFF65-EC93-4BDA-9DF2-39C31CA0FC04}" type="slidenum">
              <a:rPr lang="ru-RU" smtClean="0"/>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26289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0FE40F41-AE99-4AB1-AE34-CAB292A2423D}" type="datetimeFigureOut">
              <a:rPr lang="ru-RU" smtClean="0"/>
              <a:t>07.12.2020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27EFF65-EC93-4BDA-9DF2-39C31CA0FC04}" type="slidenum">
              <a:rPr lang="ru-RU" smtClean="0"/>
              <a:t>‹#›</a:t>
            </a:fld>
            <a:endParaRPr lang="ru-RU"/>
          </a:p>
        </p:txBody>
      </p:sp>
    </p:spTree>
    <p:extLst>
      <p:ext uri="{BB962C8B-B14F-4D97-AF65-F5344CB8AC3E}">
        <p14:creationId xmlns:p14="http://schemas.microsoft.com/office/powerpoint/2010/main" val="713424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0FE40F41-AE99-4AB1-AE34-CAB292A2423D}" type="datetimeFigureOut">
              <a:rPr lang="ru-RU" smtClean="0"/>
              <a:t>07.12.2020</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27EFF65-EC93-4BDA-9DF2-39C31CA0FC04}" type="slidenum">
              <a:rPr lang="ru-RU" smtClean="0"/>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92510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0FE40F41-AE99-4AB1-AE34-CAB292A2423D}" type="datetimeFigureOut">
              <a:rPr lang="ru-RU" smtClean="0"/>
              <a:t>07.12.2020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27EFF65-EC93-4BDA-9DF2-39C31CA0FC04}" type="slidenum">
              <a:rPr lang="ru-RU" smtClean="0"/>
              <a:t>‹#›</a:t>
            </a:fld>
            <a:endParaRPr lang="ru-RU"/>
          </a:p>
        </p:txBody>
      </p:sp>
    </p:spTree>
    <p:extLst>
      <p:ext uri="{BB962C8B-B14F-4D97-AF65-F5344CB8AC3E}">
        <p14:creationId xmlns:p14="http://schemas.microsoft.com/office/powerpoint/2010/main" val="1998761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FE40F41-AE99-4AB1-AE34-CAB292A2423D}" type="datetimeFigureOut">
              <a:rPr lang="ru-RU" smtClean="0"/>
              <a:t>07.12.2020</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7EFF65-EC93-4BDA-9DF2-39C31CA0FC04}" type="slidenum">
              <a:rPr lang="ru-RU" smtClean="0"/>
              <a:t>‹#›</a:t>
            </a:fld>
            <a:endParaRPr lang="ru-RU"/>
          </a:p>
        </p:txBody>
      </p:sp>
    </p:spTree>
    <p:extLst>
      <p:ext uri="{BB962C8B-B14F-4D97-AF65-F5344CB8AC3E}">
        <p14:creationId xmlns:p14="http://schemas.microsoft.com/office/powerpoint/2010/main" val="150292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FE40F41-AE99-4AB1-AE34-CAB292A2423D}" type="datetimeFigureOut">
              <a:rPr lang="ru-RU" smtClean="0"/>
              <a:t>07.12.2020</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7EFF65-EC93-4BDA-9DF2-39C31CA0FC04}" type="slidenum">
              <a:rPr lang="ru-RU" smtClean="0"/>
              <a:t>‹#›</a:t>
            </a:fld>
            <a:endParaRPr lang="ru-RU"/>
          </a:p>
        </p:txBody>
      </p:sp>
    </p:spTree>
    <p:extLst>
      <p:ext uri="{BB962C8B-B14F-4D97-AF65-F5344CB8AC3E}">
        <p14:creationId xmlns:p14="http://schemas.microsoft.com/office/powerpoint/2010/main" val="2869279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FE40F41-AE99-4AB1-AE34-CAB292A2423D}" type="datetimeFigureOut">
              <a:rPr lang="ru-RU" smtClean="0"/>
              <a:t>07.12.2020</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7EFF65-EC93-4BDA-9DF2-39C31CA0FC04}" type="slidenum">
              <a:rPr lang="ru-RU" smtClean="0"/>
              <a:t>‹#›</a:t>
            </a:fld>
            <a:endParaRPr lang="ru-RU"/>
          </a:p>
        </p:txBody>
      </p:sp>
    </p:spTree>
    <p:extLst>
      <p:ext uri="{BB962C8B-B14F-4D97-AF65-F5344CB8AC3E}">
        <p14:creationId xmlns:p14="http://schemas.microsoft.com/office/powerpoint/2010/main" val="3850175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FE40F41-AE99-4AB1-AE34-CAB292A2423D}" type="datetimeFigureOut">
              <a:rPr lang="ru-RU" smtClean="0"/>
              <a:t>07.12.2020</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27EFF65-EC93-4BDA-9DF2-39C31CA0FC04}" type="slidenum">
              <a:rPr lang="ru-RU" smtClean="0"/>
              <a:t>‹#›</a:t>
            </a:fld>
            <a:endParaRPr lang="ru-RU"/>
          </a:p>
        </p:txBody>
      </p:sp>
    </p:spTree>
    <p:extLst>
      <p:ext uri="{BB962C8B-B14F-4D97-AF65-F5344CB8AC3E}">
        <p14:creationId xmlns:p14="http://schemas.microsoft.com/office/powerpoint/2010/main" val="3375920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0FE40F41-AE99-4AB1-AE34-CAB292A2423D}" type="datetimeFigureOut">
              <a:rPr lang="ru-RU" smtClean="0"/>
              <a:t>07.12.2020</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27EFF65-EC93-4BDA-9DF2-39C31CA0FC04}" type="slidenum">
              <a:rPr lang="ru-RU" smtClean="0"/>
              <a:t>‹#›</a:t>
            </a:fld>
            <a:endParaRPr lang="ru-RU"/>
          </a:p>
        </p:txBody>
      </p:sp>
    </p:spTree>
    <p:extLst>
      <p:ext uri="{BB962C8B-B14F-4D97-AF65-F5344CB8AC3E}">
        <p14:creationId xmlns:p14="http://schemas.microsoft.com/office/powerpoint/2010/main" val="2475861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0FE40F41-AE99-4AB1-AE34-CAB292A2423D}" type="datetimeFigureOut">
              <a:rPr lang="ru-RU" smtClean="0"/>
              <a:t>07.12.2020</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27EFF65-EC93-4BDA-9DF2-39C31CA0FC04}" type="slidenum">
              <a:rPr lang="ru-RU" smtClean="0"/>
              <a:t>‹#›</a:t>
            </a:fld>
            <a:endParaRPr lang="ru-RU"/>
          </a:p>
        </p:txBody>
      </p:sp>
    </p:spTree>
    <p:extLst>
      <p:ext uri="{BB962C8B-B14F-4D97-AF65-F5344CB8AC3E}">
        <p14:creationId xmlns:p14="http://schemas.microsoft.com/office/powerpoint/2010/main" val="606485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0FE40F41-AE99-4AB1-AE34-CAB292A2423D}" type="datetimeFigureOut">
              <a:rPr lang="ru-RU" smtClean="0"/>
              <a:t>07.12.2020</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27EFF65-EC93-4BDA-9DF2-39C31CA0FC04}" type="slidenum">
              <a:rPr lang="ru-RU" smtClean="0"/>
              <a:t>‹#›</a:t>
            </a:fld>
            <a:endParaRPr lang="ru-RU"/>
          </a:p>
        </p:txBody>
      </p:sp>
    </p:spTree>
    <p:extLst>
      <p:ext uri="{BB962C8B-B14F-4D97-AF65-F5344CB8AC3E}">
        <p14:creationId xmlns:p14="http://schemas.microsoft.com/office/powerpoint/2010/main" val="4214673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E40F41-AE99-4AB1-AE34-CAB292A2423D}" type="datetimeFigureOut">
              <a:rPr lang="ru-RU" smtClean="0"/>
              <a:t>07.12.2020</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27EFF65-EC93-4BDA-9DF2-39C31CA0FC04}" type="slidenum">
              <a:rPr lang="ru-RU" smtClean="0"/>
              <a:t>‹#›</a:t>
            </a:fld>
            <a:endParaRPr lang="ru-RU"/>
          </a:p>
        </p:txBody>
      </p:sp>
    </p:spTree>
    <p:extLst>
      <p:ext uri="{BB962C8B-B14F-4D97-AF65-F5344CB8AC3E}">
        <p14:creationId xmlns:p14="http://schemas.microsoft.com/office/powerpoint/2010/main" val="3833917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0FE40F41-AE99-4AB1-AE34-CAB292A2423D}" type="datetimeFigureOut">
              <a:rPr lang="ru-RU" smtClean="0"/>
              <a:t>07.12.2020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27EFF65-EC93-4BDA-9DF2-39C31CA0FC04}" type="slidenum">
              <a:rPr lang="ru-RU" smtClean="0"/>
              <a:t>‹#›</a:t>
            </a:fld>
            <a:endParaRPr lang="ru-RU"/>
          </a:p>
        </p:txBody>
      </p:sp>
    </p:spTree>
    <p:extLst>
      <p:ext uri="{BB962C8B-B14F-4D97-AF65-F5344CB8AC3E}">
        <p14:creationId xmlns:p14="http://schemas.microsoft.com/office/powerpoint/2010/main" val="3749109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0FE40F41-AE99-4AB1-AE34-CAB292A2423D}" type="datetimeFigureOut">
              <a:rPr lang="ru-RU" smtClean="0"/>
              <a:t>07.12.2020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27EFF65-EC93-4BDA-9DF2-39C31CA0FC04}" type="slidenum">
              <a:rPr lang="ru-RU" smtClean="0"/>
              <a:t>‹#›</a:t>
            </a:fld>
            <a:endParaRPr lang="ru-RU"/>
          </a:p>
        </p:txBody>
      </p:sp>
    </p:spTree>
    <p:extLst>
      <p:ext uri="{BB962C8B-B14F-4D97-AF65-F5344CB8AC3E}">
        <p14:creationId xmlns:p14="http://schemas.microsoft.com/office/powerpoint/2010/main" val="3819722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FE40F41-AE99-4AB1-AE34-CAB292A2423D}" type="datetimeFigureOut">
              <a:rPr lang="ru-RU" smtClean="0"/>
              <a:t>07.12.2020</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27EFF65-EC93-4BDA-9DF2-39C31CA0FC04}" type="slidenum">
              <a:rPr lang="ru-RU" smtClean="0"/>
              <a:t>‹#›</a:t>
            </a:fld>
            <a:endParaRPr lang="ru-RU"/>
          </a:p>
        </p:txBody>
      </p:sp>
    </p:spTree>
    <p:extLst>
      <p:ext uri="{BB962C8B-B14F-4D97-AF65-F5344CB8AC3E}">
        <p14:creationId xmlns:p14="http://schemas.microsoft.com/office/powerpoint/2010/main" val="274443592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youtube.com/watch?v=PoPMO_1pHpI"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B29403-332A-4370-83F0-FB9F2F1FA8C1}"/>
              </a:ext>
            </a:extLst>
          </p:cNvPr>
          <p:cNvSpPr>
            <a:spLocks noGrp="1"/>
          </p:cNvSpPr>
          <p:nvPr>
            <p:ph type="title"/>
          </p:nvPr>
        </p:nvSpPr>
        <p:spPr>
          <a:xfrm>
            <a:off x="1691640" y="1870480"/>
            <a:ext cx="9703243" cy="3117040"/>
          </a:xfrm>
        </p:spPr>
        <p:txBody>
          <a:bodyPr>
            <a:normAutofit/>
          </a:bodyPr>
          <a:lstStyle/>
          <a:p>
            <a:r>
              <a:rPr lang="ru-RU" dirty="0">
                <a:latin typeface="Arial" panose="020B0604020202020204" pitchFamily="34" charset="0"/>
                <a:cs typeface="Arial" panose="020B0604020202020204" pitchFamily="34" charset="0"/>
              </a:rPr>
              <a:t>Воспитание патриота в поликультурном обществе</a:t>
            </a:r>
          </a:p>
        </p:txBody>
      </p:sp>
      <p:sp>
        <p:nvSpPr>
          <p:cNvPr id="4" name="Текст 3">
            <a:extLst>
              <a:ext uri="{FF2B5EF4-FFF2-40B4-BE49-F238E27FC236}">
                <a16:creationId xmlns:a16="http://schemas.microsoft.com/office/drawing/2014/main" id="{DDAC5EE1-04A8-412A-BFEE-5A3BD410A673}"/>
              </a:ext>
            </a:extLst>
          </p:cNvPr>
          <p:cNvSpPr>
            <a:spLocks noGrp="1"/>
          </p:cNvSpPr>
          <p:nvPr>
            <p:ph type="body" idx="1"/>
          </p:nvPr>
        </p:nvSpPr>
        <p:spPr>
          <a:xfrm>
            <a:off x="1363916" y="4381478"/>
            <a:ext cx="8915399" cy="1555864"/>
          </a:xfrm>
        </p:spPr>
        <p:txBody>
          <a:bodyPr/>
          <a:lstStyle/>
          <a:p>
            <a:r>
              <a:rPr lang="ru-RU" b="1" dirty="0"/>
              <a:t>Е.С.Протанская – </a:t>
            </a:r>
            <a:r>
              <a:rPr lang="ru-RU" b="1" dirty="0" err="1"/>
              <a:t>д.филос</a:t>
            </a:r>
            <a:r>
              <a:rPr lang="ru-RU" b="1" dirty="0"/>
              <a:t>. н., профессор </a:t>
            </a:r>
            <a:r>
              <a:rPr lang="ru-RU" b="1" dirty="0" err="1"/>
              <a:t>СПбГИК</a:t>
            </a:r>
            <a:endParaRPr lang="ru-RU" b="1" dirty="0"/>
          </a:p>
          <a:p>
            <a:r>
              <a:rPr lang="ru-RU" b="1" dirty="0"/>
              <a:t>Доклад на вебинаре в ВИРО 07.12.2020</a:t>
            </a:r>
          </a:p>
        </p:txBody>
      </p:sp>
      <p:pic>
        <p:nvPicPr>
          <p:cNvPr id="6" name="Рисунок 5">
            <a:extLst>
              <a:ext uri="{FF2B5EF4-FFF2-40B4-BE49-F238E27FC236}">
                <a16:creationId xmlns:a16="http://schemas.microsoft.com/office/drawing/2014/main" id="{891793F8-4668-4DC2-89C8-3B1A5065E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744" y="0"/>
            <a:ext cx="2784412" cy="2862072"/>
          </a:xfrm>
          <a:prstGeom prst="rect">
            <a:avLst/>
          </a:prstGeom>
        </p:spPr>
      </p:pic>
    </p:spTree>
    <p:extLst>
      <p:ext uri="{BB962C8B-B14F-4D97-AF65-F5344CB8AC3E}">
        <p14:creationId xmlns:p14="http://schemas.microsoft.com/office/powerpoint/2010/main" val="1305042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075989-874F-4E67-93B4-0F48011E0859}"/>
              </a:ext>
            </a:extLst>
          </p:cNvPr>
          <p:cNvSpPr>
            <a:spLocks noGrp="1"/>
          </p:cNvSpPr>
          <p:nvPr>
            <p:ph type="title"/>
          </p:nvPr>
        </p:nvSpPr>
        <p:spPr>
          <a:xfrm>
            <a:off x="838200" y="231013"/>
            <a:ext cx="10515600" cy="1325563"/>
          </a:xfrm>
        </p:spPr>
        <p:txBody>
          <a:bodyPr>
            <a:normAutofit/>
          </a:bodyPr>
          <a:lstStyle/>
          <a:p>
            <a:pPr>
              <a:defRPr/>
            </a:pPr>
            <a:r>
              <a:rPr lang="ru-RU" dirty="0">
                <a:latin typeface="Arial" panose="020B0604020202020204" pitchFamily="34" charset="0"/>
                <a:cs typeface="Arial" panose="020B0604020202020204" pitchFamily="34" charset="0"/>
              </a:rPr>
              <a:t>Обряд – фактор идентичности в этнокультуре</a:t>
            </a:r>
          </a:p>
        </p:txBody>
      </p:sp>
      <p:sp>
        <p:nvSpPr>
          <p:cNvPr id="13315" name="Объект 2">
            <a:extLst>
              <a:ext uri="{FF2B5EF4-FFF2-40B4-BE49-F238E27FC236}">
                <a16:creationId xmlns:a16="http://schemas.microsoft.com/office/drawing/2014/main" id="{3401DCBA-6C4A-4A55-8F05-DD7DF6E77060}"/>
              </a:ext>
            </a:extLst>
          </p:cNvPr>
          <p:cNvSpPr>
            <a:spLocks noGrp="1" noChangeArrowheads="1"/>
          </p:cNvSpPr>
          <p:nvPr>
            <p:ph sz="half" idx="1"/>
          </p:nvPr>
        </p:nvSpPr>
        <p:spPr>
          <a:xfrm>
            <a:off x="457201" y="1524000"/>
            <a:ext cx="5334000" cy="4730941"/>
          </a:xfrm>
        </p:spPr>
        <p:txBody>
          <a:bodyPr>
            <a:normAutofit fontScale="92500" lnSpcReduction="20000"/>
          </a:bodyPr>
          <a:lstStyle/>
          <a:p>
            <a:pPr marL="0" indent="0" algn="just">
              <a:lnSpc>
                <a:spcPct val="110000"/>
              </a:lnSpc>
              <a:spcBef>
                <a:spcPts val="0"/>
              </a:spcBef>
              <a:buNone/>
            </a:pPr>
            <a:r>
              <a:rPr lang="ru-RU" altLang="ru-RU" sz="2000" b="1" dirty="0">
                <a:latin typeface="Arial" panose="020B0604020202020204" pitchFamily="34" charset="0"/>
                <a:cs typeface="Arial" panose="020B0604020202020204" pitchFamily="34" charset="0"/>
              </a:rPr>
              <a:t>Обряд</a:t>
            </a:r>
            <a:r>
              <a:rPr lang="ru-RU" altLang="ru-RU" sz="2000" dirty="0">
                <a:latin typeface="Arial" panose="020B0604020202020204" pitchFamily="34" charset="0"/>
                <a:cs typeface="Arial" panose="020B0604020202020204" pitchFamily="34" charset="0"/>
              </a:rPr>
              <a:t> - традиционные действия, сопровождающие важные моменты жизни человеческого коллектива, группы людей, повторяющиеся и эстетически оформленные. Им, как правило, придается символическое значение.  Главная характеристика обряда – </a:t>
            </a:r>
            <a:r>
              <a:rPr lang="ru-RU" altLang="ru-RU" sz="2000" b="1" dirty="0">
                <a:latin typeface="Arial" panose="020B0604020202020204" pitchFamily="34" charset="0"/>
                <a:cs typeface="Arial" panose="020B0604020202020204" pitchFamily="34" charset="0"/>
              </a:rPr>
              <a:t>синкретизм</a:t>
            </a:r>
            <a:r>
              <a:rPr lang="ru-RU" altLang="ru-RU" sz="2000" dirty="0">
                <a:latin typeface="Arial" panose="020B0604020202020204" pitchFamily="34" charset="0"/>
                <a:cs typeface="Arial" panose="020B0604020202020204" pitchFamily="34" charset="0"/>
              </a:rPr>
              <a:t> – нерасчленимое единство его компонентов. Впоследствии из обряда выделится религия, искусство, наука, право, мораль. </a:t>
            </a:r>
          </a:p>
          <a:p>
            <a:pPr marL="0" indent="0" algn="just">
              <a:lnSpc>
                <a:spcPct val="110000"/>
              </a:lnSpc>
              <a:spcBef>
                <a:spcPts val="0"/>
              </a:spcBef>
              <a:buNone/>
            </a:pPr>
            <a:r>
              <a:rPr lang="ru-RU" altLang="ru-RU" sz="2000" dirty="0">
                <a:latin typeface="Arial" panose="020B0604020202020204" pitchFamily="34" charset="0"/>
                <a:cs typeface="Arial" panose="020B0604020202020204" pitchFamily="34" charset="0"/>
              </a:rPr>
              <a:t>Обряды, связанные с рождением, свадьбой, смертью, называются </a:t>
            </a:r>
            <a:r>
              <a:rPr lang="ru-RU" altLang="ru-RU" sz="2000" b="1" dirty="0">
                <a:latin typeface="Arial" panose="020B0604020202020204" pitchFamily="34" charset="0"/>
                <a:cs typeface="Arial" panose="020B0604020202020204" pitchFamily="34" charset="0"/>
              </a:rPr>
              <a:t>семейными</a:t>
            </a:r>
            <a:r>
              <a:rPr lang="ru-RU" altLang="ru-RU" sz="2000" dirty="0">
                <a:latin typeface="Arial" panose="020B0604020202020204" pitchFamily="34" charset="0"/>
                <a:cs typeface="Arial" panose="020B0604020202020204" pitchFamily="34" charset="0"/>
              </a:rPr>
              <a:t>; сельскохозяйственные и другие обряды - </a:t>
            </a:r>
            <a:r>
              <a:rPr lang="ru-RU" altLang="ru-RU" sz="2000" b="1" dirty="0">
                <a:latin typeface="Arial" panose="020B0604020202020204" pitchFamily="34" charset="0"/>
                <a:cs typeface="Arial" panose="020B0604020202020204" pitchFamily="34" charset="0"/>
              </a:rPr>
              <a:t>календарными</a:t>
            </a:r>
            <a:r>
              <a:rPr lang="ru-RU" altLang="ru-RU" sz="2400" dirty="0">
                <a:latin typeface="Arial" panose="020B0604020202020204" pitchFamily="34" charset="0"/>
                <a:cs typeface="Arial" panose="020B0604020202020204" pitchFamily="34" charset="0"/>
              </a:rPr>
              <a:t>. </a:t>
            </a:r>
            <a:r>
              <a:rPr lang="ru-RU" altLang="ru-RU" sz="2000" dirty="0">
                <a:latin typeface="Arial" panose="020B0604020202020204" pitchFamily="34" charset="0"/>
                <a:cs typeface="Arial" panose="020B0604020202020204" pitchFamily="34" charset="0"/>
              </a:rPr>
              <a:t>Ритуалы военного и общегражданского плана также являются частью обрядности.</a:t>
            </a:r>
          </a:p>
        </p:txBody>
      </p:sp>
      <p:sp>
        <p:nvSpPr>
          <p:cNvPr id="13316" name="Объект 3">
            <a:extLst>
              <a:ext uri="{FF2B5EF4-FFF2-40B4-BE49-F238E27FC236}">
                <a16:creationId xmlns:a16="http://schemas.microsoft.com/office/drawing/2014/main" id="{B314441E-175E-49CA-8F23-DE294B77E55B}"/>
              </a:ext>
            </a:extLst>
          </p:cNvPr>
          <p:cNvSpPr>
            <a:spLocks noGrp="1" noChangeArrowheads="1"/>
          </p:cNvSpPr>
          <p:nvPr>
            <p:ph sz="half" idx="2"/>
          </p:nvPr>
        </p:nvSpPr>
        <p:spPr>
          <a:xfrm>
            <a:off x="6281927" y="1524000"/>
            <a:ext cx="5333999" cy="5157788"/>
          </a:xfrm>
        </p:spPr>
        <p:txBody>
          <a:bodyPr>
            <a:normAutofit fontScale="92500" lnSpcReduction="20000"/>
          </a:bodyPr>
          <a:lstStyle/>
          <a:p>
            <a:pPr marL="0" indent="0" algn="just">
              <a:lnSpc>
                <a:spcPct val="120000"/>
              </a:lnSpc>
              <a:spcBef>
                <a:spcPts val="0"/>
              </a:spcBef>
              <a:buNone/>
            </a:pPr>
            <a:r>
              <a:rPr lang="ru-RU" altLang="ru-RU" sz="2000" dirty="0">
                <a:latin typeface="Arial" panose="020B0604020202020204" pitchFamily="34" charset="0"/>
                <a:cs typeface="Arial" panose="020B0604020202020204" pitchFamily="34" charset="0"/>
              </a:rPr>
              <a:t>   Для обрядов характерны повторяемость, единство действий, времени и места,  присутствие одних и тех же или связанных чем-либо людей, эстетичность, «сакральность». Обряды могут быть средством связи, объединяющим людей фактором, </a:t>
            </a:r>
            <a:r>
              <a:rPr lang="ru-RU" altLang="ru-RU" sz="2000" b="1" dirty="0">
                <a:latin typeface="Arial" panose="020B0604020202020204" pitchFamily="34" charset="0"/>
                <a:cs typeface="Arial" panose="020B0604020202020204" pitchFamily="34" charset="0"/>
              </a:rPr>
              <a:t>признаком идентичности</a:t>
            </a:r>
            <a:r>
              <a:rPr lang="ru-RU" altLang="ru-RU" sz="2000" dirty="0">
                <a:latin typeface="Arial" panose="020B0604020202020204" pitchFamily="34" charset="0"/>
                <a:cs typeface="Arial" panose="020B0604020202020204" pitchFamily="34" charset="0"/>
              </a:rPr>
              <a:t>. </a:t>
            </a:r>
          </a:p>
          <a:p>
            <a:pPr marL="0" indent="0" algn="just">
              <a:lnSpc>
                <a:spcPct val="120000"/>
              </a:lnSpc>
              <a:spcBef>
                <a:spcPts val="0"/>
              </a:spcBef>
              <a:buNone/>
            </a:pPr>
            <a:r>
              <a:rPr lang="ru-RU" altLang="ru-RU" sz="2000" dirty="0">
                <a:latin typeface="Arial" panose="020B0604020202020204" pitchFamily="34" charset="0"/>
                <a:cs typeface="Arial" panose="020B0604020202020204" pitchFamily="34" charset="0"/>
              </a:rPr>
              <a:t>   Обряд – </a:t>
            </a:r>
            <a:r>
              <a:rPr lang="ru-RU" altLang="ru-RU" sz="2000" b="1" dirty="0">
                <a:latin typeface="Arial" panose="020B0604020202020204" pitchFamily="34" charset="0"/>
                <a:cs typeface="Arial" panose="020B0604020202020204" pitchFamily="34" charset="0"/>
              </a:rPr>
              <a:t>основа традиционных культур</a:t>
            </a:r>
            <a:r>
              <a:rPr lang="ru-RU" altLang="ru-RU" sz="2000" dirty="0">
                <a:latin typeface="Arial" panose="020B0604020202020204" pitchFamily="34" charset="0"/>
                <a:cs typeface="Arial" panose="020B0604020202020204" pitchFamily="34" charset="0"/>
              </a:rPr>
              <a:t>. Но в современном мире присутствуют и так же рождаются обряды. Среди семейных традиций могут быть обряды супругов, общесемейные, например, рождественские обеды. В современном мире этнокультурная традиция наиболее ярко проявляется в </a:t>
            </a:r>
            <a:r>
              <a:rPr lang="ru-RU" altLang="ru-RU" sz="2000" b="1" dirty="0">
                <a:latin typeface="Arial" panose="020B0604020202020204" pitchFamily="34" charset="0"/>
                <a:cs typeface="Arial" panose="020B0604020202020204" pitchFamily="34" charset="0"/>
              </a:rPr>
              <a:t>обрядах праздников</a:t>
            </a:r>
            <a:r>
              <a:rPr lang="ru-RU" altLang="ru-RU" sz="2000" dirty="0">
                <a:latin typeface="Arial" panose="020B0604020202020204" pitchFamily="34" charset="0"/>
                <a:cs typeface="Arial" panose="020B0604020202020204" pitchFamily="34" charset="0"/>
              </a:rPr>
              <a:t>: Рождество, Пасха, Песах, Сабантуй, Курбан-Байрам, </a:t>
            </a:r>
            <a:r>
              <a:rPr lang="ru-RU" altLang="ru-RU" sz="2000" dirty="0" err="1">
                <a:latin typeface="Arial" panose="020B0604020202020204" pitchFamily="34" charset="0"/>
                <a:cs typeface="Arial" panose="020B0604020202020204" pitchFamily="34" charset="0"/>
              </a:rPr>
              <a:t>Ысыах</a:t>
            </a:r>
            <a:r>
              <a:rPr lang="ru-RU" altLang="ru-RU" sz="2000" dirty="0">
                <a:latin typeface="Arial" panose="020B0604020202020204" pitchFamily="34" charset="0"/>
                <a:cs typeface="Arial" panose="020B0604020202020204" pitchFamily="34" charset="0"/>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a:extLst>
              <a:ext uri="{FF2B5EF4-FFF2-40B4-BE49-F238E27FC236}">
                <a16:creationId xmlns:a16="http://schemas.microsoft.com/office/drawing/2014/main" id="{5F2104D9-56DD-42AA-86B9-F6A11123AAB3}"/>
              </a:ext>
            </a:extLst>
          </p:cNvPr>
          <p:cNvSpPr>
            <a:spLocks noGrp="1" noChangeArrowheads="1"/>
          </p:cNvSpPr>
          <p:nvPr>
            <p:ph type="title"/>
          </p:nvPr>
        </p:nvSpPr>
        <p:spPr>
          <a:xfrm>
            <a:off x="2533930" y="243110"/>
            <a:ext cx="8911687" cy="1280890"/>
          </a:xfrm>
        </p:spPr>
        <p:txBody>
          <a:bodyPr>
            <a:normAutofit/>
          </a:bodyPr>
          <a:lstStyle/>
          <a:p>
            <a:pPr eaLnBrk="1" hangingPunct="1">
              <a:defRPr/>
            </a:pPr>
            <a:r>
              <a:rPr lang="ru-RU" altLang="ru-RU" sz="3200" b="1" dirty="0">
                <a:latin typeface="Arial" panose="020B0604020202020204" pitchFamily="34" charset="0"/>
                <a:cs typeface="Arial" panose="020B0604020202020204" pitchFamily="34" charset="0"/>
              </a:rPr>
              <a:t>В качестве главных признаков этноса…</a:t>
            </a:r>
          </a:p>
        </p:txBody>
      </p:sp>
      <p:sp>
        <p:nvSpPr>
          <p:cNvPr id="15363" name="Rectangle 5">
            <a:extLst>
              <a:ext uri="{FF2B5EF4-FFF2-40B4-BE49-F238E27FC236}">
                <a16:creationId xmlns:a16="http://schemas.microsoft.com/office/drawing/2014/main" id="{889F8A4E-4031-4231-96E3-EA46188E8D7E}"/>
              </a:ext>
            </a:extLst>
          </p:cNvPr>
          <p:cNvSpPr>
            <a:spLocks noGrp="1" noChangeArrowheads="1"/>
          </p:cNvSpPr>
          <p:nvPr>
            <p:ph sz="half" idx="1"/>
          </p:nvPr>
        </p:nvSpPr>
        <p:spPr>
          <a:xfrm>
            <a:off x="594360" y="1524000"/>
            <a:ext cx="5654040" cy="4953000"/>
          </a:xfrm>
        </p:spPr>
        <p:txBody>
          <a:bodyPr>
            <a:noAutofit/>
          </a:bodyPr>
          <a:lstStyle/>
          <a:p>
            <a:pPr marL="0" indent="0" algn="just">
              <a:spcBef>
                <a:spcPts val="0"/>
              </a:spcBef>
              <a:buNone/>
            </a:pPr>
            <a:r>
              <a:rPr lang="ru-RU" altLang="ru-RU" sz="2400" dirty="0">
                <a:latin typeface="Arial" panose="020B0604020202020204" pitchFamily="34" charset="0"/>
                <a:cs typeface="Arial" panose="020B0604020202020204" pitchFamily="34" charset="0"/>
              </a:rPr>
              <a:t>  </a:t>
            </a:r>
            <a:r>
              <a:rPr lang="ru-RU" altLang="ru-RU" sz="2000" dirty="0">
                <a:latin typeface="Arial" panose="020B0604020202020204" pitchFamily="34" charset="0"/>
                <a:cs typeface="Arial" panose="020B0604020202020204" pitchFamily="34" charset="0"/>
              </a:rPr>
              <a:t>В качестве главных признаков этноса называют </a:t>
            </a:r>
            <a:r>
              <a:rPr lang="ru-RU" altLang="ru-RU" sz="2000" b="1" i="1" dirty="0">
                <a:latin typeface="Arial" panose="020B0604020202020204" pitchFamily="34" charset="0"/>
                <a:cs typeface="Arial" panose="020B0604020202020204" pitchFamily="34" charset="0"/>
              </a:rPr>
              <a:t>язык и культуру, территорию и этническое самосознание</a:t>
            </a:r>
            <a:r>
              <a:rPr lang="ru-RU" altLang="ru-RU" sz="2000" dirty="0">
                <a:latin typeface="Arial" panose="020B0604020202020204" pitchFamily="34" charset="0"/>
                <a:cs typeface="Arial" panose="020B0604020202020204" pitchFamily="34" charset="0"/>
              </a:rPr>
              <a:t>, кроме того, особенности психического склада (менталитет); а также -признаки этноса - общность происхождения и часто -  государственная принадлежность.</a:t>
            </a:r>
          </a:p>
          <a:p>
            <a:pPr marL="0" indent="0" algn="just">
              <a:spcBef>
                <a:spcPts val="0"/>
              </a:spcBef>
              <a:buNone/>
            </a:pPr>
            <a:r>
              <a:rPr lang="ru-RU" altLang="ru-RU" sz="2000" dirty="0">
                <a:latin typeface="Arial" panose="020B0604020202020204" pitchFamily="34" charset="0"/>
                <a:cs typeface="Arial" panose="020B0604020202020204" pitchFamily="34" charset="0"/>
              </a:rPr>
              <a:t>В число </a:t>
            </a:r>
            <a:r>
              <a:rPr lang="ru-RU" altLang="ru-RU" sz="2000" b="1" i="1" dirty="0">
                <a:latin typeface="Arial" panose="020B0604020202020204" pitchFamily="34" charset="0"/>
                <a:cs typeface="Arial" panose="020B0604020202020204" pitchFamily="34" charset="0"/>
              </a:rPr>
              <a:t>коренных отличий этноса</a:t>
            </a:r>
            <a:r>
              <a:rPr lang="ru-RU" altLang="ru-RU" sz="2000" dirty="0">
                <a:latin typeface="Arial" panose="020B0604020202020204" pitchFamily="34" charset="0"/>
                <a:cs typeface="Arial" panose="020B0604020202020204" pitchFamily="34" charset="0"/>
              </a:rPr>
              <a:t>, обеспечивающих его целостность, кроме языка, хозяйственной деятельности, ремесел, постепенно на основе </a:t>
            </a:r>
            <a:r>
              <a:rPr lang="ru-RU" altLang="ru-RU" sz="2000" b="1" dirty="0">
                <a:latin typeface="Arial" panose="020B0604020202020204" pitchFamily="34" charset="0"/>
                <a:cs typeface="Arial" panose="020B0604020202020204" pitchFamily="34" charset="0"/>
              </a:rPr>
              <a:t>верований </a:t>
            </a:r>
            <a:r>
              <a:rPr lang="ru-RU" altLang="ru-RU" sz="2000" dirty="0">
                <a:latin typeface="Arial" panose="020B0604020202020204" pitchFamily="34" charset="0"/>
                <a:cs typeface="Arial" panose="020B0604020202020204" pitchFamily="34" charset="0"/>
              </a:rPr>
              <a:t>сложился</a:t>
            </a:r>
            <a:r>
              <a:rPr lang="ru-RU" altLang="ru-RU" sz="2000" b="1" dirty="0">
                <a:latin typeface="Arial" panose="020B0604020202020204" pitchFamily="34" charset="0"/>
                <a:cs typeface="Arial" panose="020B0604020202020204" pitchFamily="34" charset="0"/>
              </a:rPr>
              <a:t>  религиозный </a:t>
            </a:r>
            <a:r>
              <a:rPr lang="ru-RU" altLang="ru-RU" sz="2000" dirty="0">
                <a:latin typeface="Arial" panose="020B0604020202020204" pitchFamily="34" charset="0"/>
                <a:cs typeface="Arial" panose="020B0604020202020204" pitchFamily="34" charset="0"/>
              </a:rPr>
              <a:t>компонент.</a:t>
            </a:r>
            <a:r>
              <a:rPr lang="ru-RU" altLang="ru-RU" sz="1600" dirty="0">
                <a:latin typeface="Arial" panose="020B0604020202020204" pitchFamily="34" charset="0"/>
                <a:cs typeface="Arial" panose="020B0604020202020204" pitchFamily="34" charset="0"/>
              </a:rPr>
              <a:t> </a:t>
            </a:r>
            <a:r>
              <a:rPr lang="ru-RU" altLang="ru-RU" sz="2000" dirty="0">
                <a:latin typeface="Arial" panose="020B0604020202020204" pitchFamily="34" charset="0"/>
                <a:cs typeface="Arial" panose="020B0604020202020204" pitchFamily="34" charset="0"/>
              </a:rPr>
              <a:t>В настоящее время </a:t>
            </a:r>
            <a:r>
              <a:rPr lang="ru-RU" altLang="ru-RU" sz="2000" b="1" i="1" dirty="0">
                <a:latin typeface="Arial" panose="020B0604020202020204" pitchFamily="34" charset="0"/>
                <a:cs typeface="Arial" panose="020B0604020202020204" pitchFamily="34" charset="0"/>
              </a:rPr>
              <a:t>язык и религия </a:t>
            </a:r>
            <a:r>
              <a:rPr lang="ru-RU" altLang="ru-RU" sz="2000" dirty="0">
                <a:latin typeface="Arial" panose="020B0604020202020204" pitchFamily="34" charset="0"/>
                <a:cs typeface="Arial" panose="020B0604020202020204" pitchFamily="34" charset="0"/>
              </a:rPr>
              <a:t>в массе этносов признаются коренными отличиями, фундаментом культурной идентичности. Ценность </a:t>
            </a:r>
            <a:r>
              <a:rPr lang="ru-RU" altLang="ru-RU" sz="2000" b="1" dirty="0">
                <a:latin typeface="Arial" panose="020B0604020202020204" pitchFamily="34" charset="0"/>
                <a:cs typeface="Arial" panose="020B0604020202020204" pitchFamily="34" charset="0"/>
              </a:rPr>
              <a:t>родного языка </a:t>
            </a:r>
            <a:r>
              <a:rPr lang="ru-RU" altLang="ru-RU" sz="2000" dirty="0">
                <a:latin typeface="Arial" panose="020B0604020202020204" pitchFamily="34" charset="0"/>
                <a:cs typeface="Arial" panose="020B0604020202020204" pitchFamily="34" charset="0"/>
              </a:rPr>
              <a:t>в том, что он </a:t>
            </a:r>
            <a:r>
              <a:rPr lang="ru-RU" altLang="ru-RU" sz="2000" b="1" dirty="0">
                <a:latin typeface="Arial" panose="020B0604020202020204" pitchFamily="34" charset="0"/>
                <a:cs typeface="Arial" panose="020B0604020202020204" pitchFamily="34" charset="0"/>
              </a:rPr>
              <a:t>обозначает </a:t>
            </a:r>
          </a:p>
        </p:txBody>
      </p:sp>
      <p:sp>
        <p:nvSpPr>
          <p:cNvPr id="15364" name="Rectangle 6">
            <a:extLst>
              <a:ext uri="{FF2B5EF4-FFF2-40B4-BE49-F238E27FC236}">
                <a16:creationId xmlns:a16="http://schemas.microsoft.com/office/drawing/2014/main" id="{5CAEA370-AC4B-4C6F-AB7A-5534C3BA9E8F}"/>
              </a:ext>
            </a:extLst>
          </p:cNvPr>
          <p:cNvSpPr>
            <a:spLocks noGrp="1" noChangeArrowheads="1"/>
          </p:cNvSpPr>
          <p:nvPr>
            <p:ph sz="half" idx="2"/>
          </p:nvPr>
        </p:nvSpPr>
        <p:spPr>
          <a:xfrm>
            <a:off x="6400800" y="1524001"/>
            <a:ext cx="5654040" cy="4767071"/>
          </a:xfrm>
        </p:spPr>
        <p:txBody>
          <a:bodyPr>
            <a:noAutofit/>
          </a:bodyPr>
          <a:lstStyle/>
          <a:p>
            <a:pPr marL="0" indent="0" algn="just">
              <a:spcBef>
                <a:spcPts val="0"/>
              </a:spcBef>
              <a:buNone/>
            </a:pPr>
            <a:r>
              <a:rPr lang="ru-RU" altLang="ru-RU" sz="2000" dirty="0">
                <a:latin typeface="Arial" panose="020B0604020202020204" pitchFamily="34" charset="0"/>
                <a:cs typeface="Arial" panose="020B0604020202020204" pitchFamily="34" charset="0"/>
              </a:rPr>
              <a:t>(называет) явления, растения и животных – все </a:t>
            </a:r>
            <a:r>
              <a:rPr lang="ru-RU" altLang="ru-RU" sz="2000" b="1" dirty="0">
                <a:latin typeface="Arial" panose="020B0604020202020204" pitchFamily="34" charset="0"/>
                <a:cs typeface="Arial" panose="020B0604020202020204" pitchFamily="34" charset="0"/>
              </a:rPr>
              <a:t>многообразие мира природы</a:t>
            </a:r>
            <a:r>
              <a:rPr lang="ru-RU" altLang="ru-RU" sz="2000" dirty="0">
                <a:latin typeface="Arial" panose="020B0604020202020204" pitchFamily="34" charset="0"/>
                <a:cs typeface="Arial" panose="020B0604020202020204" pitchFamily="34" charset="0"/>
              </a:rPr>
              <a:t>, технологий </a:t>
            </a:r>
            <a:r>
              <a:rPr lang="ru-RU" altLang="ru-RU" sz="2000" b="1" dirty="0">
                <a:latin typeface="Arial" panose="020B0604020202020204" pitchFamily="34" charset="0"/>
                <a:cs typeface="Arial" panose="020B0604020202020204" pitchFamily="34" charset="0"/>
              </a:rPr>
              <a:t>хозяйствования</a:t>
            </a:r>
            <a:r>
              <a:rPr lang="ru-RU" altLang="ru-RU" sz="2000" dirty="0">
                <a:latin typeface="Arial" panose="020B0604020202020204" pitchFamily="34" charset="0"/>
                <a:cs typeface="Arial" panose="020B0604020202020204" pitchFamily="34" charset="0"/>
              </a:rPr>
              <a:t>, быта, сформировавшихся в ходе освоения территорий </a:t>
            </a:r>
            <a:r>
              <a:rPr lang="ru-RU" altLang="ru-RU" sz="2000" b="1" dirty="0">
                <a:latin typeface="Arial" panose="020B0604020202020204" pitchFamily="34" charset="0"/>
                <a:cs typeface="Arial" panose="020B0604020202020204" pitchFamily="34" charset="0"/>
              </a:rPr>
              <a:t>коренным народом</a:t>
            </a:r>
            <a:r>
              <a:rPr lang="ru-RU" altLang="ru-RU" sz="2000" dirty="0">
                <a:latin typeface="Arial" panose="020B0604020202020204" pitchFamily="34" charset="0"/>
                <a:cs typeface="Arial" panose="020B0604020202020204" pitchFamily="34" charset="0"/>
              </a:rPr>
              <a:t>. Утрата языка усложняет жизнь на этих территориях.</a:t>
            </a:r>
          </a:p>
          <a:p>
            <a:pPr marL="0" indent="0" algn="just">
              <a:spcBef>
                <a:spcPts val="0"/>
              </a:spcBef>
              <a:buNone/>
            </a:pPr>
            <a:r>
              <a:rPr lang="ru-RU" altLang="ru-RU" sz="2000" dirty="0">
                <a:latin typeface="Arial" panose="020B0604020202020204" pitchFamily="34" charset="0"/>
                <a:cs typeface="Arial" panose="020B0604020202020204" pitchFamily="34" charset="0"/>
              </a:rPr>
              <a:t>Верования, </a:t>
            </a:r>
            <a:r>
              <a:rPr lang="ru-RU" altLang="ru-RU" sz="2000" b="1" dirty="0">
                <a:latin typeface="Arial" panose="020B0604020202020204" pitchFamily="34" charset="0"/>
                <a:cs typeface="Arial" panose="020B0604020202020204" pitchFamily="34" charset="0"/>
              </a:rPr>
              <a:t>религии определяют систему ценностей</a:t>
            </a:r>
            <a:r>
              <a:rPr lang="ru-RU" altLang="ru-RU" sz="2000" dirty="0">
                <a:latin typeface="Arial" panose="020B0604020202020204" pitchFamily="34" charset="0"/>
                <a:cs typeface="Arial" panose="020B0604020202020204" pitchFamily="34" charset="0"/>
              </a:rPr>
              <a:t> народа, его заповеди и правила жизни, эмоциональный строй и традицию. Реализуясь к конфессиональной (церковной) жизни, </a:t>
            </a:r>
            <a:r>
              <a:rPr lang="ru-RU" altLang="ru-RU" sz="2000" b="1" dirty="0">
                <a:latin typeface="Arial" panose="020B0604020202020204" pitchFamily="34" charset="0"/>
                <a:cs typeface="Arial" panose="020B0604020202020204" pitchFamily="34" charset="0"/>
              </a:rPr>
              <a:t>религия структурирует и  определяет календарный цикл </a:t>
            </a:r>
            <a:r>
              <a:rPr lang="ru-RU" altLang="ru-RU" sz="2000" dirty="0">
                <a:latin typeface="Arial" panose="020B0604020202020204" pitchFamily="34" charset="0"/>
                <a:cs typeface="Arial" panose="020B0604020202020204" pitchFamily="34" charset="0"/>
              </a:rPr>
              <a:t>общины верующих, объединяя всех, придерживающихся этого вероисповедания. Язык и религия в совокупности в значительной мере определяют </a:t>
            </a:r>
            <a:r>
              <a:rPr lang="ru-RU" altLang="ru-RU" sz="2000" b="1" dirty="0">
                <a:latin typeface="Arial" panose="020B0604020202020204" pitchFamily="34" charset="0"/>
                <a:cs typeface="Arial" panose="020B0604020202020204" pitchFamily="34" charset="0"/>
              </a:rPr>
              <a:t>менталитет</a:t>
            </a:r>
            <a:r>
              <a:rPr lang="ru-RU" altLang="ru-RU" sz="2000" dirty="0">
                <a:latin typeface="Arial" panose="020B0604020202020204" pitchFamily="34" charset="0"/>
                <a:cs typeface="Arial" panose="020B0604020202020204" pitchFamily="34" charset="0"/>
              </a:rPr>
              <a:t>, психологический склад народа. </a:t>
            </a:r>
          </a:p>
        </p:txBody>
      </p:sp>
    </p:spTree>
    <p:extLst>
      <p:ext uri="{BB962C8B-B14F-4D97-AF65-F5344CB8AC3E}">
        <p14:creationId xmlns:p14="http://schemas.microsoft.com/office/powerpoint/2010/main" val="1667562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2C4AD2-4EF2-4749-A343-7E029E305545}"/>
              </a:ext>
            </a:extLst>
          </p:cNvPr>
          <p:cNvSpPr>
            <a:spLocks noGrp="1"/>
          </p:cNvSpPr>
          <p:nvPr>
            <p:ph type="title"/>
          </p:nvPr>
        </p:nvSpPr>
        <p:spPr>
          <a:xfrm>
            <a:off x="2447232" y="395510"/>
            <a:ext cx="8911687" cy="1280890"/>
          </a:xfrm>
        </p:spPr>
        <p:txBody>
          <a:bodyPr/>
          <a:lstStyle/>
          <a:p>
            <a:r>
              <a:rPr lang="ru-RU" dirty="0">
                <a:latin typeface="Arial" panose="020B0604020202020204" pitchFamily="34" charset="0"/>
                <a:cs typeface="Arial" panose="020B0604020202020204" pitchFamily="34" charset="0"/>
              </a:rPr>
              <a:t>Фундаментом культурной идентичности являются язык и верования</a:t>
            </a:r>
          </a:p>
        </p:txBody>
      </p:sp>
      <p:sp>
        <p:nvSpPr>
          <p:cNvPr id="3" name="Объект 2">
            <a:extLst>
              <a:ext uri="{FF2B5EF4-FFF2-40B4-BE49-F238E27FC236}">
                <a16:creationId xmlns:a16="http://schemas.microsoft.com/office/drawing/2014/main" id="{B5CBEC26-5699-4C53-8462-99EBBFFF3FA2}"/>
              </a:ext>
            </a:extLst>
          </p:cNvPr>
          <p:cNvSpPr>
            <a:spLocks noGrp="1"/>
          </p:cNvSpPr>
          <p:nvPr>
            <p:ph sz="half" idx="1"/>
          </p:nvPr>
        </p:nvSpPr>
        <p:spPr>
          <a:xfrm>
            <a:off x="630936" y="1764792"/>
            <a:ext cx="5989320" cy="4146430"/>
          </a:xfrm>
        </p:spPr>
        <p:txBody>
          <a:bodyPr>
            <a:noAutofit/>
          </a:bodyPr>
          <a:lstStyle/>
          <a:p>
            <a:pPr marL="0" indent="0">
              <a:lnSpc>
                <a:spcPct val="110000"/>
              </a:lnSpc>
              <a:spcBef>
                <a:spcPts val="0"/>
              </a:spcBef>
              <a:buNone/>
            </a:pPr>
            <a:r>
              <a:rPr lang="ru-RU" b="1" dirty="0">
                <a:latin typeface="Arial" panose="020B0604020202020204" pitchFamily="34" charset="0"/>
                <a:cs typeface="Arial" panose="020B0604020202020204" pitchFamily="34" charset="0"/>
              </a:rPr>
              <a:t>Язык и вера отцов, обусловливают представление людей об их культурной идентичности</a:t>
            </a:r>
            <a:r>
              <a:rPr lang="ru-RU" dirty="0">
                <a:latin typeface="Arial" panose="020B0604020202020204" pitchFamily="34" charset="0"/>
                <a:cs typeface="Arial" panose="020B0604020202020204" pitchFamily="34" charset="0"/>
              </a:rPr>
              <a:t>. </a:t>
            </a:r>
          </a:p>
          <a:p>
            <a:pPr marL="0" indent="0">
              <a:lnSpc>
                <a:spcPct val="110000"/>
              </a:lnSpc>
              <a:spcBef>
                <a:spcPts val="0"/>
              </a:spcBef>
              <a:buNone/>
            </a:pPr>
            <a:r>
              <a:rPr lang="ru-RU" dirty="0">
                <a:latin typeface="Arial" panose="020B0604020202020204" pitchFamily="34" charset="0"/>
                <a:cs typeface="Arial" panose="020B0604020202020204" pitchFamily="34" charset="0"/>
              </a:rPr>
              <a:t>И межэтнические разногласия, конфликты в той или иной степени связываются с нарушением прав на родной язык для общения, образования и права на свободу вероисповедания.</a:t>
            </a:r>
          </a:p>
          <a:p>
            <a:pPr marL="0" indent="0">
              <a:lnSpc>
                <a:spcPct val="110000"/>
              </a:lnSpc>
              <a:spcBef>
                <a:spcPts val="0"/>
              </a:spcBef>
              <a:buNone/>
            </a:pPr>
            <a:r>
              <a:rPr lang="ru-RU" dirty="0">
                <a:latin typeface="Arial" panose="020B0604020202020204" pitchFamily="34" charset="0"/>
                <a:cs typeface="Arial" panose="020B0604020202020204" pitchFamily="34" charset="0"/>
              </a:rPr>
              <a:t>Идентификация по типу языка и религии  и противопоставление людей по этим признакам внутри этнокультурных и национальных сообществ могут и часто становятся поводами для «разыгрывания межэтнических разногласий» (Украина, Сербия, Эстония, Литва…) Большинство конфликтов в современном мире обусловлены</a:t>
            </a:r>
          </a:p>
        </p:txBody>
      </p:sp>
      <p:sp>
        <p:nvSpPr>
          <p:cNvPr id="4" name="Объект 3">
            <a:extLst>
              <a:ext uri="{FF2B5EF4-FFF2-40B4-BE49-F238E27FC236}">
                <a16:creationId xmlns:a16="http://schemas.microsoft.com/office/drawing/2014/main" id="{367958D0-E3D1-4CB6-A00C-D02A42D93727}"/>
              </a:ext>
            </a:extLst>
          </p:cNvPr>
          <p:cNvSpPr>
            <a:spLocks noGrp="1"/>
          </p:cNvSpPr>
          <p:nvPr>
            <p:ph sz="half" idx="2"/>
          </p:nvPr>
        </p:nvSpPr>
        <p:spPr>
          <a:xfrm>
            <a:off x="6620256" y="1764792"/>
            <a:ext cx="5571744" cy="5001768"/>
          </a:xfrm>
        </p:spPr>
        <p:txBody>
          <a:bodyPr>
            <a:noAutofit/>
          </a:bodyPr>
          <a:lstStyle/>
          <a:p>
            <a:pPr marL="0" indent="0">
              <a:lnSpc>
                <a:spcPct val="120000"/>
              </a:lnSpc>
              <a:spcBef>
                <a:spcPts val="0"/>
              </a:spcBef>
              <a:buNone/>
            </a:pPr>
            <a:r>
              <a:rPr lang="ru-RU" dirty="0">
                <a:latin typeface="Arial" panose="020B0604020202020204" pitchFamily="34" charset="0"/>
                <a:cs typeface="Arial" panose="020B0604020202020204" pitchFamily="34" charset="0"/>
              </a:rPr>
              <a:t>нарушением прав людей на родной язык и вероисповедание. </a:t>
            </a:r>
          </a:p>
          <a:p>
            <a:pPr marL="0" indent="0">
              <a:lnSpc>
                <a:spcPct val="120000"/>
              </a:lnSpc>
              <a:spcBef>
                <a:spcPts val="0"/>
              </a:spcBef>
              <a:buNone/>
            </a:pPr>
            <a:r>
              <a:rPr lang="ru-RU" dirty="0">
                <a:latin typeface="Arial" panose="020B0604020202020204" pitchFamily="34" charset="0"/>
                <a:cs typeface="Arial" panose="020B0604020202020204" pitchFamily="34" charset="0"/>
              </a:rPr>
              <a:t>Две гражданские войны в Судане: Первая началась еще в 1955 году, а вторая закончилась недавно, в 2005. Причина – притеснения христиан мусульманами. Она закончилась окончательным отделением юга и созданием Южного Судана. Обе войны продлились суммарно практически 40 лет и унесли жизни более двух с половиной миллионов человек. Арабо-израильский конфликт. Сирийский…</a:t>
            </a:r>
          </a:p>
          <a:p>
            <a:pPr marL="0" indent="0">
              <a:lnSpc>
                <a:spcPct val="120000"/>
              </a:lnSpc>
              <a:spcBef>
                <a:spcPts val="0"/>
              </a:spcBef>
              <a:buNone/>
            </a:pPr>
            <a:r>
              <a:rPr lang="ru-RU" dirty="0">
                <a:latin typeface="Arial" panose="020B0604020202020204" pitchFamily="34" charset="0"/>
                <a:cs typeface="Arial" panose="020B0604020202020204" pitchFamily="34" charset="0"/>
              </a:rPr>
              <a:t>Выступления русскоязычного населения на постсоветском пространстве, где закрывают русские школы…</a:t>
            </a:r>
          </a:p>
        </p:txBody>
      </p:sp>
    </p:spTree>
    <p:extLst>
      <p:ext uri="{BB962C8B-B14F-4D97-AF65-F5344CB8AC3E}">
        <p14:creationId xmlns:p14="http://schemas.microsoft.com/office/powerpoint/2010/main" val="1446430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CC2D89DA-AC45-4934-B58A-F47CEFE913A5}"/>
              </a:ext>
            </a:extLst>
          </p:cNvPr>
          <p:cNvSpPr>
            <a:spLocks noGrp="1"/>
          </p:cNvSpPr>
          <p:nvPr>
            <p:ph type="title"/>
          </p:nvPr>
        </p:nvSpPr>
        <p:spPr>
          <a:xfrm>
            <a:off x="1518569" y="322358"/>
            <a:ext cx="5549743" cy="1280890"/>
          </a:xfrm>
        </p:spPr>
        <p:txBody>
          <a:bodyPr>
            <a:normAutofit/>
          </a:bodyPr>
          <a:lstStyle/>
          <a:p>
            <a:r>
              <a:rPr lang="ru-RU" sz="2800" dirty="0">
                <a:latin typeface="Arial" panose="020B0604020202020204" pitchFamily="34" charset="0"/>
                <a:cs typeface="Arial" panose="020B0604020202020204" pitchFamily="34" charset="0"/>
              </a:rPr>
              <a:t>Владимир Даль(1801—1872):</a:t>
            </a:r>
          </a:p>
        </p:txBody>
      </p:sp>
      <p:sp>
        <p:nvSpPr>
          <p:cNvPr id="6" name="Объект 5">
            <a:extLst>
              <a:ext uri="{FF2B5EF4-FFF2-40B4-BE49-F238E27FC236}">
                <a16:creationId xmlns:a16="http://schemas.microsoft.com/office/drawing/2014/main" id="{5E047476-C684-4C80-8920-909216B4F7D5}"/>
              </a:ext>
            </a:extLst>
          </p:cNvPr>
          <p:cNvSpPr>
            <a:spLocks noGrp="1"/>
          </p:cNvSpPr>
          <p:nvPr>
            <p:ph idx="1"/>
          </p:nvPr>
        </p:nvSpPr>
        <p:spPr>
          <a:xfrm>
            <a:off x="668972" y="1722120"/>
            <a:ext cx="6691948" cy="3777622"/>
          </a:xfrm>
        </p:spPr>
        <p:txBody>
          <a:bodyPr>
            <a:normAutofit fontScale="92500"/>
          </a:bodyPr>
          <a:lstStyle/>
          <a:p>
            <a:pPr marL="0" indent="0">
              <a:buNone/>
            </a:pPr>
            <a:r>
              <a:rPr lang="ru-RU" sz="2400" dirty="0">
                <a:latin typeface="Arial" panose="020B0604020202020204" pitchFamily="34" charset="0"/>
                <a:cs typeface="Arial" panose="020B0604020202020204" pitchFamily="34" charset="0"/>
              </a:rPr>
              <a:t>«Ни прозвание, ни вероисповедание, ни самая кровь предков не делают человека принадлежностью той или другой народности… Кто на каком языке думает – тот к тому народу и принадлежит… Только добрый и талантливый народ может сохранить величавое спокойствие духа и юмор в любых, и самых трудных, обстоятельствах. Пословицы, поговорки, прибаутки, рождаясь в недрах народных масс, говорят о здоровом, могучем организме».</a:t>
            </a:r>
          </a:p>
        </p:txBody>
      </p:sp>
      <p:pic>
        <p:nvPicPr>
          <p:cNvPr id="2" name="Рисунок 1">
            <a:extLst>
              <a:ext uri="{FF2B5EF4-FFF2-40B4-BE49-F238E27FC236}">
                <a16:creationId xmlns:a16="http://schemas.microsoft.com/office/drawing/2014/main" id="{6E04F95F-780E-42F2-AFD6-DD2305F4F4AB}"/>
              </a:ext>
            </a:extLst>
          </p:cNvPr>
          <p:cNvPicPr>
            <a:picLocks noChangeAspect="1"/>
          </p:cNvPicPr>
          <p:nvPr/>
        </p:nvPicPr>
        <p:blipFill>
          <a:blip r:embed="rId2"/>
          <a:stretch>
            <a:fillRect/>
          </a:stretch>
        </p:blipFill>
        <p:spPr>
          <a:xfrm>
            <a:off x="7200519" y="469967"/>
            <a:ext cx="4991481" cy="6281928"/>
          </a:xfrm>
          <a:prstGeom prst="rect">
            <a:avLst/>
          </a:prstGeom>
        </p:spPr>
      </p:pic>
    </p:spTree>
    <p:extLst>
      <p:ext uri="{BB962C8B-B14F-4D97-AF65-F5344CB8AC3E}">
        <p14:creationId xmlns:p14="http://schemas.microsoft.com/office/powerpoint/2010/main" val="1627628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Схема 6">
            <a:extLst>
              <a:ext uri="{FF2B5EF4-FFF2-40B4-BE49-F238E27FC236}">
                <a16:creationId xmlns:a16="http://schemas.microsoft.com/office/drawing/2014/main" id="{89613D79-49A1-4237-911F-8D97709F680B}"/>
              </a:ext>
            </a:extLst>
          </p:cNvPr>
          <p:cNvGraphicFramePr/>
          <p:nvPr>
            <p:extLst>
              <p:ext uri="{D42A27DB-BD31-4B8C-83A1-F6EECF244321}">
                <p14:modId xmlns:p14="http://schemas.microsoft.com/office/powerpoint/2010/main" val="2511612947"/>
              </p:ext>
            </p:extLst>
          </p:nvPr>
        </p:nvGraphicFramePr>
        <p:xfrm>
          <a:off x="438912" y="113046"/>
          <a:ext cx="11301984" cy="33159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p:cNvPicPr>
            <a:picLocks noGrp="1" noChangeAspect="1" noChangeArrowheads="1"/>
          </p:cNvPicPr>
          <p:nvPr>
            <p:ph idx="1"/>
          </p:nvPr>
        </p:nvPicPr>
        <p:blipFill>
          <a:blip r:embed="rId7">
            <a:extLst>
              <a:ext uri="{28A0092B-C50C-407E-A947-70E740481C1C}">
                <a14:useLocalDpi xmlns:a14="http://schemas.microsoft.com/office/drawing/2010/main" val="0"/>
              </a:ext>
            </a:extLst>
          </a:blip>
          <a:stretch>
            <a:fillRect/>
          </a:stretch>
        </p:blipFill>
        <p:spPr bwMode="auto">
          <a:xfrm>
            <a:off x="1903413" y="3429000"/>
            <a:ext cx="8915400" cy="22037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86618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124" y="100449"/>
            <a:ext cx="9682859" cy="1243719"/>
          </a:xfrm>
          <a:solidFill>
            <a:schemeClr val="accent4">
              <a:lumMod val="20000"/>
              <a:lumOff val="80000"/>
            </a:schemeClr>
          </a:solidFill>
        </p:spPr>
        <p:txBody>
          <a:bodyPr>
            <a:noAutofit/>
          </a:bodyPr>
          <a:lstStyle/>
          <a:p>
            <a:pPr algn="just"/>
            <a:r>
              <a:rPr lang="ru-RU" sz="2000" dirty="0">
                <a:latin typeface="Arial" panose="020B0604020202020204" pitchFamily="34" charset="0"/>
                <a:cs typeface="Arial" panose="020B0604020202020204" pitchFamily="34" charset="0"/>
              </a:rPr>
              <a:t>Известно, что с момента своего появления языки разных народов смешивались или поглощали друг друга. Но в настоящее время этот процесс принимает особенно значимые масштабы. Однако, часть экспертов не считает происходящее проблемой, обосновывая это тем, что переход представителей малых этносов Земли на крупные языки (т.е. исчезновение языков меньшинств) только облегчит малым народам адаптацию в современном мире. Но нельзя не думать о том, что с исчезновением каждого языка человечество теряет часть общемировой культуры. </a:t>
            </a:r>
          </a:p>
        </p:txBody>
      </p:sp>
      <p:pic>
        <p:nvPicPr>
          <p:cNvPr id="5122"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ackgroundRemoval t="13000" b="100000" l="0" r="95361">
                        <a14:backgroundMark x1="29038" y1="89000" x2="29553" y2="94000"/>
                      </a14:backgroundRemoval>
                    </a14:imgEffect>
                  </a14:imgLayer>
                </a14:imgProps>
              </a:ext>
              <a:ext uri="{28A0092B-C50C-407E-A947-70E740481C1C}">
                <a14:useLocalDpi xmlns:a14="http://schemas.microsoft.com/office/drawing/2010/main" val="0"/>
              </a:ext>
            </a:extLst>
          </a:blip>
          <a:stretch>
            <a:fillRect/>
          </a:stretch>
        </p:blipFill>
        <p:spPr bwMode="auto">
          <a:xfrm>
            <a:off x="8849009" y="2581656"/>
            <a:ext cx="2748676" cy="377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375" b="100000" l="6186" r="96907">
                        <a14:backgroundMark x1="55155" y1="33250" x2="55155" y2="33250"/>
                        <a14:backgroundMark x1="43299" y1="33000" x2="43299" y2="33000"/>
                        <a14:backgroundMark x1="59794" y1="53250" x2="59794" y2="53250"/>
                        <a14:backgroundMark x1="39519" y1="96500" x2="39519" y2="96500"/>
                      </a14:backgroundRemoval>
                    </a14:imgEffect>
                  </a14:imgLayer>
                </a14:imgProps>
              </a:ext>
              <a:ext uri="{28A0092B-C50C-407E-A947-70E740481C1C}">
                <a14:useLocalDpi xmlns:a14="http://schemas.microsoft.com/office/drawing/2010/main" val="0"/>
              </a:ext>
            </a:extLst>
          </a:blip>
          <a:srcRect/>
          <a:stretch>
            <a:fillRect/>
          </a:stretch>
        </p:blipFill>
        <p:spPr bwMode="auto">
          <a:xfrm>
            <a:off x="5465867" y="2386085"/>
            <a:ext cx="3033232" cy="4169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50353" r="99608">
                        <a14:backgroundMark x1="53961" y1="7057" x2="53490" y2="21411"/>
                        <a14:backgroundMark x1="53333" y1="26555" x2="53333" y2="33373"/>
                        <a14:backgroundMark x1="52157" y1="6340" x2="58667" y2="6699"/>
                        <a14:backgroundMark x1="55294" y1="19019" x2="56000" y2="23086"/>
                        <a14:backgroundMark x1="57804" y1="20096" x2="51686" y2="43660"/>
                        <a14:backgroundMark x1="58902" y1="4306" x2="77569" y2="4904"/>
                        <a14:backgroundMark x1="70588" y1="7057" x2="74431" y2="32775"/>
                        <a14:backgroundMark x1="76706" y1="9091" x2="77098" y2="26914"/>
                        <a14:backgroundMark x1="52863" y1="64234" x2="51922" y2="82416"/>
                        <a14:backgroundMark x1="51529" y1="46770" x2="51529" y2="46770"/>
                        <a14:backgroundMark x1="73725" y1="64952" x2="73961" y2="71770"/>
                        <a14:backgroundMark x1="85176" y1="3947" x2="96471" y2="6699"/>
                        <a14:backgroundMark x1="96000" y1="11124" x2="96000" y2="36124"/>
                        <a14:backgroundMark x1="96863" y1="40311" x2="98510" y2="56699"/>
                        <a14:backgroundMark x1="96706" y1="62560" x2="96471" y2="88995"/>
                        <a14:backgroundMark x1="94431" y1="59809" x2="94431" y2="59809"/>
                        <a14:backgroundMark x1="85020" y1="86603" x2="85647" y2="95813"/>
                        <a14:backgroundMark x1="74196" y1="75239" x2="76000" y2="80742"/>
                        <a14:backgroundMark x1="78902" y1="85167" x2="75294" y2="95096"/>
                        <a14:backgroundMark x1="76000" y1="94378" x2="71529" y2="96531"/>
                        <a14:backgroundMark x1="63608" y1="98206" x2="53725" y2="97129"/>
                        <a14:backgroundMark x1="51059" y1="93421" x2="51059" y2="85885"/>
                        <a14:backgroundMark x1="72627" y1="46770" x2="72627" y2="46770"/>
                        <a14:backgroundMark x1="58667" y1="50837" x2="58431" y2="48445"/>
                        <a14:backgroundMark x1="72863" y1="47129" x2="71294" y2="46053"/>
                        <a14:backgroundMark x1="75529" y1="33732" x2="75137" y2="36124"/>
                        <a14:backgroundMark x1="70824" y1="17943" x2="73098" y2="27273"/>
                      </a14:backgroundRemoval>
                    </a14:imgEffect>
                  </a14:imgLayer>
                </a14:imgProps>
              </a:ext>
              <a:ext uri="{28A0092B-C50C-407E-A947-70E740481C1C}">
                <a14:useLocalDpi xmlns:a14="http://schemas.microsoft.com/office/drawing/2010/main" val="0"/>
              </a:ext>
            </a:extLst>
          </a:blip>
          <a:srcRect l="50000"/>
          <a:stretch/>
        </p:blipFill>
        <p:spPr bwMode="auto">
          <a:xfrm>
            <a:off x="1905470" y="3013641"/>
            <a:ext cx="2700861" cy="3541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25468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11DFFD-A33E-4374-BEE8-C7E2B9CA322F}"/>
              </a:ext>
            </a:extLst>
          </p:cNvPr>
          <p:cNvSpPr>
            <a:spLocks noGrp="1"/>
          </p:cNvSpPr>
          <p:nvPr>
            <p:ph type="title"/>
          </p:nvPr>
        </p:nvSpPr>
        <p:spPr>
          <a:xfrm>
            <a:off x="1640156" y="313711"/>
            <a:ext cx="8911687" cy="1280890"/>
          </a:xfrm>
        </p:spPr>
        <p:txBody>
          <a:bodyPr/>
          <a:lstStyle/>
          <a:p>
            <a:r>
              <a:rPr lang="ru-RU" dirty="0">
                <a:latin typeface="Arial" panose="020B0604020202020204" pitchFamily="34" charset="0"/>
                <a:cs typeface="Arial" panose="020B0604020202020204" pitchFamily="34" charset="0"/>
              </a:rPr>
              <a:t>Важным условием сохранения культур является их взаимообогащение, диалог</a:t>
            </a:r>
            <a:endParaRPr lang="ru-RU" dirty="0"/>
          </a:p>
        </p:txBody>
      </p:sp>
      <p:sp>
        <p:nvSpPr>
          <p:cNvPr id="9" name="Объект 8">
            <a:extLst>
              <a:ext uri="{FF2B5EF4-FFF2-40B4-BE49-F238E27FC236}">
                <a16:creationId xmlns:a16="http://schemas.microsoft.com/office/drawing/2014/main" id="{8B406018-6FA6-45FF-9503-63F12DDB1985}"/>
              </a:ext>
            </a:extLst>
          </p:cNvPr>
          <p:cNvSpPr>
            <a:spLocks noGrp="1"/>
          </p:cNvSpPr>
          <p:nvPr>
            <p:ph sz="half" idx="1"/>
          </p:nvPr>
        </p:nvSpPr>
        <p:spPr>
          <a:xfrm>
            <a:off x="822960" y="1740408"/>
            <a:ext cx="5605272" cy="4642104"/>
          </a:xfrm>
        </p:spPr>
        <p:txBody>
          <a:bodyPr>
            <a:normAutofit lnSpcReduction="10000"/>
          </a:bodyPr>
          <a:lstStyle/>
          <a:p>
            <a:pPr marL="0" indent="0">
              <a:lnSpc>
                <a:spcPct val="110000"/>
              </a:lnSpc>
              <a:spcBef>
                <a:spcPts val="0"/>
              </a:spcBef>
              <a:buNone/>
            </a:pPr>
            <a:r>
              <a:rPr lang="ru-RU" sz="2400" dirty="0">
                <a:latin typeface="Arial" panose="020B0604020202020204" pitchFamily="34" charset="0"/>
                <a:cs typeface="Arial" panose="020B0604020202020204" pitchFamily="34" charset="0"/>
              </a:rPr>
              <a:t>Двуязычие народов страны, влияние </a:t>
            </a:r>
            <a:r>
              <a:rPr lang="ru-RU" sz="2400" b="1" dirty="0">
                <a:latin typeface="Arial" panose="020B0604020202020204" pitchFamily="34" charset="0"/>
                <a:cs typeface="Arial" panose="020B0604020202020204" pitchFamily="34" charset="0"/>
              </a:rPr>
              <a:t>русского языка</a:t>
            </a:r>
            <a:r>
              <a:rPr lang="ru-RU" sz="2400" dirty="0">
                <a:latin typeface="Arial" panose="020B0604020202020204" pitchFamily="34" charset="0"/>
                <a:cs typeface="Arial" panose="020B0604020202020204" pitchFamily="34" charset="0"/>
              </a:rPr>
              <a:t>, занимающего 3 место в сети,  является условием развития Российского государства, а также фактором развития  региональных языков в РФ. Русский язык испытал влияние латыни, всех европейских, ряда азиатских языков, обогатился вкраплениями иноязычной лексики и сохранил свое фонетическое и лексическое богатство. </a:t>
            </a:r>
          </a:p>
          <a:p>
            <a:pPr marL="0" indent="0">
              <a:buNone/>
            </a:pPr>
            <a:endParaRPr lang="ru-RU" dirty="0"/>
          </a:p>
        </p:txBody>
      </p:sp>
      <p:sp>
        <p:nvSpPr>
          <p:cNvPr id="10" name="Объект 9">
            <a:extLst>
              <a:ext uri="{FF2B5EF4-FFF2-40B4-BE49-F238E27FC236}">
                <a16:creationId xmlns:a16="http://schemas.microsoft.com/office/drawing/2014/main" id="{3D3EF609-BA1B-40BC-A627-DC609F6F6924}"/>
              </a:ext>
            </a:extLst>
          </p:cNvPr>
          <p:cNvSpPr>
            <a:spLocks noGrp="1"/>
          </p:cNvSpPr>
          <p:nvPr>
            <p:ph sz="half" idx="2"/>
          </p:nvPr>
        </p:nvSpPr>
        <p:spPr>
          <a:xfrm>
            <a:off x="6537960" y="1740408"/>
            <a:ext cx="5330952" cy="4642104"/>
          </a:xfrm>
        </p:spPr>
        <p:txBody>
          <a:bodyPr>
            <a:normAutofit lnSpcReduction="10000"/>
          </a:bodyPr>
          <a:lstStyle/>
          <a:p>
            <a:pPr marL="0" indent="0">
              <a:buNone/>
            </a:pPr>
            <a:r>
              <a:rPr lang="ru-RU" sz="2400" b="1" dirty="0">
                <a:latin typeface="Arial" panose="020B0604020202020204" pitchFamily="34" charset="0"/>
                <a:cs typeface="Arial" panose="020B0604020202020204" pitchFamily="34" charset="0"/>
              </a:rPr>
              <a:t>Православие </a:t>
            </a:r>
            <a:r>
              <a:rPr lang="ru-RU" sz="2400" dirty="0">
                <a:latin typeface="Arial" panose="020B0604020202020204" pitchFamily="34" charset="0"/>
                <a:cs typeface="Arial" panose="020B0604020202020204" pitchFamily="34" charset="0"/>
              </a:rPr>
              <a:t>– одна из конфессий </a:t>
            </a:r>
            <a:r>
              <a:rPr lang="ru-RU" sz="2400" b="1" dirty="0">
                <a:latin typeface="Arial" panose="020B0604020202020204" pitchFamily="34" charset="0"/>
                <a:cs typeface="Arial" panose="020B0604020202020204" pitchFamily="34" charset="0"/>
              </a:rPr>
              <a:t>христианства</a:t>
            </a:r>
            <a:r>
              <a:rPr lang="ru-RU" sz="2400" dirty="0">
                <a:latin typeface="Arial" panose="020B0604020202020204" pitchFamily="34" charset="0"/>
                <a:cs typeface="Arial" panose="020B0604020202020204" pitchFamily="34" charset="0"/>
              </a:rPr>
              <a:t> – самой крупной по числу приверженцев мировой религии. В современном мире происходит сближение культур, церквей, усиливается взаимный интерес. В экономике и торговых отношениях учитываются интересы верующих. Продукты с пометкой «халяль», «кошерные» продаются в магазинах разных стран, в аэропортах появляются молельные комнаты.</a:t>
            </a:r>
          </a:p>
          <a:p>
            <a:pPr marL="0" indent="0">
              <a:buNone/>
            </a:pPr>
            <a:endParaRPr lang="ru-RU" dirty="0"/>
          </a:p>
        </p:txBody>
      </p:sp>
    </p:spTree>
    <p:extLst>
      <p:ext uri="{BB962C8B-B14F-4D97-AF65-F5344CB8AC3E}">
        <p14:creationId xmlns:p14="http://schemas.microsoft.com/office/powerpoint/2010/main" val="297889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8F2E03-5056-444B-9791-331D87713096}"/>
              </a:ext>
            </a:extLst>
          </p:cNvPr>
          <p:cNvSpPr>
            <a:spLocks noGrp="1"/>
          </p:cNvSpPr>
          <p:nvPr>
            <p:ph type="title"/>
          </p:nvPr>
        </p:nvSpPr>
        <p:spPr>
          <a:xfrm>
            <a:off x="2181444" y="155449"/>
            <a:ext cx="8911687" cy="1280890"/>
          </a:xfrm>
        </p:spPr>
        <p:txBody>
          <a:bodyPr>
            <a:normAutofit fontScale="90000"/>
          </a:bodyPr>
          <a:lstStyle/>
          <a:p>
            <a:r>
              <a:rPr lang="ru-RU" sz="3200" dirty="0">
                <a:latin typeface="Arial" panose="020B0604020202020204" pitchFamily="34" charset="0"/>
                <a:cs typeface="Arial" panose="020B0604020202020204" pitchFamily="34" charset="0"/>
              </a:rPr>
              <a:t>Важной задачей воспитания патриота является формирование достоинства россиянина</a:t>
            </a:r>
          </a:p>
        </p:txBody>
      </p:sp>
      <p:sp>
        <p:nvSpPr>
          <p:cNvPr id="3" name="Объект 2">
            <a:extLst>
              <a:ext uri="{FF2B5EF4-FFF2-40B4-BE49-F238E27FC236}">
                <a16:creationId xmlns:a16="http://schemas.microsoft.com/office/drawing/2014/main" id="{B1D024CC-145D-4DB4-9020-5F43155F0792}"/>
              </a:ext>
            </a:extLst>
          </p:cNvPr>
          <p:cNvSpPr>
            <a:spLocks noGrp="1"/>
          </p:cNvSpPr>
          <p:nvPr>
            <p:ph sz="half" idx="1"/>
          </p:nvPr>
        </p:nvSpPr>
        <p:spPr>
          <a:xfrm>
            <a:off x="573024" y="1552576"/>
            <a:ext cx="5522976" cy="4993575"/>
          </a:xfrm>
        </p:spPr>
        <p:txBody>
          <a:bodyPr>
            <a:normAutofit fontScale="92500" lnSpcReduction="20000"/>
          </a:bodyPr>
          <a:lstStyle/>
          <a:p>
            <a:pPr marL="0" indent="0">
              <a:lnSpc>
                <a:spcPct val="120000"/>
              </a:lnSpc>
              <a:spcBef>
                <a:spcPts val="0"/>
              </a:spcBef>
              <a:buNone/>
            </a:pPr>
            <a:r>
              <a:rPr lang="ru-RU" sz="1600" dirty="0"/>
              <a:t> </a:t>
            </a:r>
            <a:r>
              <a:rPr lang="ru-RU" sz="2200" b="1" dirty="0">
                <a:latin typeface="Arial" panose="020B0604020202020204" pitchFamily="34" charset="0"/>
                <a:cs typeface="Arial" panose="020B0604020202020204" pitchFamily="34" charset="0"/>
              </a:rPr>
              <a:t>Воспитание  в детях достоинства </a:t>
            </a:r>
            <a:r>
              <a:rPr lang="ru-RU" sz="2200" dirty="0">
                <a:latin typeface="Arial" panose="020B0604020202020204" pitchFamily="34" charset="0"/>
                <a:cs typeface="Arial" panose="020B0604020202020204" pitchFamily="34" charset="0"/>
              </a:rPr>
              <a:t>- одна из важных задач педагогов, поскольку </a:t>
            </a:r>
            <a:r>
              <a:rPr lang="ru-RU" sz="2200" b="1" dirty="0">
                <a:latin typeface="Arial" panose="020B0604020202020204" pitchFamily="34" charset="0"/>
                <a:cs typeface="Arial" panose="020B0604020202020204" pitchFamily="34" charset="0"/>
              </a:rPr>
              <a:t>самоуважение</a:t>
            </a:r>
            <a:r>
              <a:rPr lang="ru-RU" sz="2200" dirty="0">
                <a:latin typeface="Arial" panose="020B0604020202020204" pitchFamily="34" charset="0"/>
                <a:cs typeface="Arial" panose="020B0604020202020204" pitchFamily="34" charset="0"/>
              </a:rPr>
              <a:t> – основа нравственного роста человека. Дать ребенку понять разницу между похвальбой, хвастовством, ябедничаньем, издевательством над младшими и более слабыми и настоящим чувством собственного достоинства – непростая задача. </a:t>
            </a:r>
            <a:r>
              <a:rPr lang="ru-RU" sz="2200" b="1" dirty="0">
                <a:latin typeface="Arial" panose="020B0604020202020204" pitchFamily="34" charset="0"/>
                <a:cs typeface="Arial" panose="020B0604020202020204" pitchFamily="34" charset="0"/>
              </a:rPr>
              <a:t>Достоинство ученика, гражданина, друга, патриота России </a:t>
            </a:r>
            <a:r>
              <a:rPr lang="ru-RU" sz="2200" dirty="0">
                <a:latin typeface="Arial" panose="020B0604020202020204" pitchFamily="34" charset="0"/>
                <a:cs typeface="Arial" panose="020B0604020202020204" pitchFamily="34" charset="0"/>
              </a:rPr>
              <a:t>и </a:t>
            </a:r>
            <a:r>
              <a:rPr lang="ru-RU" sz="2200" b="1" dirty="0">
                <a:latin typeface="Arial" panose="020B0604020202020204" pitchFamily="34" charset="0"/>
                <a:cs typeface="Arial" panose="020B0604020202020204" pitchFamily="34" charset="0"/>
              </a:rPr>
              <a:t>Владимира или Суздаля </a:t>
            </a:r>
            <a:r>
              <a:rPr lang="ru-RU" sz="2200" dirty="0">
                <a:latin typeface="Arial" panose="020B0604020202020204" pitchFamily="34" charset="0"/>
                <a:cs typeface="Arial" panose="020B0604020202020204" pitchFamily="34" charset="0"/>
              </a:rPr>
              <a:t>формируется в понимании причастности к истории и культуре, сознании своих возможностей и ответственности. В качестве материала для бесед на эту тему могут служить биографии выдающихся личностей, их поступки. </a:t>
            </a:r>
          </a:p>
        </p:txBody>
      </p:sp>
      <p:sp>
        <p:nvSpPr>
          <p:cNvPr id="4" name="Объект 3">
            <a:extLst>
              <a:ext uri="{FF2B5EF4-FFF2-40B4-BE49-F238E27FC236}">
                <a16:creationId xmlns:a16="http://schemas.microsoft.com/office/drawing/2014/main" id="{026AC116-1F64-44D3-8302-B53268861D86}"/>
              </a:ext>
            </a:extLst>
          </p:cNvPr>
          <p:cNvSpPr>
            <a:spLocks noGrp="1"/>
          </p:cNvSpPr>
          <p:nvPr>
            <p:ph sz="half" idx="2"/>
          </p:nvPr>
        </p:nvSpPr>
        <p:spPr>
          <a:xfrm>
            <a:off x="6303266" y="1580960"/>
            <a:ext cx="5455918" cy="4774120"/>
          </a:xfrm>
        </p:spPr>
        <p:txBody>
          <a:bodyPr>
            <a:noAutofit/>
          </a:bodyPr>
          <a:lstStyle/>
          <a:p>
            <a:pPr marL="0" indent="0">
              <a:spcBef>
                <a:spcPts val="0"/>
              </a:spcBef>
              <a:buNone/>
            </a:pPr>
            <a:r>
              <a:rPr lang="ru-RU" sz="2000" dirty="0">
                <a:latin typeface="Arial" panose="020B0604020202020204" pitchFamily="34" charset="0"/>
                <a:cs typeface="Arial" panose="020B0604020202020204" pitchFamily="34" charset="0"/>
              </a:rPr>
              <a:t>Это судьбы тех, кем гордится Россия, кто часто наперекор обстоятельствам «сам себя сделал» - </a:t>
            </a:r>
            <a:r>
              <a:rPr lang="ru-RU" sz="2000" dirty="0" err="1">
                <a:latin typeface="Arial" panose="020B0604020202020204" pitchFamily="34" charset="0"/>
                <a:cs typeface="Arial" panose="020B0604020202020204" pitchFamily="34" charset="0"/>
              </a:rPr>
              <a:t>М.В.Ломоносов</a:t>
            </a:r>
            <a:r>
              <a:rPr lang="ru-RU" sz="2000" dirty="0">
                <a:latin typeface="Arial" panose="020B0604020202020204" pitchFamily="34" charset="0"/>
                <a:cs typeface="Arial" panose="020B0604020202020204" pitchFamily="34" charset="0"/>
              </a:rPr>
              <a:t>, путем лишений, в борьбе с косностью и неприятием ставший великим ученым, </a:t>
            </a:r>
            <a:r>
              <a:rPr lang="ru-RU" sz="2000" dirty="0" err="1">
                <a:latin typeface="Arial" panose="020B0604020202020204" pitchFamily="34" charset="0"/>
                <a:cs typeface="Arial" panose="020B0604020202020204" pitchFamily="34" charset="0"/>
              </a:rPr>
              <a:t>В.В.Андреев</a:t>
            </a:r>
            <a:r>
              <a:rPr lang="ru-RU" sz="2000" dirty="0">
                <a:latin typeface="Arial" panose="020B0604020202020204" pitchFamily="34" charset="0"/>
                <a:cs typeface="Arial" panose="020B0604020202020204" pitchFamily="34" charset="0"/>
              </a:rPr>
              <a:t>, полюбивший не «дворянский, салонный», а народный инструмент-  балалайку и доказавший её удивительные возможности, </a:t>
            </a:r>
            <a:r>
              <a:rPr lang="ru-RU" sz="2000" dirty="0" err="1">
                <a:latin typeface="Arial" panose="020B0604020202020204" pitchFamily="34" charset="0"/>
                <a:cs typeface="Arial" panose="020B0604020202020204" pitchFamily="34" charset="0"/>
              </a:rPr>
              <a:t>Н.Очиров</a:t>
            </a:r>
            <a:r>
              <a:rPr lang="ru-RU" sz="2000" dirty="0">
                <a:latin typeface="Arial" panose="020B0604020202020204" pitchFamily="34" charset="0"/>
                <a:cs typeface="Arial" panose="020B0604020202020204" pitchFamily="34" charset="0"/>
              </a:rPr>
              <a:t>, чья тяга к знанию сделала его образованнейшим человеком своего народа, </a:t>
            </a:r>
            <a:r>
              <a:rPr lang="ru-RU" sz="2000" dirty="0" err="1">
                <a:latin typeface="Arial" panose="020B0604020202020204" pitchFamily="34" charset="0"/>
                <a:cs typeface="Arial" panose="020B0604020202020204" pitchFamily="34" charset="0"/>
              </a:rPr>
              <a:t>М.Д.Зверев</a:t>
            </a:r>
            <a:r>
              <a:rPr lang="ru-RU" sz="2000" dirty="0">
                <a:latin typeface="Arial" panose="020B0604020202020204" pitchFamily="34" charset="0"/>
                <a:cs typeface="Arial" panose="020B0604020202020204" pitchFamily="34" charset="0"/>
              </a:rPr>
              <a:t>, боровшийся за сохранение природы. Детям в связи с трудностями текущего момента важно понять значение стойкости, самоуважения, причастности к общезначимым событиям, людям, традициям преодоления жизненных трудностей</a:t>
            </a:r>
          </a:p>
        </p:txBody>
      </p:sp>
    </p:spTree>
    <p:extLst>
      <p:ext uri="{BB962C8B-B14F-4D97-AF65-F5344CB8AC3E}">
        <p14:creationId xmlns:p14="http://schemas.microsoft.com/office/powerpoint/2010/main" val="1252128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F6A047-80AF-4E77-B470-89D0BAD0AC5C}"/>
              </a:ext>
            </a:extLst>
          </p:cNvPr>
          <p:cNvSpPr>
            <a:spLocks noGrp="1"/>
          </p:cNvSpPr>
          <p:nvPr>
            <p:ph type="title"/>
          </p:nvPr>
        </p:nvSpPr>
        <p:spPr>
          <a:xfrm>
            <a:off x="2002536" y="267494"/>
            <a:ext cx="9209467" cy="1280890"/>
          </a:xfrm>
        </p:spPr>
        <p:txBody>
          <a:bodyPr>
            <a:normAutofit fontScale="90000"/>
          </a:bodyPr>
          <a:lstStyle/>
          <a:p>
            <a:r>
              <a:rPr lang="ru-RU" dirty="0">
                <a:latin typeface="Arial" panose="020B0604020202020204" pitchFamily="34" charset="0"/>
                <a:cs typeface="Arial" panose="020B0604020202020204" pitchFamily="34" charset="0"/>
              </a:rPr>
              <a:t>Предметом гордости патриота является его отчий край, его земляки, их дела и подвиги</a:t>
            </a:r>
          </a:p>
        </p:txBody>
      </p:sp>
      <p:sp>
        <p:nvSpPr>
          <p:cNvPr id="3" name="Объект 2">
            <a:extLst>
              <a:ext uri="{FF2B5EF4-FFF2-40B4-BE49-F238E27FC236}">
                <a16:creationId xmlns:a16="http://schemas.microsoft.com/office/drawing/2014/main" id="{736E65F6-E9E5-44F0-A251-D042F89B3146}"/>
              </a:ext>
            </a:extLst>
          </p:cNvPr>
          <p:cNvSpPr>
            <a:spLocks noGrp="1"/>
          </p:cNvSpPr>
          <p:nvPr>
            <p:ph sz="half" idx="1"/>
          </p:nvPr>
        </p:nvSpPr>
        <p:spPr>
          <a:xfrm>
            <a:off x="667512" y="1389888"/>
            <a:ext cx="6492240" cy="5200618"/>
          </a:xfrm>
        </p:spPr>
        <p:txBody>
          <a:bodyPr>
            <a:noAutofit/>
          </a:bodyPr>
          <a:lstStyle/>
          <a:p>
            <a:pPr marL="0" indent="0">
              <a:spcBef>
                <a:spcPts val="0"/>
              </a:spcBef>
              <a:buNone/>
            </a:pPr>
            <a:r>
              <a:rPr lang="ru-RU" sz="1600" b="1" dirty="0">
                <a:latin typeface="Arial" panose="020B0604020202020204" pitchFamily="34" charset="0"/>
                <a:cs typeface="Arial" panose="020B0604020202020204" pitchFamily="34" charset="0"/>
              </a:rPr>
              <a:t>Даты Владимирской области </a:t>
            </a:r>
            <a:r>
              <a:rPr lang="ru-RU" sz="1600" dirty="0">
                <a:latin typeface="Arial" panose="020B0604020202020204" pitchFamily="34" charset="0"/>
                <a:cs typeface="Arial" panose="020B0604020202020204" pitchFamily="34" charset="0"/>
              </a:rPr>
              <a:t>- День рождения Михаила </a:t>
            </a:r>
            <a:r>
              <a:rPr lang="ru-RU" sz="1600" b="1" dirty="0">
                <a:latin typeface="Arial" panose="020B0604020202020204" pitchFamily="34" charset="0"/>
                <a:cs typeface="Arial" panose="020B0604020202020204" pitchFamily="34" charset="0"/>
              </a:rPr>
              <a:t>Сперанского </a:t>
            </a:r>
            <a:r>
              <a:rPr lang="ru-RU" sz="1600" dirty="0">
                <a:latin typeface="Arial" panose="020B0604020202020204" pitchFamily="34" charset="0"/>
                <a:cs typeface="Arial" panose="020B0604020202020204" pitchFamily="34" charset="0"/>
              </a:rPr>
              <a:t>- 12 января; </a:t>
            </a:r>
            <a:r>
              <a:rPr lang="ru-RU" sz="1600" b="1" dirty="0">
                <a:latin typeface="Arial" panose="020B0604020202020204" pitchFamily="34" charset="0"/>
                <a:cs typeface="Arial" panose="020B0604020202020204" pitchFamily="34" charset="0"/>
              </a:rPr>
              <a:t>День Владимирской губернии </a:t>
            </a:r>
            <a:r>
              <a:rPr lang="ru-RU" sz="1600" dirty="0">
                <a:latin typeface="Arial" panose="020B0604020202020204" pitchFamily="34" charset="0"/>
                <a:cs typeface="Arial" panose="020B0604020202020204" pitchFamily="34" charset="0"/>
              </a:rPr>
              <a:t>- 13 марта; </a:t>
            </a:r>
            <a:r>
              <a:rPr lang="ru-RU" sz="1600" b="1" dirty="0">
                <a:latin typeface="Arial" panose="020B0604020202020204" pitchFamily="34" charset="0"/>
                <a:cs typeface="Arial" panose="020B0604020202020204" pitchFamily="34" charset="0"/>
              </a:rPr>
              <a:t>День Владимиро-Суздальского зодчества </a:t>
            </a:r>
            <a:r>
              <a:rPr lang="ru-RU" sz="1600" dirty="0">
                <a:latin typeface="Arial" panose="020B0604020202020204" pitchFamily="34" charset="0"/>
                <a:cs typeface="Arial" panose="020B0604020202020204" pitchFamily="34" charset="0"/>
              </a:rPr>
              <a:t>– 18 апреля; День памяти </a:t>
            </a:r>
            <a:r>
              <a:rPr lang="ru-RU" sz="1600" b="1" dirty="0">
                <a:latin typeface="Arial" panose="020B0604020202020204" pitchFamily="34" charset="0"/>
                <a:cs typeface="Arial" panose="020B0604020202020204" pitchFamily="34" charset="0"/>
              </a:rPr>
              <a:t>Андрея Боголюбского </a:t>
            </a:r>
            <a:r>
              <a:rPr lang="ru-RU" sz="1600" dirty="0">
                <a:latin typeface="Arial" panose="020B0604020202020204" pitchFamily="34" charset="0"/>
                <a:cs typeface="Arial" panose="020B0604020202020204" pitchFamily="34" charset="0"/>
              </a:rPr>
              <a:t>- 17 июля; День Владимирской области - 14 августа; День рождения </a:t>
            </a:r>
            <a:r>
              <a:rPr lang="ru-RU" sz="1600" b="1" dirty="0">
                <a:latin typeface="Arial" panose="020B0604020202020204" pitchFamily="34" charset="0"/>
                <a:cs typeface="Arial" panose="020B0604020202020204" pitchFamily="34" charset="0"/>
              </a:rPr>
              <a:t>Дмитрия Пожарского</a:t>
            </a:r>
            <a:r>
              <a:rPr lang="ru-RU" sz="1600" dirty="0">
                <a:latin typeface="Arial" panose="020B0604020202020204" pitchFamily="34" charset="0"/>
                <a:cs typeface="Arial" panose="020B0604020202020204" pitchFamily="34" charset="0"/>
              </a:rPr>
              <a:t> - 1 ноября  День памяти </a:t>
            </a:r>
            <a:r>
              <a:rPr lang="ru-RU" sz="1600" b="1" dirty="0">
                <a:latin typeface="Arial" panose="020B0604020202020204" pitchFamily="34" charset="0"/>
                <a:cs typeface="Arial" panose="020B0604020202020204" pitchFamily="34" charset="0"/>
              </a:rPr>
              <a:t>Александра Невского - 6 декабря.</a:t>
            </a:r>
          </a:p>
          <a:p>
            <a:pPr marL="0" indent="0">
              <a:spcBef>
                <a:spcPts val="0"/>
              </a:spcBef>
              <a:buNone/>
            </a:pPr>
            <a:r>
              <a:rPr lang="ru-RU" sz="1600" b="1" dirty="0">
                <a:latin typeface="Arial" panose="020B0604020202020204" pitchFamily="34" charset="0"/>
                <a:cs typeface="Arial" panose="020B0604020202020204" pitchFamily="34" charset="0"/>
              </a:rPr>
              <a:t> День Огурца в Суздале </a:t>
            </a:r>
            <a:r>
              <a:rPr lang="ru-RU" sz="1600" dirty="0">
                <a:latin typeface="Arial" panose="020B0604020202020204" pitchFamily="34" charset="0"/>
                <a:cs typeface="Arial" panose="020B0604020202020204" pitchFamily="34" charset="0"/>
              </a:rPr>
              <a:t>– очень самобытный и пока единственный в России праздник. Он был придуман в 2001 г. сотрудниками Владимиро-Суздальского музея-заповедника, поскольку сельское хозяйство и огородничество – издавна были основными занятиями жителей Суздаля и плодородного суздальского </a:t>
            </a:r>
            <a:r>
              <a:rPr lang="ru-RU" sz="1600" dirty="0" err="1">
                <a:latin typeface="Arial" panose="020B0604020202020204" pitchFamily="34" charset="0"/>
                <a:cs typeface="Arial" panose="020B0604020202020204" pitchFamily="34" charset="0"/>
              </a:rPr>
              <a:t>Ополья</a:t>
            </a:r>
            <a:r>
              <a:rPr lang="ru-RU" sz="1600" dirty="0">
                <a:latin typeface="Arial" panose="020B0604020202020204" pitchFamily="34" charset="0"/>
                <a:cs typeface="Arial" panose="020B0604020202020204" pitchFamily="34" charset="0"/>
              </a:rPr>
              <a:t>. Как писал суздальский летописец XVIII в., ключарь Рождественского собора Ананий Федоров в известном  труде «Историческое собрание о граде </a:t>
            </a:r>
            <a:r>
              <a:rPr lang="ru-RU" sz="1600" dirty="0" err="1">
                <a:latin typeface="Arial" panose="020B0604020202020204" pitchFamily="34" charset="0"/>
                <a:cs typeface="Arial" panose="020B0604020202020204" pitchFamily="34" charset="0"/>
              </a:rPr>
              <a:t>Суждале</a:t>
            </a:r>
            <a:r>
              <a:rPr lang="ru-RU" sz="1600" dirty="0">
                <a:latin typeface="Arial" panose="020B0604020202020204" pitchFamily="34" charset="0"/>
                <a:cs typeface="Arial" panose="020B0604020202020204" pitchFamily="34" charset="0"/>
              </a:rPr>
              <a:t>»: «Во граде </a:t>
            </a:r>
            <a:r>
              <a:rPr lang="ru-RU" sz="1600" dirty="0" err="1">
                <a:latin typeface="Arial" panose="020B0604020202020204" pitchFamily="34" charset="0"/>
                <a:cs typeface="Arial" panose="020B0604020202020204" pitchFamily="34" charset="0"/>
              </a:rPr>
              <a:t>Суждале</a:t>
            </a:r>
            <a:r>
              <a:rPr lang="ru-RU" sz="1600" dirty="0">
                <a:latin typeface="Arial" panose="020B0604020202020204" pitchFamily="34" charset="0"/>
                <a:cs typeface="Arial" panose="020B0604020202020204" pitchFamily="34" charset="0"/>
              </a:rPr>
              <a:t> по доброте земли и по приятности воздуха луку, чесноку, а наипаче огурцов </a:t>
            </a:r>
            <a:r>
              <a:rPr lang="ru-RU" sz="1600" dirty="0" err="1">
                <a:latin typeface="Arial" panose="020B0604020202020204" pitchFamily="34" charset="0"/>
                <a:cs typeface="Arial" panose="020B0604020202020204" pitchFamily="34" charset="0"/>
              </a:rPr>
              <a:t>преизобильно</a:t>
            </a:r>
            <a:r>
              <a:rPr lang="ru-RU" sz="1600" dirty="0">
                <a:latin typeface="Arial" panose="020B0604020202020204" pitchFamily="34" charset="0"/>
                <a:cs typeface="Arial" panose="020B0604020202020204" pitchFamily="34" charset="0"/>
              </a:rPr>
              <a:t>». Суздальские огуречники и их хрустящая продукция славятся по всему Владимирскому краю.</a:t>
            </a:r>
          </a:p>
          <a:p>
            <a:pPr marL="0" indent="0">
              <a:buNone/>
            </a:pPr>
            <a:endParaRPr lang="ru-RU" sz="1600" dirty="0">
              <a:latin typeface="Arial" panose="020B0604020202020204" pitchFamily="34" charset="0"/>
              <a:cs typeface="Arial" panose="020B0604020202020204" pitchFamily="34" charset="0"/>
            </a:endParaRPr>
          </a:p>
        </p:txBody>
      </p:sp>
      <p:pic>
        <p:nvPicPr>
          <p:cNvPr id="5" name="Объект 4">
            <a:extLst>
              <a:ext uri="{FF2B5EF4-FFF2-40B4-BE49-F238E27FC236}">
                <a16:creationId xmlns:a16="http://schemas.microsoft.com/office/drawing/2014/main" id="{02EEF15A-9174-4C7D-9684-FCF039E6AC35}"/>
              </a:ext>
            </a:extLst>
          </p:cNvPr>
          <p:cNvPicPr>
            <a:picLocks noGrp="1" noChangeAspect="1"/>
          </p:cNvPicPr>
          <p:nvPr>
            <p:ph sz="half" idx="2"/>
          </p:nvPr>
        </p:nvPicPr>
        <p:blipFill>
          <a:blip r:embed="rId2"/>
          <a:stretch>
            <a:fillRect/>
          </a:stretch>
        </p:blipFill>
        <p:spPr>
          <a:xfrm>
            <a:off x="7342631" y="1690688"/>
            <a:ext cx="3869371" cy="4298632"/>
          </a:xfrm>
          <a:prstGeom prst="rect">
            <a:avLst/>
          </a:prstGeom>
        </p:spPr>
      </p:pic>
    </p:spTree>
    <p:extLst>
      <p:ext uri="{BB962C8B-B14F-4D97-AF65-F5344CB8AC3E}">
        <p14:creationId xmlns:p14="http://schemas.microsoft.com/office/powerpoint/2010/main" val="1443988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515438-07FB-4418-80B4-6B2DF04EBE8B}"/>
              </a:ext>
            </a:extLst>
          </p:cNvPr>
          <p:cNvSpPr>
            <a:spLocks noGrp="1"/>
          </p:cNvSpPr>
          <p:nvPr>
            <p:ph type="title"/>
          </p:nvPr>
        </p:nvSpPr>
        <p:spPr>
          <a:xfrm>
            <a:off x="1672016" y="177003"/>
            <a:ext cx="9390676" cy="929421"/>
          </a:xfrm>
        </p:spPr>
        <p:txBody>
          <a:bodyPr/>
          <a:lstStyle/>
          <a:p>
            <a:r>
              <a:rPr lang="ru-RU" dirty="0">
                <a:latin typeface="Arial" panose="020B0604020202020204" pitchFamily="34" charset="0"/>
                <a:cs typeface="Arial" panose="020B0604020202020204" pitchFamily="34" charset="0"/>
              </a:rPr>
              <a:t>Люди, прославившие Владимирский край</a:t>
            </a:r>
          </a:p>
        </p:txBody>
      </p:sp>
      <p:sp>
        <p:nvSpPr>
          <p:cNvPr id="3" name="Объект 2">
            <a:extLst>
              <a:ext uri="{FF2B5EF4-FFF2-40B4-BE49-F238E27FC236}">
                <a16:creationId xmlns:a16="http://schemas.microsoft.com/office/drawing/2014/main" id="{43290217-113C-481A-9AEA-0F4AC8851BCD}"/>
              </a:ext>
            </a:extLst>
          </p:cNvPr>
          <p:cNvSpPr>
            <a:spLocks noGrp="1"/>
          </p:cNvSpPr>
          <p:nvPr>
            <p:ph sz="half" idx="1"/>
          </p:nvPr>
        </p:nvSpPr>
        <p:spPr>
          <a:xfrm>
            <a:off x="978408" y="1540189"/>
            <a:ext cx="5117592" cy="3777622"/>
          </a:xfrm>
        </p:spPr>
        <p:txBody>
          <a:bodyPr>
            <a:normAutofit fontScale="25000" lnSpcReduction="20000"/>
          </a:bodyPr>
          <a:lstStyle/>
          <a:p>
            <a:pPr marL="0" indent="0">
              <a:buNone/>
            </a:pPr>
            <a:r>
              <a:rPr lang="ru-RU" sz="8000" dirty="0">
                <a:latin typeface="Arial" panose="020B0604020202020204" pitchFamily="34" charset="0"/>
                <a:cs typeface="Arial" panose="020B0604020202020204" pitchFamily="34" charset="0"/>
              </a:rPr>
              <a:t>Андрианов Николай Ефимович (1952-2011) выдающийся советский гимнаст, семикратный олимпийский чемпион, чемпион мира. </a:t>
            </a:r>
          </a:p>
          <a:p>
            <a:pPr marL="0" indent="0">
              <a:buNone/>
            </a:pPr>
            <a:r>
              <a:rPr lang="ru-RU" sz="8000" dirty="0">
                <a:latin typeface="Arial" panose="020B0604020202020204" pitchFamily="34" charset="0"/>
                <a:cs typeface="Arial" panose="020B0604020202020204" pitchFamily="34" charset="0"/>
              </a:rPr>
              <a:t>Багратион Петр Иванович. 1765-1812. Выдающийся русский полководец, князь, герой Отечественной войны 1812...</a:t>
            </a:r>
          </a:p>
          <a:p>
            <a:pPr marL="0" indent="0">
              <a:buNone/>
            </a:pPr>
            <a:r>
              <a:rPr lang="ru-RU" sz="8000" dirty="0">
                <a:latin typeface="Arial" panose="020B0604020202020204" pitchFamily="34" charset="0"/>
                <a:cs typeface="Arial" panose="020B0604020202020204" pitchFamily="34" charset="0"/>
              </a:rPr>
              <a:t> Гагарин Юрий Алексеевич первый в мире Советский лётчик-космонавт, Герой Советского Союза.</a:t>
            </a:r>
          </a:p>
          <a:p>
            <a:pPr marL="0" indent="0">
              <a:buNone/>
            </a:pPr>
            <a:r>
              <a:rPr lang="ru-RU" sz="8000" dirty="0">
                <a:latin typeface="Arial" panose="020B0604020202020204" pitchFamily="34" charset="0"/>
                <a:cs typeface="Arial" panose="020B0604020202020204" pitchFamily="34" charset="0"/>
              </a:rPr>
              <a:t>Левитан Исаак Ильич Русский художник, мастер «пейзажа настроения», академик...</a:t>
            </a:r>
          </a:p>
          <a:p>
            <a:pPr marL="0" indent="0">
              <a:buNone/>
            </a:pPr>
            <a:r>
              <a:rPr lang="ru-RU" sz="8000" dirty="0">
                <a:latin typeface="Arial" panose="020B0604020202020204" pitchFamily="34" charset="0"/>
                <a:cs typeface="Arial" panose="020B0604020202020204" pitchFamily="34" charset="0"/>
              </a:rPr>
              <a:t>Зворыкин Владимир Козьмич (1889-1982) –изобретатель телевизора.</a:t>
            </a:r>
          </a:p>
          <a:p>
            <a:endParaRPr lang="ru-RU" dirty="0"/>
          </a:p>
        </p:txBody>
      </p:sp>
      <p:sp>
        <p:nvSpPr>
          <p:cNvPr id="4" name="Объект 3">
            <a:extLst>
              <a:ext uri="{FF2B5EF4-FFF2-40B4-BE49-F238E27FC236}">
                <a16:creationId xmlns:a16="http://schemas.microsoft.com/office/drawing/2014/main" id="{47B68A59-0B78-4397-A9AA-4CBE7C792A9B}"/>
              </a:ext>
            </a:extLst>
          </p:cNvPr>
          <p:cNvSpPr>
            <a:spLocks noGrp="1"/>
          </p:cNvSpPr>
          <p:nvPr>
            <p:ph sz="half" idx="2"/>
          </p:nvPr>
        </p:nvSpPr>
        <p:spPr>
          <a:xfrm>
            <a:off x="6548284" y="1540189"/>
            <a:ext cx="4956327" cy="4363655"/>
          </a:xfrm>
        </p:spPr>
        <p:txBody>
          <a:bodyPr>
            <a:noAutofit/>
          </a:bodyPr>
          <a:lstStyle/>
          <a:p>
            <a:pPr marL="0" indent="0">
              <a:buNone/>
            </a:pPr>
            <a:r>
              <a:rPr lang="ru-RU" sz="2000" dirty="0">
                <a:latin typeface="Arial" panose="020B0604020202020204" pitchFamily="34" charset="0"/>
                <a:cs typeface="Arial" panose="020B0604020202020204" pitchFamily="34" charset="0"/>
              </a:rPr>
              <a:t>Герцен Александр Иванович (1812-1870) – выдающийся писатель, публицист, общественный деятель.</a:t>
            </a:r>
          </a:p>
          <a:p>
            <a:pPr marL="0" indent="0">
              <a:buNone/>
            </a:pPr>
            <a:r>
              <a:rPr lang="ru-RU" sz="2000" dirty="0">
                <a:latin typeface="Arial" panose="020B0604020202020204" pitchFamily="34" charset="0"/>
                <a:cs typeface="Arial" panose="020B0604020202020204" pitchFamily="34" charset="0"/>
              </a:rPr>
              <a:t>Фатьянов Алексей Иванович (1919-1959) – поэт – песенник, автор популярных десятилетиями песен.</a:t>
            </a:r>
          </a:p>
          <a:p>
            <a:pPr marL="0" indent="0">
              <a:buNone/>
            </a:pPr>
            <a:r>
              <a:rPr lang="ru-RU" sz="2000" dirty="0">
                <a:latin typeface="Arial" panose="020B0604020202020204" pitchFamily="34" charset="0"/>
                <a:cs typeface="Arial" panose="020B0604020202020204" pitchFamily="34" charset="0"/>
              </a:rPr>
              <a:t>Цветаева Марина Ивановна Русская поэтесса, прозаик, переводчица, один из крупнейших поэтов серебряного века...</a:t>
            </a:r>
          </a:p>
          <a:p>
            <a:pPr marL="0" indent="0">
              <a:buNone/>
            </a:pPr>
            <a:r>
              <a:rPr lang="ru-RU" sz="2000" dirty="0">
                <a:latin typeface="Arial" panose="020B0604020202020204" pitchFamily="34" charset="0"/>
                <a:cs typeface="Arial" panose="020B0604020202020204" pitchFamily="34" charset="0"/>
              </a:rPr>
              <a:t> Шмелёв Иван Сергеевич (1873-1950) – великий русский писатель, классик русского зарубежья.  </a:t>
            </a:r>
          </a:p>
        </p:txBody>
      </p:sp>
    </p:spTree>
    <p:extLst>
      <p:ext uri="{BB962C8B-B14F-4D97-AF65-F5344CB8AC3E}">
        <p14:creationId xmlns:p14="http://schemas.microsoft.com/office/powerpoint/2010/main" val="872689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395213-2FE5-433F-9B31-E54017D19123}"/>
              </a:ext>
            </a:extLst>
          </p:cNvPr>
          <p:cNvSpPr>
            <a:spLocks noGrp="1"/>
          </p:cNvSpPr>
          <p:nvPr>
            <p:ph type="title"/>
          </p:nvPr>
        </p:nvSpPr>
        <p:spPr/>
        <p:txBody>
          <a:bodyPr/>
          <a:lstStyle/>
          <a:p>
            <a:r>
              <a:rPr lang="ru-RU" dirty="0">
                <a:latin typeface="Arial" panose="020B0604020202020204" pitchFamily="34" charset="0"/>
                <a:cs typeface="Arial" panose="020B0604020202020204" pitchFamily="34" charset="0"/>
              </a:rPr>
              <a:t>План</a:t>
            </a:r>
          </a:p>
        </p:txBody>
      </p:sp>
      <p:sp>
        <p:nvSpPr>
          <p:cNvPr id="3" name="Объект 2">
            <a:extLst>
              <a:ext uri="{FF2B5EF4-FFF2-40B4-BE49-F238E27FC236}">
                <a16:creationId xmlns:a16="http://schemas.microsoft.com/office/drawing/2014/main" id="{6694C269-7CA1-43A4-9D1C-0B05FB146FF8}"/>
              </a:ext>
            </a:extLst>
          </p:cNvPr>
          <p:cNvSpPr>
            <a:spLocks noGrp="1"/>
          </p:cNvSpPr>
          <p:nvPr>
            <p:ph idx="1"/>
          </p:nvPr>
        </p:nvSpPr>
        <p:spPr/>
        <p:txBody>
          <a:bodyPr/>
          <a:lstStyle/>
          <a:p>
            <a:r>
              <a:rPr lang="ru-RU" sz="2400" dirty="0">
                <a:latin typeface="Arial" panose="020B0604020202020204" pitchFamily="34" charset="0"/>
                <a:cs typeface="Arial" panose="020B0604020202020204" pitchFamily="34" charset="0"/>
              </a:rPr>
              <a:t>Воспитание в условиях пандемии</a:t>
            </a:r>
          </a:p>
          <a:p>
            <a:r>
              <a:rPr lang="ru-RU" sz="2400" dirty="0">
                <a:latin typeface="Arial" panose="020B0604020202020204" pitchFamily="34" charset="0"/>
                <a:cs typeface="Arial" panose="020B0604020202020204" pitchFamily="34" charset="0"/>
              </a:rPr>
              <a:t>Вопросы патриотического воспитания и поликультурного образования</a:t>
            </a:r>
          </a:p>
          <a:p>
            <a:r>
              <a:rPr lang="ru-RU" sz="2400" dirty="0">
                <a:latin typeface="Arial" panose="020B0604020202020204" pitchFamily="34" charset="0"/>
                <a:cs typeface="Arial" panose="020B0604020202020204" pitchFamily="34" charset="0"/>
              </a:rPr>
              <a:t>Значение </a:t>
            </a:r>
            <a:r>
              <a:rPr lang="ru-RU" sz="2400" dirty="0" err="1">
                <a:latin typeface="Arial" panose="020B0604020202020204" pitchFamily="34" charset="0"/>
                <a:cs typeface="Arial" panose="020B0604020202020204" pitchFamily="34" charset="0"/>
              </a:rPr>
              <a:t>этнопедагогической</a:t>
            </a:r>
            <a:r>
              <a:rPr lang="ru-RU" sz="2400" dirty="0">
                <a:latin typeface="Arial" panose="020B0604020202020204" pitchFamily="34" charset="0"/>
                <a:cs typeface="Arial" panose="020B0604020202020204" pitchFamily="34" charset="0"/>
              </a:rPr>
              <a:t> компетентности педагога. Основные компоненты этнокультурного воспитания</a:t>
            </a:r>
          </a:p>
          <a:p>
            <a:r>
              <a:rPr lang="ru-RU" sz="2400" dirty="0">
                <a:latin typeface="Arial" panose="020B0604020202020204" pitchFamily="34" charset="0"/>
                <a:cs typeface="Arial" panose="020B0604020202020204" pitchFamily="34" charset="0"/>
              </a:rPr>
              <a:t>Методические приемы (опыт ЭК)</a:t>
            </a:r>
          </a:p>
          <a:p>
            <a:endParaRPr lang="ru-RU" dirty="0"/>
          </a:p>
        </p:txBody>
      </p:sp>
    </p:spTree>
    <p:extLst>
      <p:ext uri="{BB962C8B-B14F-4D97-AF65-F5344CB8AC3E}">
        <p14:creationId xmlns:p14="http://schemas.microsoft.com/office/powerpoint/2010/main" val="1297410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 3"/>
          <p:cNvPicPr>
            <a:picLocks noGrp="1" noChangeAspect="1"/>
          </p:cNvPicPr>
          <p:nvPr>
            <p:ph sz="half" idx="2"/>
          </p:nvPr>
        </p:nvPicPr>
        <p:blipFill rotWithShape="1">
          <a:blip r:embed="rId2"/>
          <a:stretch>
            <a:fillRect/>
          </a:stretch>
        </p:blipFill>
        <p:spPr>
          <a:xfrm>
            <a:off x="4091609" y="2810946"/>
            <a:ext cx="6516723" cy="4047055"/>
          </a:xfrm>
          <a:prstGeom prst="rect">
            <a:avLst/>
          </a:prstGeom>
        </p:spPr>
      </p:pic>
      <p:sp>
        <p:nvSpPr>
          <p:cNvPr id="3" name="Content Placeholder 2"/>
          <p:cNvSpPr>
            <a:spLocks noGrp="1"/>
          </p:cNvSpPr>
          <p:nvPr>
            <p:ph sz="half" idx="1"/>
          </p:nvPr>
        </p:nvSpPr>
        <p:spPr>
          <a:xfrm>
            <a:off x="1583668" y="0"/>
            <a:ext cx="9727460" cy="5661248"/>
          </a:xfrm>
        </p:spPr>
        <p:txBody>
          <a:bodyPr vert="horz" wrap="square" lIns="91440" tIns="45720" rIns="91440" bIns="45720" rtlCol="0" anchor="t">
            <a:normAutofit/>
          </a:bodyPr>
          <a:lstStyle/>
          <a:p>
            <a:pPr marL="0">
              <a:spcBef>
                <a:spcPts val="0"/>
              </a:spcBef>
              <a:buNone/>
              <a:defRPr/>
            </a:pPr>
            <a:r>
              <a:rPr lang="ru-RU" altLang="en-US" sz="2400" dirty="0">
                <a:latin typeface="Arial" panose="020B0604020202020204" pitchFamily="34" charset="0"/>
                <a:cs typeface="Arial" panose="020B0604020202020204" pitchFamily="34" charset="0"/>
              </a:rPr>
              <a:t>В России проживает сложное по этническому и религиозному составу население. В отличие от стран, получивших поликультурный статус в результате своего колониального прошлого или в итоге массовой миграции населения, наше государство обладает уникальным историческим опытом межрелигиозного и межэтнического взаимодействия, а также опытом поддержки и развития малых и больших культур. </a:t>
            </a:r>
          </a:p>
        </p:txBody>
      </p:sp>
    </p:spTree>
  </p:cSld>
  <p:clrMapOvr>
    <a:masterClrMapping/>
  </p:clrMapOvr>
  <mc:AlternateContent xmlns:mc="http://schemas.openxmlformats.org/markup-compatibility/2006">
    <mc:Choice xmlns="" xmlns:c="http://schemas.openxmlformats.org/drawingml/2006/chart" xmlns:dgm="http://schemas.openxmlformats.org/drawingml/2006/diagram" xmlns:dsp="http://schemas.microsoft.com/office/drawing/2008/diagram" xmlns:hp="http://schemas.haansoft.com/office/presentation/8.0" Requires="hp">
      <p:transition xmlns:mc="http://schemas.openxmlformats.org/markup-compatibility/2006" xmlns:hp="http://schemas.haansoft.com/office/presentation/8.0" spd="med" mc:Ignorable="hp" hp:hslDur="1600">
        <hp:hncExtTransition type="revolvingdoor" attr="SubType=right"/>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4409AE35-340A-4097-8B5A-A63367406221}"/>
              </a:ext>
            </a:extLst>
          </p:cNvPr>
          <p:cNvSpPr>
            <a:spLocks noGrp="1"/>
          </p:cNvSpPr>
          <p:nvPr>
            <p:ph type="title"/>
          </p:nvPr>
        </p:nvSpPr>
        <p:spPr>
          <a:xfrm>
            <a:off x="1742533" y="93758"/>
            <a:ext cx="8911687" cy="848074"/>
          </a:xfrm>
        </p:spPr>
        <p:txBody>
          <a:bodyPr/>
          <a:lstStyle/>
          <a:p>
            <a:r>
              <a:rPr lang="ru-RU" b="1" dirty="0">
                <a:latin typeface="Arial" panose="020B0604020202020204" pitchFamily="34" charset="0"/>
                <a:cs typeface="Arial" panose="020B0604020202020204" pitchFamily="34" charset="0"/>
              </a:rPr>
              <a:t>Субъекты Российской Федерации</a:t>
            </a:r>
          </a:p>
        </p:txBody>
      </p:sp>
      <p:pic>
        <p:nvPicPr>
          <p:cNvPr id="8" name="Объект 7">
            <a:extLst>
              <a:ext uri="{FF2B5EF4-FFF2-40B4-BE49-F238E27FC236}">
                <a16:creationId xmlns:a16="http://schemas.microsoft.com/office/drawing/2014/main" id="{38C470FB-7BCF-474E-AFDB-9D831D845F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0976" y="740664"/>
            <a:ext cx="11241024" cy="6117336"/>
          </a:xfrm>
        </p:spPr>
      </p:pic>
    </p:spTree>
    <p:extLst>
      <p:ext uri="{BB962C8B-B14F-4D97-AF65-F5344CB8AC3E}">
        <p14:creationId xmlns:p14="http://schemas.microsoft.com/office/powerpoint/2010/main" val="789598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B72E93-2059-43DC-83BE-231102C5D256}"/>
              </a:ext>
            </a:extLst>
          </p:cNvPr>
          <p:cNvSpPr>
            <a:spLocks noGrp="1"/>
          </p:cNvSpPr>
          <p:nvPr>
            <p:ph type="title"/>
          </p:nvPr>
        </p:nvSpPr>
        <p:spPr>
          <a:xfrm>
            <a:off x="1578864" y="83575"/>
            <a:ext cx="10515600" cy="1325563"/>
          </a:xfrm>
        </p:spPr>
        <p:txBody>
          <a:bodyPr>
            <a:noAutofit/>
          </a:bodyPr>
          <a:lstStyle/>
          <a:p>
            <a:r>
              <a:rPr lang="ru-RU" sz="2800" dirty="0" err="1">
                <a:latin typeface="Arial" panose="020B0604020202020204" pitchFamily="34" charset="0"/>
                <a:cs typeface="Arial" panose="020B0604020202020204" pitchFamily="34" charset="0"/>
              </a:rPr>
              <a:t>Этнопедагогическая</a:t>
            </a:r>
            <a:r>
              <a:rPr lang="ru-RU" sz="2800" dirty="0">
                <a:latin typeface="Arial" panose="020B0604020202020204" pitchFamily="34" charset="0"/>
                <a:cs typeface="Arial" panose="020B0604020202020204" pitchFamily="34" charset="0"/>
              </a:rPr>
              <a:t> компетентность педагога значима в работе с поликультурной аудиторией разного уровня и возраста</a:t>
            </a:r>
            <a:br>
              <a:rPr lang="ru-RU" sz="2800" dirty="0">
                <a:latin typeface="Arial" panose="020B0604020202020204" pitchFamily="34" charset="0"/>
                <a:cs typeface="Arial" panose="020B0604020202020204" pitchFamily="34" charset="0"/>
              </a:rPr>
            </a:br>
            <a:endParaRPr lang="ru-RU" sz="2800" dirty="0">
              <a:latin typeface="Arial" panose="020B0604020202020204" pitchFamily="34" charset="0"/>
              <a:cs typeface="Arial" panose="020B0604020202020204" pitchFamily="34" charset="0"/>
            </a:endParaRPr>
          </a:p>
        </p:txBody>
      </p:sp>
      <p:sp>
        <p:nvSpPr>
          <p:cNvPr id="3" name="Объект 2">
            <a:extLst>
              <a:ext uri="{FF2B5EF4-FFF2-40B4-BE49-F238E27FC236}">
                <a16:creationId xmlns:a16="http://schemas.microsoft.com/office/drawing/2014/main" id="{DCAC8849-159B-4C69-9924-CD28E71D932A}"/>
              </a:ext>
            </a:extLst>
          </p:cNvPr>
          <p:cNvSpPr>
            <a:spLocks noGrp="1"/>
          </p:cNvSpPr>
          <p:nvPr>
            <p:ph sz="half" idx="1"/>
          </p:nvPr>
        </p:nvSpPr>
        <p:spPr>
          <a:xfrm>
            <a:off x="490745" y="1489305"/>
            <a:ext cx="5329953" cy="5485121"/>
          </a:xfrm>
        </p:spPr>
        <p:txBody>
          <a:bodyPr>
            <a:noAutofit/>
          </a:bodyPr>
          <a:lstStyle/>
          <a:p>
            <a:pPr marL="0" indent="0">
              <a:spcBef>
                <a:spcPts val="0"/>
              </a:spcBef>
              <a:buNone/>
            </a:pPr>
            <a:r>
              <a:rPr lang="ru-RU" sz="2000" dirty="0">
                <a:latin typeface="Arial" panose="020B0604020202020204" pitchFamily="34" charset="0"/>
                <a:cs typeface="Arial" panose="020B0604020202020204" pitchFamily="34" charset="0"/>
              </a:rPr>
              <a:t>От учителя зависит найти повод и занимательно рассказать, поведать о народах РФ. </a:t>
            </a:r>
          </a:p>
          <a:p>
            <a:pPr marL="0" indent="0">
              <a:spcBef>
                <a:spcPts val="0"/>
              </a:spcBef>
              <a:buNone/>
            </a:pPr>
            <a:r>
              <a:rPr lang="ru-RU" sz="2000" dirty="0">
                <a:latin typeface="Arial" panose="020B0604020202020204" pitchFamily="34" charset="0"/>
                <a:cs typeface="Arial" panose="020B0604020202020204" pitchFamily="34" charset="0"/>
              </a:rPr>
              <a:t>2\3 территории России занимает зона вечной мерзлоты. Народы Севера не только привычны к холоду, но умеют ценить Северное сияние, «белые ночи», прилет птиц. На севере не живут воробышки, но туда прилетают вороны и в честь них на Ямале есть праздник «</a:t>
            </a:r>
            <a:r>
              <a:rPr lang="ru-RU" sz="2000" dirty="0" err="1">
                <a:latin typeface="Arial" panose="020B0604020202020204" pitchFamily="34" charset="0"/>
                <a:cs typeface="Arial" panose="020B0604020202020204" pitchFamily="34" charset="0"/>
              </a:rPr>
              <a:t>ворна</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хатл</a:t>
            </a:r>
            <a:r>
              <a:rPr lang="ru-RU" sz="2000" dirty="0">
                <a:latin typeface="Arial" panose="020B0604020202020204" pitchFamily="34" charset="0"/>
                <a:cs typeface="Arial" panose="020B0604020202020204" pitchFamily="34" charset="0"/>
              </a:rPr>
              <a:t>». Они разводят стада оленей, в упряжках из которых разъезжают по тундре. Из оленьих шкур строят жилье, шьют одежду, оленьи стада в РФ самые большие в мире.</a:t>
            </a:r>
          </a:p>
        </p:txBody>
      </p:sp>
      <p:sp>
        <p:nvSpPr>
          <p:cNvPr id="4" name="Объект 3">
            <a:extLst>
              <a:ext uri="{FF2B5EF4-FFF2-40B4-BE49-F238E27FC236}">
                <a16:creationId xmlns:a16="http://schemas.microsoft.com/office/drawing/2014/main" id="{C6D3974D-9ADB-4047-A03A-D708A1D79F3E}"/>
              </a:ext>
            </a:extLst>
          </p:cNvPr>
          <p:cNvSpPr>
            <a:spLocks noGrp="1"/>
          </p:cNvSpPr>
          <p:nvPr>
            <p:ph sz="half" idx="2"/>
          </p:nvPr>
        </p:nvSpPr>
        <p:spPr/>
        <p:txBody>
          <a:bodyPr>
            <a:normAutofit/>
          </a:bodyPr>
          <a:lstStyle/>
          <a:p>
            <a:pPr marL="0" indent="0">
              <a:buNone/>
            </a:pPr>
            <a:r>
              <a:rPr lang="ru-RU" dirty="0"/>
              <a:t> </a:t>
            </a:r>
          </a:p>
        </p:txBody>
      </p:sp>
      <p:pic>
        <p:nvPicPr>
          <p:cNvPr id="6" name="Рисунок 5">
            <a:extLst>
              <a:ext uri="{FF2B5EF4-FFF2-40B4-BE49-F238E27FC236}">
                <a16:creationId xmlns:a16="http://schemas.microsoft.com/office/drawing/2014/main" id="{9ACE760C-B3CD-4F7C-A70D-DDCB5E5B7E86}"/>
              </a:ext>
            </a:extLst>
          </p:cNvPr>
          <p:cNvPicPr>
            <a:picLocks noChangeAspect="1"/>
          </p:cNvPicPr>
          <p:nvPr/>
        </p:nvPicPr>
        <p:blipFill>
          <a:blip r:embed="rId2"/>
          <a:stretch>
            <a:fillRect/>
          </a:stretch>
        </p:blipFill>
        <p:spPr>
          <a:xfrm>
            <a:off x="6371303" y="1489305"/>
            <a:ext cx="5820697" cy="4822723"/>
          </a:xfrm>
          <a:prstGeom prst="rect">
            <a:avLst/>
          </a:prstGeom>
        </p:spPr>
      </p:pic>
    </p:spTree>
    <p:extLst>
      <p:ext uri="{BB962C8B-B14F-4D97-AF65-F5344CB8AC3E}">
        <p14:creationId xmlns:p14="http://schemas.microsoft.com/office/powerpoint/2010/main" val="962168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E6E600-CFA4-4F2F-B84F-C37CCABEBE13}"/>
              </a:ext>
            </a:extLst>
          </p:cNvPr>
          <p:cNvSpPr>
            <a:spLocks noGrp="1"/>
          </p:cNvSpPr>
          <p:nvPr>
            <p:ph type="title"/>
          </p:nvPr>
        </p:nvSpPr>
        <p:spPr>
          <a:xfrm>
            <a:off x="2071814" y="240652"/>
            <a:ext cx="8911687" cy="1280890"/>
          </a:xfrm>
        </p:spPr>
        <p:txBody>
          <a:bodyPr>
            <a:normAutofit/>
          </a:bodyPr>
          <a:lstStyle/>
          <a:p>
            <a:r>
              <a:rPr lang="ru-RU" dirty="0">
                <a:latin typeface="Arial" panose="020B0604020202020204" pitchFamily="34" charset="0"/>
                <a:cs typeface="Arial" panose="020B0604020202020204" pitchFamily="34" charset="0"/>
              </a:rPr>
              <a:t>Спорт, танцы разных народов самобытны, но всегда в чем-то похожи</a:t>
            </a:r>
          </a:p>
        </p:txBody>
      </p:sp>
      <p:sp>
        <p:nvSpPr>
          <p:cNvPr id="3" name="Объект 2">
            <a:extLst>
              <a:ext uri="{FF2B5EF4-FFF2-40B4-BE49-F238E27FC236}">
                <a16:creationId xmlns:a16="http://schemas.microsoft.com/office/drawing/2014/main" id="{ADF6DA0B-30B0-4D63-9E62-5F6328F8B777}"/>
              </a:ext>
            </a:extLst>
          </p:cNvPr>
          <p:cNvSpPr>
            <a:spLocks noGrp="1"/>
          </p:cNvSpPr>
          <p:nvPr>
            <p:ph sz="half" idx="1"/>
          </p:nvPr>
        </p:nvSpPr>
        <p:spPr>
          <a:xfrm>
            <a:off x="923544" y="1819656"/>
            <a:ext cx="4770164" cy="4672584"/>
          </a:xfrm>
        </p:spPr>
        <p:txBody>
          <a:bodyPr>
            <a:noAutofit/>
          </a:bodyPr>
          <a:lstStyle/>
          <a:p>
            <a:pPr marL="0" indent="0">
              <a:buNone/>
            </a:pPr>
            <a:r>
              <a:rPr lang="ru-RU" sz="2400" dirty="0">
                <a:latin typeface="Arial" panose="020B0604020202020204" pitchFamily="34" charset="0"/>
                <a:cs typeface="Arial" panose="020B0604020202020204" pitchFamily="34" charset="0"/>
              </a:rPr>
              <a:t>Ёхор — круговой бурятский танец с песнопениями. Перед охотой или после неё, вечером буряты на поляне разжигали большой костёр и, взявшись за руки, танцевали всю ночь </a:t>
            </a:r>
            <a:r>
              <a:rPr lang="ru-RU" sz="2400" dirty="0" err="1">
                <a:latin typeface="Arial" panose="020B0604020202020204" pitchFamily="34" charset="0"/>
                <a:cs typeface="Arial" panose="020B0604020202020204" pitchFamily="34" charset="0"/>
              </a:rPr>
              <a:t>ёхор</a:t>
            </a:r>
            <a:r>
              <a:rPr lang="ru-RU" sz="2400" dirty="0">
                <a:latin typeface="Arial" panose="020B0604020202020204" pitchFamily="34" charset="0"/>
                <a:cs typeface="Arial" panose="020B0604020202020204" pitchFamily="34" charset="0"/>
              </a:rPr>
              <a:t> с весёлыми ритмичными песнопениями, в танце забывали все обиды и разногласия</a:t>
            </a:r>
          </a:p>
        </p:txBody>
      </p:sp>
      <p:pic>
        <p:nvPicPr>
          <p:cNvPr id="5" name="Объект 4">
            <a:extLst>
              <a:ext uri="{FF2B5EF4-FFF2-40B4-BE49-F238E27FC236}">
                <a16:creationId xmlns:a16="http://schemas.microsoft.com/office/drawing/2014/main" id="{8B30ED30-6444-4B8D-B5F4-FC639D299542}"/>
              </a:ext>
            </a:extLst>
          </p:cNvPr>
          <p:cNvPicPr>
            <a:picLocks noGrp="1" noChangeAspect="1"/>
          </p:cNvPicPr>
          <p:nvPr>
            <p:ph sz="half" idx="2"/>
          </p:nvPr>
        </p:nvPicPr>
        <p:blipFill>
          <a:blip r:embed="rId2"/>
          <a:stretch>
            <a:fillRect/>
          </a:stretch>
        </p:blipFill>
        <p:spPr>
          <a:xfrm>
            <a:off x="6705600" y="1904999"/>
            <a:ext cx="5486399" cy="4839929"/>
          </a:xfrm>
          <a:prstGeom prst="rect">
            <a:avLst/>
          </a:prstGeom>
        </p:spPr>
      </p:pic>
    </p:spTree>
    <p:extLst>
      <p:ext uri="{BB962C8B-B14F-4D97-AF65-F5344CB8AC3E}">
        <p14:creationId xmlns:p14="http://schemas.microsoft.com/office/powerpoint/2010/main" val="102039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9EB1E8-270A-455F-A4F0-6A602E3A6DC9}"/>
              </a:ext>
            </a:extLst>
          </p:cNvPr>
          <p:cNvSpPr>
            <a:spLocks noGrp="1"/>
          </p:cNvSpPr>
          <p:nvPr>
            <p:ph type="title"/>
          </p:nvPr>
        </p:nvSpPr>
        <p:spPr>
          <a:xfrm>
            <a:off x="1376517" y="98323"/>
            <a:ext cx="10606450" cy="1474838"/>
          </a:xfrm>
        </p:spPr>
        <p:txBody>
          <a:bodyPr>
            <a:normAutofit fontScale="90000"/>
          </a:bodyPr>
          <a:lstStyle/>
          <a:p>
            <a:br>
              <a:rPr lang="ru-RU" dirty="0"/>
            </a:br>
            <a:r>
              <a:rPr lang="ru-RU" sz="3100" dirty="0">
                <a:latin typeface="Arial" panose="020B0604020202020204" pitchFamily="34" charset="0"/>
                <a:cs typeface="Arial" panose="020B0604020202020204" pitchFamily="34" charset="0"/>
              </a:rPr>
              <a:t>Самая южная республика России – Дагестан – «Горная страна»</a:t>
            </a:r>
            <a:br>
              <a:rPr lang="ru-RU" sz="3100" dirty="0">
                <a:latin typeface="Arial" panose="020B0604020202020204" pitchFamily="34" charset="0"/>
                <a:cs typeface="Arial" panose="020B0604020202020204" pitchFamily="34" charset="0"/>
              </a:rPr>
            </a:br>
            <a:endParaRPr lang="ru-RU" sz="3100" dirty="0">
              <a:latin typeface="Arial" panose="020B0604020202020204" pitchFamily="34" charset="0"/>
              <a:cs typeface="Arial" panose="020B0604020202020204" pitchFamily="34" charset="0"/>
            </a:endParaRPr>
          </a:p>
        </p:txBody>
      </p:sp>
      <p:sp>
        <p:nvSpPr>
          <p:cNvPr id="3" name="Объект 2">
            <a:extLst>
              <a:ext uri="{FF2B5EF4-FFF2-40B4-BE49-F238E27FC236}">
                <a16:creationId xmlns:a16="http://schemas.microsoft.com/office/drawing/2014/main" id="{BCAC5741-9EFC-40E2-8EED-D03F5F8B07C2}"/>
              </a:ext>
            </a:extLst>
          </p:cNvPr>
          <p:cNvSpPr>
            <a:spLocks noGrp="1"/>
          </p:cNvSpPr>
          <p:nvPr>
            <p:ph sz="half" idx="1"/>
          </p:nvPr>
        </p:nvSpPr>
        <p:spPr>
          <a:xfrm>
            <a:off x="373626" y="1690688"/>
            <a:ext cx="7030064" cy="4486275"/>
          </a:xfrm>
        </p:spPr>
        <p:txBody>
          <a:bodyPr>
            <a:normAutofit fontScale="92500" lnSpcReduction="10000"/>
          </a:bodyPr>
          <a:lstStyle/>
          <a:p>
            <a:pPr marL="0" indent="0">
              <a:buNone/>
            </a:pPr>
            <a:r>
              <a:rPr lang="ru-RU" sz="1800" dirty="0">
                <a:latin typeface="Arial" panose="020B0604020202020204" pitchFamily="34" charset="0"/>
                <a:cs typeface="Arial" panose="020B0604020202020204" pitchFamily="34" charset="0"/>
              </a:rPr>
              <a:t>Дагестан является самой многонациональной республикой России. Государственными языками Республики Дагестан являются русский язык и языки народов Дагестана. В Дагестане говорят на 40 языках и 120 диалектах, из которых 14 имеют письменность. </a:t>
            </a:r>
          </a:p>
          <a:p>
            <a:pPr marL="0" indent="0">
              <a:buNone/>
            </a:pPr>
            <a:r>
              <a:rPr lang="ru-RU" sz="1800" dirty="0">
                <a:latin typeface="Arial" panose="020B0604020202020204" pitchFamily="34" charset="0"/>
                <a:cs typeface="Arial" panose="020B0604020202020204" pitchFamily="34" charset="0"/>
              </a:rPr>
              <a:t>Родом из Дагестана - директор Института философии РАН - </a:t>
            </a:r>
            <a:r>
              <a:rPr lang="ru-RU" sz="1800" b="1" dirty="0">
                <a:latin typeface="Arial" panose="020B0604020202020204" pitchFamily="34" charset="0"/>
                <a:cs typeface="Arial" panose="020B0604020202020204" pitchFamily="34" charset="0"/>
              </a:rPr>
              <a:t>Гусейнов, Абдусалам </a:t>
            </a:r>
            <a:r>
              <a:rPr lang="ru-RU" sz="1800" b="1" dirty="0" err="1">
                <a:latin typeface="Arial" panose="020B0604020202020204" pitchFamily="34" charset="0"/>
                <a:cs typeface="Arial" panose="020B0604020202020204" pitchFamily="34" charset="0"/>
              </a:rPr>
              <a:t>Абдулкеримович</a:t>
            </a:r>
            <a:r>
              <a:rPr lang="ru-RU" sz="1800" b="1" dirty="0">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 советский и российский философ, </a:t>
            </a:r>
            <a:r>
              <a:rPr lang="ru-RU" sz="1800" b="1" dirty="0" err="1">
                <a:latin typeface="Arial" panose="020B0604020202020204" pitchFamily="34" charset="0"/>
                <a:cs typeface="Arial" panose="020B0604020202020204" pitchFamily="34" charset="0"/>
              </a:rPr>
              <a:t>Цадаса</a:t>
            </a:r>
            <a:r>
              <a:rPr lang="ru-RU" sz="1800" b="1" dirty="0">
                <a:latin typeface="Arial" panose="020B0604020202020204" pitchFamily="34" charset="0"/>
                <a:cs typeface="Arial" panose="020B0604020202020204" pitchFamily="34" charset="0"/>
              </a:rPr>
              <a:t>, Гамзат </a:t>
            </a:r>
            <a:r>
              <a:rPr lang="ru-RU" sz="1800" dirty="0">
                <a:latin typeface="Arial" panose="020B0604020202020204" pitchFamily="34" charset="0"/>
                <a:cs typeface="Arial" panose="020B0604020202020204" pitchFamily="34" charset="0"/>
              </a:rPr>
              <a:t>— аварский поэт, отец Расула Гамзатова и Гаджи Гамзатова, </a:t>
            </a:r>
            <a:r>
              <a:rPr lang="ru-RU" sz="1800" b="1" dirty="0">
                <a:latin typeface="Arial" panose="020B0604020202020204" pitchFamily="34" charset="0"/>
                <a:cs typeface="Arial" panose="020B0604020202020204" pitchFamily="34" charset="0"/>
              </a:rPr>
              <a:t>Гамзатов, Расул </a:t>
            </a:r>
            <a:r>
              <a:rPr lang="ru-RU" sz="1800" dirty="0">
                <a:latin typeface="Arial" panose="020B0604020202020204" pitchFamily="34" charset="0"/>
                <a:cs typeface="Arial" panose="020B0604020202020204" pitchFamily="34" charset="0"/>
              </a:rPr>
              <a:t>Гамзатович — аварский поэт, писатель, публицист, политический деятель, </a:t>
            </a:r>
            <a:r>
              <a:rPr lang="ru-RU" sz="1800" b="1" dirty="0">
                <a:latin typeface="Arial" panose="020B0604020202020204" pitchFamily="34" charset="0"/>
                <a:cs typeface="Arial" panose="020B0604020202020204" pitchFamily="34" charset="0"/>
              </a:rPr>
              <a:t>Исинбаева, Елена </a:t>
            </a:r>
            <a:r>
              <a:rPr lang="ru-RU" sz="1800" dirty="0" err="1">
                <a:latin typeface="Arial" panose="020B0604020202020204" pitchFamily="34" charset="0"/>
                <a:cs typeface="Arial" panose="020B0604020202020204" pitchFamily="34" charset="0"/>
              </a:rPr>
              <a:t>Гаджиевна</a:t>
            </a:r>
            <a:r>
              <a:rPr lang="ru-RU" sz="1800" dirty="0">
                <a:latin typeface="Arial" panose="020B0604020202020204" pitchFamily="34" charset="0"/>
                <a:cs typeface="Arial" panose="020B0604020202020204" pitchFamily="34" charset="0"/>
              </a:rPr>
              <a:t> — Олимпийская чемпионка 2004, 2008 годов, обладательница 26-и мировых рекордов в прыжках с шестом среди женщин</a:t>
            </a:r>
          </a:p>
          <a:p>
            <a:pPr marL="0" indent="0">
              <a:buNone/>
            </a:pPr>
            <a:r>
              <a:rPr lang="ru-RU" sz="1800" dirty="0">
                <a:latin typeface="Arial" panose="020B0604020202020204" pitchFamily="34" charset="0"/>
                <a:cs typeface="Arial" panose="020B0604020202020204" pitchFamily="34" charset="0"/>
              </a:rPr>
              <a:t>Народы Кавказа подарили России и миру выдающихся политиков, воинов, спортсменов  деятелей культуры и искусства. Это также Пётр Багратион, Михаил Сергеевич Горбачёв, Махмуд </a:t>
            </a:r>
            <a:r>
              <a:rPr lang="ru-RU" sz="1800" dirty="0" err="1">
                <a:latin typeface="Arial" panose="020B0604020202020204" pitchFamily="34" charset="0"/>
                <a:cs typeface="Arial" panose="020B0604020202020204" pitchFamily="34" charset="0"/>
              </a:rPr>
              <a:t>Эсамбаев</a:t>
            </a:r>
            <a:r>
              <a:rPr lang="ru-RU" sz="1800" dirty="0">
                <a:latin typeface="Arial" panose="020B0604020202020204" pitchFamily="34" charset="0"/>
                <a:cs typeface="Arial" panose="020B0604020202020204" pitchFamily="34" charset="0"/>
              </a:rPr>
              <a:t>, Муслим Магомаев, Александр Солженицын, Али Алиев</a:t>
            </a:r>
          </a:p>
        </p:txBody>
      </p:sp>
      <p:pic>
        <p:nvPicPr>
          <p:cNvPr id="5" name="Объект 4">
            <a:extLst>
              <a:ext uri="{FF2B5EF4-FFF2-40B4-BE49-F238E27FC236}">
                <a16:creationId xmlns:a16="http://schemas.microsoft.com/office/drawing/2014/main" id="{54EB8256-96FB-49B0-99A4-FFB00C01D674}"/>
              </a:ext>
            </a:extLst>
          </p:cNvPr>
          <p:cNvPicPr>
            <a:picLocks noGrp="1" noChangeAspect="1"/>
          </p:cNvPicPr>
          <p:nvPr>
            <p:ph sz="half" idx="2"/>
          </p:nvPr>
        </p:nvPicPr>
        <p:blipFill>
          <a:blip r:embed="rId2"/>
          <a:stretch>
            <a:fillRect/>
          </a:stretch>
        </p:blipFill>
        <p:spPr>
          <a:xfrm>
            <a:off x="7735824" y="1690689"/>
            <a:ext cx="3895344" cy="2890456"/>
          </a:xfrm>
          <a:prstGeom prst="rect">
            <a:avLst/>
          </a:prstGeom>
        </p:spPr>
      </p:pic>
      <p:pic>
        <p:nvPicPr>
          <p:cNvPr id="6" name="Рисунок 5">
            <a:extLst>
              <a:ext uri="{FF2B5EF4-FFF2-40B4-BE49-F238E27FC236}">
                <a16:creationId xmlns:a16="http://schemas.microsoft.com/office/drawing/2014/main" id="{0C4FCF3C-1B7A-4DF7-AA25-14990321B9CE}"/>
              </a:ext>
            </a:extLst>
          </p:cNvPr>
          <p:cNvPicPr>
            <a:picLocks noChangeAspect="1"/>
          </p:cNvPicPr>
          <p:nvPr/>
        </p:nvPicPr>
        <p:blipFill>
          <a:blip r:embed="rId3"/>
          <a:stretch>
            <a:fillRect/>
          </a:stretch>
        </p:blipFill>
        <p:spPr>
          <a:xfrm>
            <a:off x="7735824" y="4581145"/>
            <a:ext cx="3895344" cy="2057400"/>
          </a:xfrm>
          <a:prstGeom prst="rect">
            <a:avLst/>
          </a:prstGeom>
        </p:spPr>
      </p:pic>
      <p:pic>
        <p:nvPicPr>
          <p:cNvPr id="7" name="Рисунок 6">
            <a:extLst>
              <a:ext uri="{FF2B5EF4-FFF2-40B4-BE49-F238E27FC236}">
                <a16:creationId xmlns:a16="http://schemas.microsoft.com/office/drawing/2014/main" id="{12442064-013F-4555-B448-14406F18425F}"/>
              </a:ext>
            </a:extLst>
          </p:cNvPr>
          <p:cNvPicPr>
            <a:picLocks noChangeAspect="1"/>
          </p:cNvPicPr>
          <p:nvPr/>
        </p:nvPicPr>
        <p:blipFill>
          <a:blip r:embed="rId4"/>
          <a:stretch>
            <a:fillRect/>
          </a:stretch>
        </p:blipFill>
        <p:spPr>
          <a:xfrm>
            <a:off x="10712196" y="0"/>
            <a:ext cx="1837944" cy="1732050"/>
          </a:xfrm>
          <a:prstGeom prst="rect">
            <a:avLst/>
          </a:prstGeom>
        </p:spPr>
      </p:pic>
    </p:spTree>
    <p:extLst>
      <p:ext uri="{BB962C8B-B14F-4D97-AF65-F5344CB8AC3E}">
        <p14:creationId xmlns:p14="http://schemas.microsoft.com/office/powerpoint/2010/main" val="1805734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AF8A4B-3B88-4F80-8B82-2574DC6405E8}"/>
              </a:ext>
            </a:extLst>
          </p:cNvPr>
          <p:cNvSpPr>
            <a:spLocks noGrp="1"/>
          </p:cNvSpPr>
          <p:nvPr>
            <p:ph type="title"/>
          </p:nvPr>
        </p:nvSpPr>
        <p:spPr>
          <a:xfrm>
            <a:off x="2283285" y="185198"/>
            <a:ext cx="8911687" cy="1280890"/>
          </a:xfrm>
        </p:spPr>
        <p:txBody>
          <a:bodyPr/>
          <a:lstStyle/>
          <a:p>
            <a:r>
              <a:rPr lang="ru-RU" dirty="0">
                <a:latin typeface="Arial" panose="020B0604020202020204" pitchFamily="34" charset="0"/>
                <a:cs typeface="Arial" panose="020B0604020202020204" pitchFamily="34" charset="0"/>
              </a:rPr>
              <a:t>Ученые Татарстана, космонавты советских республик… </a:t>
            </a:r>
          </a:p>
        </p:txBody>
      </p:sp>
      <p:sp>
        <p:nvSpPr>
          <p:cNvPr id="3" name="Объект 2">
            <a:extLst>
              <a:ext uri="{FF2B5EF4-FFF2-40B4-BE49-F238E27FC236}">
                <a16:creationId xmlns:a16="http://schemas.microsoft.com/office/drawing/2014/main" id="{BF2F058A-7ED4-4D88-82D8-B2294B6C9EB6}"/>
              </a:ext>
            </a:extLst>
          </p:cNvPr>
          <p:cNvSpPr>
            <a:spLocks noGrp="1"/>
          </p:cNvSpPr>
          <p:nvPr>
            <p:ph sz="half" idx="1"/>
          </p:nvPr>
        </p:nvSpPr>
        <p:spPr>
          <a:xfrm>
            <a:off x="474997" y="1722120"/>
            <a:ext cx="5944091" cy="4006222"/>
          </a:xfrm>
        </p:spPr>
        <p:txBody>
          <a:bodyPr>
            <a:noAutofit/>
          </a:bodyPr>
          <a:lstStyle/>
          <a:p>
            <a:pPr marL="0" indent="0">
              <a:spcBef>
                <a:spcPts val="0"/>
              </a:spcBef>
              <a:buNone/>
            </a:pPr>
            <a:r>
              <a:rPr lang="ru-RU" sz="2000" dirty="0">
                <a:latin typeface="Arial" panose="020B0604020202020204" pitchFamily="34" charset="0"/>
                <a:cs typeface="Arial" panose="020B0604020202020204" pitchFamily="34" charset="0"/>
              </a:rPr>
              <a:t>Высоким уровнем развития академической, вузовской и отраслевой науки известен Татарстан с центром в Казани. Здесь появились всемирно известные школы математиков, химиков, астрономов, физиков, востоковедов, лингвистов и физиологов. Имена Н. И. Лобачевского, Н. Н. Зинина, А. М. Бутлерова, А. Е. Арбузова, Е. К. </a:t>
            </a:r>
            <a:r>
              <a:rPr lang="ru-RU" sz="2000" dirty="0" err="1">
                <a:latin typeface="Arial" panose="020B0604020202020204" pitchFamily="34" charset="0"/>
                <a:cs typeface="Arial" panose="020B0604020202020204" pitchFamily="34" charset="0"/>
              </a:rPr>
              <a:t>Завойского</a:t>
            </a:r>
            <a:r>
              <a:rPr lang="ru-RU" sz="2000" dirty="0">
                <a:latin typeface="Arial" panose="020B0604020202020204" pitchFamily="34" charset="0"/>
                <a:cs typeface="Arial" panose="020B0604020202020204" pitchFamily="34" charset="0"/>
              </a:rPr>
              <a:t>, В. В. Радлова, К. Фукса, Ш. </a:t>
            </a:r>
            <a:r>
              <a:rPr lang="ru-RU" sz="2000" dirty="0" err="1">
                <a:latin typeface="Arial" panose="020B0604020202020204" pitchFamily="34" charset="0"/>
                <a:cs typeface="Arial" panose="020B0604020202020204" pitchFamily="34" charset="0"/>
              </a:rPr>
              <a:t>Марджани</a:t>
            </a:r>
            <a:r>
              <a:rPr lang="ru-RU" sz="2000" dirty="0">
                <a:latin typeface="Arial" panose="020B0604020202020204" pitchFamily="34" charset="0"/>
                <a:cs typeface="Arial" panose="020B0604020202020204" pitchFamily="34" charset="0"/>
              </a:rPr>
              <a:t> и К. </a:t>
            </a:r>
            <a:r>
              <a:rPr lang="ru-RU" sz="2000" dirty="0" err="1">
                <a:latin typeface="Arial" panose="020B0604020202020204" pitchFamily="34" charset="0"/>
                <a:cs typeface="Arial" panose="020B0604020202020204" pitchFamily="34" charset="0"/>
              </a:rPr>
              <a:t>Насыри</a:t>
            </a:r>
            <a:r>
              <a:rPr lang="ru-RU" sz="2000" dirty="0">
                <a:latin typeface="Arial" panose="020B0604020202020204" pitchFamily="34" charset="0"/>
                <a:cs typeface="Arial" panose="020B0604020202020204" pitchFamily="34" charset="0"/>
              </a:rPr>
              <a:t> вошли в историю мировой науки. </a:t>
            </a:r>
          </a:p>
          <a:p>
            <a:pPr marL="0" indent="0">
              <a:spcBef>
                <a:spcPts val="0"/>
              </a:spcBef>
              <a:buNone/>
            </a:pPr>
            <a:r>
              <a:rPr lang="ru-RU" sz="2000" dirty="0">
                <a:latin typeface="Arial" panose="020B0604020202020204" pitchFamily="34" charset="0"/>
                <a:cs typeface="Arial" panose="020B0604020202020204" pitchFamily="34" charset="0"/>
              </a:rPr>
              <a:t>Среди советских космонавтов - чуваш </a:t>
            </a:r>
            <a:r>
              <a:rPr lang="ru-RU" sz="2000" dirty="0" err="1">
                <a:latin typeface="Arial" panose="020B0604020202020204" pitchFamily="34" charset="0"/>
                <a:cs typeface="Arial" panose="020B0604020202020204" pitchFamily="34" charset="0"/>
              </a:rPr>
              <a:t>Андреян</a:t>
            </a:r>
            <a:r>
              <a:rPr lang="ru-RU" sz="2000" dirty="0">
                <a:latin typeface="Arial" panose="020B0604020202020204" pitchFamily="34" charset="0"/>
                <a:cs typeface="Arial" panose="020B0604020202020204" pitchFamily="34" charset="0"/>
              </a:rPr>
              <a:t> Николаев, Лакец </a:t>
            </a:r>
            <a:r>
              <a:rPr lang="ru-RU" sz="2000" dirty="0" err="1">
                <a:latin typeface="Arial" panose="020B0604020202020204" pitchFamily="34" charset="0"/>
                <a:cs typeface="Arial" panose="020B0604020202020204" pitchFamily="34" charset="0"/>
              </a:rPr>
              <a:t>Манаров</a:t>
            </a:r>
            <a:r>
              <a:rPr lang="ru-RU" sz="2000" dirty="0">
                <a:latin typeface="Arial" panose="020B0604020202020204" pitchFamily="34" charset="0"/>
                <a:cs typeface="Arial" panose="020B0604020202020204" pitchFamily="34" charset="0"/>
              </a:rPr>
              <a:t>, Муса </a:t>
            </a:r>
            <a:r>
              <a:rPr lang="ru-RU" sz="2000" dirty="0" err="1">
                <a:latin typeface="Arial" panose="020B0604020202020204" pitchFamily="34" charset="0"/>
                <a:cs typeface="Arial" panose="020B0604020202020204" pitchFamily="34" charset="0"/>
              </a:rPr>
              <a:t>Хираманович</a:t>
            </a:r>
            <a:endParaRPr lang="ru-RU" sz="2000" dirty="0">
              <a:latin typeface="Arial" panose="020B0604020202020204" pitchFamily="34" charset="0"/>
              <a:cs typeface="Arial" panose="020B0604020202020204" pitchFamily="34" charset="0"/>
            </a:endParaRPr>
          </a:p>
          <a:p>
            <a:pPr marL="0" indent="0">
              <a:spcBef>
                <a:spcPts val="0"/>
              </a:spcBef>
              <a:buNone/>
            </a:pPr>
            <a:r>
              <a:rPr lang="ru-RU" sz="2000" dirty="0">
                <a:latin typeface="Arial" panose="020B0604020202020204" pitchFamily="34" charset="0"/>
                <a:cs typeface="Arial" panose="020B0604020202020204" pitchFamily="34" charset="0"/>
              </a:rPr>
              <a:t>Казах </a:t>
            </a:r>
            <a:r>
              <a:rPr lang="ru-RU" sz="2000" dirty="0" err="1">
                <a:latin typeface="Arial" panose="020B0604020202020204" pitchFamily="34" charset="0"/>
                <a:cs typeface="Arial" panose="020B0604020202020204" pitchFamily="34" charset="0"/>
              </a:rPr>
              <a:t>Аубаки́ров</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Токтар</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Онгарбаевич</a:t>
            </a:r>
            <a:r>
              <a:rPr lang="ru-RU" sz="2000" dirty="0">
                <a:latin typeface="Arial" panose="020B0604020202020204" pitchFamily="34" charset="0"/>
                <a:cs typeface="Arial" panose="020B0604020202020204" pitchFamily="34" charset="0"/>
              </a:rPr>
              <a:t> Крымчанин </a:t>
            </a:r>
            <a:r>
              <a:rPr lang="ru-RU" sz="2000" dirty="0" err="1">
                <a:latin typeface="Arial" panose="020B0604020202020204" pitchFamily="34" charset="0"/>
                <a:cs typeface="Arial" panose="020B0604020202020204" pitchFamily="34" charset="0"/>
              </a:rPr>
              <a:t>Циблиев</a:t>
            </a:r>
            <a:r>
              <a:rPr lang="ru-RU" sz="2000" dirty="0">
                <a:latin typeface="Arial" panose="020B0604020202020204" pitchFamily="34" charset="0"/>
                <a:cs typeface="Arial" panose="020B0604020202020204" pitchFamily="34" charset="0"/>
              </a:rPr>
              <a:t>, Василий Васильевич</a:t>
            </a:r>
          </a:p>
          <a:p>
            <a:pPr marL="0" indent="0">
              <a:spcBef>
                <a:spcPts val="0"/>
              </a:spcBef>
              <a:buNone/>
            </a:pPr>
            <a:r>
              <a:rPr lang="ru-RU" sz="2000" dirty="0">
                <a:latin typeface="Arial" panose="020B0604020202020204" pitchFamily="34" charset="0"/>
                <a:cs typeface="Arial" panose="020B0604020202020204" pitchFamily="34" charset="0"/>
              </a:rPr>
              <a:t>Украинец Гидзенко, Юрий Павлович</a:t>
            </a:r>
          </a:p>
          <a:p>
            <a:pPr marL="0" indent="0">
              <a:buNone/>
            </a:pPr>
            <a:endParaRPr lang="ru-RU" sz="2000" dirty="0">
              <a:latin typeface="Arial" panose="020B0604020202020204" pitchFamily="34" charset="0"/>
              <a:cs typeface="Arial" panose="020B0604020202020204" pitchFamily="34" charset="0"/>
            </a:endParaRPr>
          </a:p>
        </p:txBody>
      </p:sp>
      <p:pic>
        <p:nvPicPr>
          <p:cNvPr id="5" name="Объект 4">
            <a:extLst>
              <a:ext uri="{FF2B5EF4-FFF2-40B4-BE49-F238E27FC236}">
                <a16:creationId xmlns:a16="http://schemas.microsoft.com/office/drawing/2014/main" id="{42B08E63-3DE4-45FA-A3D4-DDA8C91BDF8D}"/>
              </a:ext>
            </a:extLst>
          </p:cNvPr>
          <p:cNvPicPr>
            <a:picLocks noGrp="1" noChangeAspect="1"/>
          </p:cNvPicPr>
          <p:nvPr>
            <p:ph sz="half" idx="2"/>
          </p:nvPr>
        </p:nvPicPr>
        <p:blipFill>
          <a:blip r:embed="rId2"/>
          <a:stretch>
            <a:fillRect/>
          </a:stretch>
        </p:blipFill>
        <p:spPr>
          <a:xfrm>
            <a:off x="6739128" y="1850136"/>
            <a:ext cx="5452872" cy="4541520"/>
          </a:xfrm>
          <a:prstGeom prst="rect">
            <a:avLst/>
          </a:prstGeom>
        </p:spPr>
      </p:pic>
    </p:spTree>
    <p:extLst>
      <p:ext uri="{BB962C8B-B14F-4D97-AF65-F5344CB8AC3E}">
        <p14:creationId xmlns:p14="http://schemas.microsoft.com/office/powerpoint/2010/main" val="4091512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DCAADE-16A0-45C6-955B-CE92B2DFCE5E}"/>
              </a:ext>
            </a:extLst>
          </p:cNvPr>
          <p:cNvSpPr>
            <a:spLocks noGrp="1"/>
          </p:cNvSpPr>
          <p:nvPr>
            <p:ph type="title"/>
          </p:nvPr>
        </p:nvSpPr>
        <p:spPr>
          <a:xfrm>
            <a:off x="1444752" y="365125"/>
            <a:ext cx="10186416" cy="704723"/>
          </a:xfrm>
        </p:spPr>
        <p:txBody>
          <a:bodyPr>
            <a:normAutofit fontScale="90000"/>
          </a:bodyPr>
          <a:lstStyle/>
          <a:p>
            <a:r>
              <a:rPr lang="ru-RU" sz="2800" dirty="0">
                <a:latin typeface="Arial" panose="020B0604020202020204" pitchFamily="34" charset="0"/>
                <a:cs typeface="Arial" panose="020B0604020202020204" pitchFamily="34" charset="0"/>
              </a:rPr>
              <a:t>Использовать поликультурные возможности современных коммуникаций </a:t>
            </a:r>
            <a:endParaRPr lang="ru-RU" sz="2800" dirty="0"/>
          </a:p>
        </p:txBody>
      </p:sp>
      <p:sp>
        <p:nvSpPr>
          <p:cNvPr id="3" name="Объект 2">
            <a:extLst>
              <a:ext uri="{FF2B5EF4-FFF2-40B4-BE49-F238E27FC236}">
                <a16:creationId xmlns:a16="http://schemas.microsoft.com/office/drawing/2014/main" id="{16BE6A6B-6B0E-4EB4-BF81-5402E0A4B8C2}"/>
              </a:ext>
            </a:extLst>
          </p:cNvPr>
          <p:cNvSpPr>
            <a:spLocks noGrp="1"/>
          </p:cNvSpPr>
          <p:nvPr>
            <p:ph sz="half" idx="1"/>
          </p:nvPr>
        </p:nvSpPr>
        <p:spPr>
          <a:xfrm>
            <a:off x="832104" y="1340993"/>
            <a:ext cx="5263896" cy="5151882"/>
          </a:xfrm>
        </p:spPr>
        <p:txBody>
          <a:bodyPr>
            <a:normAutofit fontScale="25000" lnSpcReduction="20000"/>
          </a:bodyPr>
          <a:lstStyle/>
          <a:p>
            <a:pPr marL="0" indent="0">
              <a:lnSpc>
                <a:spcPct val="120000"/>
              </a:lnSpc>
              <a:spcBef>
                <a:spcPts val="0"/>
              </a:spcBef>
              <a:buNone/>
            </a:pPr>
            <a:r>
              <a:rPr lang="ru-RU" sz="6200" dirty="0">
                <a:latin typeface="Arial" panose="020B0604020202020204" pitchFamily="34" charset="0"/>
                <a:cs typeface="Arial" panose="020B0604020202020204" pitchFamily="34" charset="0"/>
              </a:rPr>
              <a:t> </a:t>
            </a:r>
            <a:r>
              <a:rPr lang="ru-RU" sz="7200" dirty="0">
                <a:latin typeface="Arial" panose="020B0604020202020204" pitchFamily="34" charset="0"/>
                <a:cs typeface="Arial" panose="020B0604020202020204" pitchFamily="34" charset="0"/>
              </a:rPr>
              <a:t>«</a:t>
            </a:r>
            <a:r>
              <a:rPr lang="ru-RU" sz="7200" dirty="0" err="1">
                <a:latin typeface="Arial" panose="020B0604020202020204" pitchFamily="34" charset="0"/>
                <a:cs typeface="Arial" panose="020B0604020202020204" pitchFamily="34" charset="0"/>
              </a:rPr>
              <a:t>Поликультурность</a:t>
            </a:r>
            <a:r>
              <a:rPr lang="ru-RU" sz="7200" dirty="0">
                <a:latin typeface="Arial" panose="020B0604020202020204" pitchFamily="34" charset="0"/>
                <a:cs typeface="Arial" panose="020B0604020202020204" pitchFamily="34" charset="0"/>
              </a:rPr>
              <a:t> – это способность человека интегрировать в своем сознании разные культурные пласты, области, смыслы, значения... </a:t>
            </a:r>
          </a:p>
          <a:p>
            <a:pPr marL="0" indent="0">
              <a:lnSpc>
                <a:spcPct val="120000"/>
              </a:lnSpc>
              <a:spcBef>
                <a:spcPts val="0"/>
              </a:spcBef>
              <a:buNone/>
            </a:pPr>
            <a:r>
              <a:rPr lang="ru-RU" sz="7200" dirty="0">
                <a:latin typeface="Arial" panose="020B0604020202020204" pitchFamily="34" charset="0"/>
                <a:cs typeface="Arial" panose="020B0604020202020204" pitchFamily="34" charset="0"/>
              </a:rPr>
              <a:t>Современная цивилизация создана усилиями, трудом, творчеством многих народов, каждый из которых внес в неё свой неповторимый вклад. В РФ – усилиями представителей всех народов страны, о чем должны знать дети. Но используем ли мы фантастические возможности, которые открыла всемирная сеть? В сфере поликультурной коммуникации мы можем общаться с человеком с другого конца мира, не выходя из комнаты. Широкий спектр информации, которой мы можем пользоваться без преград обогатил наше понимание о мире. Если еще пару десятилетий назад, чтобы познакомиться с человеком из</a:t>
            </a:r>
          </a:p>
        </p:txBody>
      </p:sp>
      <p:sp>
        <p:nvSpPr>
          <p:cNvPr id="4" name="Объект 3">
            <a:extLst>
              <a:ext uri="{FF2B5EF4-FFF2-40B4-BE49-F238E27FC236}">
                <a16:creationId xmlns:a16="http://schemas.microsoft.com/office/drawing/2014/main" id="{9DA00773-9563-43CB-A2E0-D6B88DE8FE83}"/>
              </a:ext>
            </a:extLst>
          </p:cNvPr>
          <p:cNvSpPr>
            <a:spLocks noGrp="1"/>
          </p:cNvSpPr>
          <p:nvPr>
            <p:ph sz="half" idx="2"/>
          </p:nvPr>
        </p:nvSpPr>
        <p:spPr>
          <a:xfrm>
            <a:off x="6541654" y="1340992"/>
            <a:ext cx="5409554" cy="5151882"/>
          </a:xfrm>
        </p:spPr>
        <p:txBody>
          <a:bodyPr>
            <a:noAutofit/>
          </a:bodyPr>
          <a:lstStyle/>
          <a:p>
            <a:pPr marL="0" indent="0">
              <a:buNone/>
            </a:pPr>
            <a:r>
              <a:rPr lang="ru-RU" dirty="0">
                <a:latin typeface="Arial" panose="020B0604020202020204" pitchFamily="34" charset="0"/>
                <a:cs typeface="Arial" panose="020B0604020202020204" pitchFamily="34" charset="0"/>
              </a:rPr>
              <a:t>другой страны, нужно было совершить путешествие, то сейчас можно познакомиться в просторах интернета. </a:t>
            </a:r>
            <a:r>
              <a:rPr lang="ru-RU" b="1" dirty="0">
                <a:latin typeface="Arial" panose="020B0604020202020204" pitchFamily="34" charset="0"/>
                <a:cs typeface="Arial" panose="020B0604020202020204" pitchFamily="34" charset="0"/>
              </a:rPr>
              <a:t>Возможность дистанционно </a:t>
            </a:r>
            <a:r>
              <a:rPr lang="ru-RU" dirty="0">
                <a:latin typeface="Arial" panose="020B0604020202020204" pitchFamily="34" charset="0"/>
                <a:cs typeface="Arial" panose="020B0604020202020204" pitchFamily="34" charset="0"/>
              </a:rPr>
              <a:t>изучать иностранные языки, не выходя из дома, слушать лекции, посещать музеи, знакомиться с природой, культурами других народов  - шанс для педагога расширить свой кругозор, использовать эти ресурсы в образовании. Сегодня любой ребенок, любого класса страны может виртуально побывать в любом уголке России – в Крыму и на Камчатке, в Якутии, Коми, Чувашии или на Ямале, подружиться с местными школьниками, показать свой город, село, его красоту, достопримечательности... Особенно это стало актуальным в современных реалиях 2020 года, когда ввелся карантин и закрылись все границы.</a:t>
            </a:r>
          </a:p>
        </p:txBody>
      </p:sp>
    </p:spTree>
    <p:extLst>
      <p:ext uri="{BB962C8B-B14F-4D97-AF65-F5344CB8AC3E}">
        <p14:creationId xmlns:p14="http://schemas.microsoft.com/office/powerpoint/2010/main" val="1154455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1C2E14DC-A599-4E90-86CB-815B0439FC2D}"/>
              </a:ext>
            </a:extLst>
          </p:cNvPr>
          <p:cNvSpPr>
            <a:spLocks noGrp="1"/>
          </p:cNvSpPr>
          <p:nvPr>
            <p:ph type="title"/>
          </p:nvPr>
        </p:nvSpPr>
        <p:spPr>
          <a:xfrm>
            <a:off x="1971133" y="129184"/>
            <a:ext cx="8911687" cy="1280890"/>
          </a:xfrm>
        </p:spPr>
        <p:txBody>
          <a:bodyPr/>
          <a:lstStyle/>
          <a:p>
            <a:r>
              <a:rPr lang="ru-RU" dirty="0">
                <a:latin typeface="Arial" panose="020B0604020202020204" pitchFamily="34" charset="0"/>
                <a:cs typeface="Arial" panose="020B0604020202020204" pitchFamily="34" charset="0"/>
              </a:rPr>
              <a:t>Богатство страны – культуры её народов, их обычаи, традиции, люди</a:t>
            </a:r>
          </a:p>
        </p:txBody>
      </p:sp>
      <p:sp>
        <p:nvSpPr>
          <p:cNvPr id="6" name="Объект 5">
            <a:extLst>
              <a:ext uri="{FF2B5EF4-FFF2-40B4-BE49-F238E27FC236}">
                <a16:creationId xmlns:a16="http://schemas.microsoft.com/office/drawing/2014/main" id="{BB2E33BB-6507-4A08-B3AD-80C479FBDB8A}"/>
              </a:ext>
            </a:extLst>
          </p:cNvPr>
          <p:cNvSpPr>
            <a:spLocks noGrp="1"/>
          </p:cNvSpPr>
          <p:nvPr>
            <p:ph idx="1"/>
          </p:nvPr>
        </p:nvSpPr>
        <p:spPr>
          <a:xfrm>
            <a:off x="813816" y="1292352"/>
            <a:ext cx="11055096" cy="3963550"/>
          </a:xfrm>
        </p:spPr>
        <p:txBody>
          <a:bodyPr>
            <a:noAutofit/>
          </a:bodyPr>
          <a:lstStyle/>
          <a:p>
            <a:pPr marL="0" indent="0">
              <a:buNone/>
            </a:pPr>
            <a:r>
              <a:rPr lang="ru-RU" sz="2400" b="1" dirty="0">
                <a:latin typeface="Arial" panose="020B0604020202020204" pitchFamily="34" charset="0"/>
                <a:cs typeface="Arial" panose="020B0604020202020204" pitchFamily="34" charset="0"/>
              </a:rPr>
              <a:t>Методический опыт </a:t>
            </a:r>
            <a:r>
              <a:rPr lang="ru-RU" sz="2400" dirty="0">
                <a:latin typeface="Arial" panose="020B0604020202020204" pitchFamily="34" charset="0"/>
                <a:cs typeface="Arial" panose="020B0604020202020204" pitchFamily="34" charset="0"/>
              </a:rPr>
              <a:t>работы санкт-петербургских и владимирских педагогов ценен, поскольку подтвердил: не сравнивая обычаи, не ставя целей показать лучшие или самые интересные традиции, мы можем показать богатство каждого народа. Для нас значимы </a:t>
            </a:r>
            <a:r>
              <a:rPr lang="ru-RU" sz="2400" b="1" dirty="0">
                <a:latin typeface="Arial" panose="020B0604020202020204" pitchFamily="34" charset="0"/>
                <a:cs typeface="Arial" panose="020B0604020202020204" pitchFamily="34" charset="0"/>
              </a:rPr>
              <a:t>не только особенности</a:t>
            </a:r>
            <a:r>
              <a:rPr lang="ru-RU" sz="2400" dirty="0">
                <a:latin typeface="Arial" panose="020B0604020202020204" pitchFamily="34" charset="0"/>
                <a:cs typeface="Arial" panose="020B0604020202020204" pitchFamily="34" charset="0"/>
              </a:rPr>
              <a:t>, отличия, </a:t>
            </a:r>
            <a:r>
              <a:rPr lang="ru-RU" sz="2400" b="1" dirty="0">
                <a:latin typeface="Arial" panose="020B0604020202020204" pitchFamily="34" charset="0"/>
                <a:cs typeface="Arial" panose="020B0604020202020204" pitchFamily="34" charset="0"/>
              </a:rPr>
              <a:t>но и  сходство</a:t>
            </a:r>
            <a:r>
              <a:rPr lang="ru-RU" sz="2400" dirty="0">
                <a:latin typeface="Arial" panose="020B0604020202020204" pitchFamily="34" charset="0"/>
                <a:cs typeface="Arial" panose="020B0604020202020204" pitchFamily="34" charset="0"/>
              </a:rPr>
              <a:t>: разные народы отмечают наступление Нового года в разное время, но все встречают его всей семьей в доме родителей. Разные события у народов и разные обычаи, но все встречают праздники в прибранном чистом доме, в нарядной одежде, стараются навестить близких, дарят подарки, приветствуют и поздравляют друг друга. Имеет смысл отметить признаваемые всеми ценности семейных связей, дружелюбия, гостеприимства, взаимоуважения  в обычаях всех народов. Ряд значимых конфессиональных дат и праздников, отмечаемых верующими, могут быть поводом посмотреть в сети храмы, молельные дома, панорамы которых присутствуют на сайтах, рассказать о времени открытия, об архитекторах их строивших.</a:t>
            </a:r>
          </a:p>
        </p:txBody>
      </p:sp>
    </p:spTree>
    <p:extLst>
      <p:ext uri="{BB962C8B-B14F-4D97-AF65-F5344CB8AC3E}">
        <p14:creationId xmlns:p14="http://schemas.microsoft.com/office/powerpoint/2010/main" val="3144346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5B1A68E-AE28-405E-93A3-63788FCF8E6C}"/>
              </a:ext>
            </a:extLst>
          </p:cNvPr>
          <p:cNvSpPr>
            <a:spLocks noGrp="1"/>
          </p:cNvSpPr>
          <p:nvPr>
            <p:ph type="title"/>
          </p:nvPr>
        </p:nvSpPr>
        <p:spPr>
          <a:xfrm>
            <a:off x="2045111" y="103000"/>
            <a:ext cx="9194030" cy="1280890"/>
          </a:xfrm>
        </p:spPr>
        <p:txBody>
          <a:bodyPr>
            <a:noAutofit/>
          </a:bodyPr>
          <a:lstStyle/>
          <a:p>
            <a:r>
              <a:rPr lang="ru-RU" sz="2800" dirty="0">
                <a:latin typeface="Arial" panose="020B0604020202020204" pitchFamily="34" charset="0"/>
                <a:cs typeface="Arial" panose="020B0604020202020204" pitchFamily="34" charset="0"/>
              </a:rPr>
              <a:t>ЗАКОНОДАТЕЛЬНЫЕ АКТЫ И НОРМАТИВНЫЕ ДОКУМЕНТЫ В СФЕРЕ ПАТРИОТИЧЕСКОГО ВОСПИТАНИЯ МОЛОДЕЖИ</a:t>
            </a:r>
          </a:p>
        </p:txBody>
      </p:sp>
      <p:sp>
        <p:nvSpPr>
          <p:cNvPr id="3" name="Объект 2">
            <a:extLst>
              <a:ext uri="{FF2B5EF4-FFF2-40B4-BE49-F238E27FC236}">
                <a16:creationId xmlns:a16="http://schemas.microsoft.com/office/drawing/2014/main" id="{1F43E794-5022-405A-A34B-1617A5D3547D}"/>
              </a:ext>
            </a:extLst>
          </p:cNvPr>
          <p:cNvSpPr>
            <a:spLocks noGrp="1"/>
          </p:cNvSpPr>
          <p:nvPr>
            <p:ph sz="half" idx="1"/>
          </p:nvPr>
        </p:nvSpPr>
        <p:spPr>
          <a:xfrm>
            <a:off x="265175" y="1364869"/>
            <a:ext cx="5754626" cy="5312664"/>
          </a:xfrm>
        </p:spPr>
        <p:txBody>
          <a:bodyPr>
            <a:normAutofit fontScale="25000" lnSpcReduction="20000"/>
          </a:bodyPr>
          <a:lstStyle/>
          <a:p>
            <a:pPr marL="0" indent="0">
              <a:buNone/>
            </a:pPr>
            <a:r>
              <a:rPr lang="ru-RU" sz="7200" dirty="0">
                <a:latin typeface="Arial" panose="020B0604020202020204" pitchFamily="34" charset="0"/>
                <a:cs typeface="Arial" panose="020B0604020202020204" pitchFamily="34" charset="0"/>
              </a:rPr>
              <a:t>Постановление Правительства Российской Федерации от 30 декабря 2015 года N 1493 "О государственной программе "Патриотическое воспитание граждан Российской Федерации на 2016-2020 годы") (с изменениями на 30 марта 2020 года)</a:t>
            </a:r>
          </a:p>
          <a:p>
            <a:pPr marL="0" indent="0">
              <a:buNone/>
            </a:pPr>
            <a:r>
              <a:rPr lang="ru-RU" sz="7200" dirty="0">
                <a:latin typeface="Arial" panose="020B0604020202020204" pitchFamily="34" charset="0"/>
                <a:cs typeface="Arial" panose="020B0604020202020204" pitchFamily="34" charset="0"/>
              </a:rPr>
              <a:t>Программа "Патриотическое воспитание граждан Российской Федерации на 2016-2020 годы", утвержденная постановлением Правительства Российской Федерации от 30 декабря 2015 г. N 1493 </a:t>
            </a:r>
          </a:p>
          <a:p>
            <a:pPr marL="0" indent="0">
              <a:buNone/>
            </a:pPr>
            <a:r>
              <a:rPr lang="ru-RU" sz="7200" dirty="0">
                <a:latin typeface="Arial" panose="020B0604020202020204" pitchFamily="34" charset="0"/>
                <a:cs typeface="Arial" panose="020B0604020202020204" pitchFamily="34" charset="0"/>
              </a:rPr>
              <a:t>Постановление Правительства Российской Федерации от 24 июля 2000 года № 551 «О военно-патриотических молодежных и детских объединениях»</a:t>
            </a:r>
          </a:p>
          <a:p>
            <a:pPr marL="0" indent="0">
              <a:buNone/>
            </a:pPr>
            <a:r>
              <a:rPr lang="ru-RU" sz="7200" dirty="0">
                <a:latin typeface="Arial" panose="020B0604020202020204" pitchFamily="34" charset="0"/>
                <a:cs typeface="Arial" panose="020B0604020202020204" pitchFamily="34" charset="0"/>
              </a:rPr>
              <a:t>Постановление Правительства Российской Федерации от 28 ноября 2009 года № 973 «Об общероссийской общественно-государственной организации «Добровольное общество содействия армии, авиации и флоту России»</a:t>
            </a:r>
          </a:p>
          <a:p>
            <a:endParaRPr lang="ru-RU" sz="7200" dirty="0">
              <a:latin typeface="Arial" panose="020B0604020202020204" pitchFamily="34" charset="0"/>
              <a:cs typeface="Arial" panose="020B0604020202020204" pitchFamily="34" charset="0"/>
            </a:endParaRPr>
          </a:p>
          <a:p>
            <a:pPr marL="0" indent="0">
              <a:buNone/>
            </a:pPr>
            <a:endParaRPr lang="ru-RU" sz="1000" dirty="0"/>
          </a:p>
        </p:txBody>
      </p:sp>
      <p:sp>
        <p:nvSpPr>
          <p:cNvPr id="4" name="Объект 3">
            <a:extLst>
              <a:ext uri="{FF2B5EF4-FFF2-40B4-BE49-F238E27FC236}">
                <a16:creationId xmlns:a16="http://schemas.microsoft.com/office/drawing/2014/main" id="{2BD6AFD6-E522-478B-A5B4-754C52AE57DC}"/>
              </a:ext>
            </a:extLst>
          </p:cNvPr>
          <p:cNvSpPr>
            <a:spLocks noGrp="1"/>
          </p:cNvSpPr>
          <p:nvPr>
            <p:ph sz="half" idx="2"/>
          </p:nvPr>
        </p:nvSpPr>
        <p:spPr>
          <a:xfrm>
            <a:off x="6172201" y="1445482"/>
            <a:ext cx="5876925" cy="5151437"/>
          </a:xfrm>
        </p:spPr>
        <p:txBody>
          <a:bodyPr>
            <a:normAutofit fontScale="25000" lnSpcReduction="20000"/>
          </a:bodyPr>
          <a:lstStyle/>
          <a:p>
            <a:pPr marL="0" indent="0">
              <a:buNone/>
            </a:pPr>
            <a:r>
              <a:rPr lang="ru-RU" sz="7200" dirty="0">
                <a:latin typeface="Arial" panose="020B0604020202020204" pitchFamily="34" charset="0"/>
                <a:cs typeface="Arial" panose="020B0604020202020204" pitchFamily="34" charset="0"/>
              </a:rPr>
              <a:t>Указ Президента Российской Федерации от 20 октября 2012 года № 1416 «О совершенствовании государственной политики в области патриотического воспитания»</a:t>
            </a:r>
          </a:p>
          <a:p>
            <a:pPr marL="0" indent="0">
              <a:buNone/>
            </a:pPr>
            <a:r>
              <a:rPr lang="ru-RU" sz="7200" dirty="0">
                <a:latin typeface="Arial" panose="020B0604020202020204" pitchFamily="34" charset="0"/>
                <a:cs typeface="Arial" panose="020B0604020202020204" pitchFamily="34" charset="0"/>
              </a:rPr>
              <a:t>Постановление Правительства Российской Федерации от 5 октября 2010 года № 795 (ред. от 17.01.2013) «О государственной программе «Патриотическое воспитание граждан Российской Федерации на 2011 - 2015 годы» </a:t>
            </a:r>
          </a:p>
          <a:p>
            <a:pPr marL="0" indent="0">
              <a:buNone/>
            </a:pPr>
            <a:r>
              <a:rPr lang="ru-RU" sz="7200" dirty="0">
                <a:latin typeface="Arial" panose="020B0604020202020204" pitchFamily="34" charset="0"/>
                <a:cs typeface="Arial" panose="020B0604020202020204" pitchFamily="34" charset="0"/>
              </a:rPr>
              <a:t>Распоряжение Правительства Российской Федерации от 30 июля 2009 года № 1054-р  «О Концепции содействия развитию благотворительной деятельности добровольчества в Российской Федерации»</a:t>
            </a:r>
          </a:p>
          <a:p>
            <a:pPr marL="0" indent="0">
              <a:buNone/>
            </a:pPr>
            <a:r>
              <a:rPr lang="ru-RU" sz="7200" dirty="0">
                <a:latin typeface="Arial" panose="020B0604020202020204" pitchFamily="34" charset="0"/>
                <a:cs typeface="Arial" panose="020B0604020202020204" pitchFamily="34" charset="0"/>
              </a:rPr>
              <a:t>Распоряжение Правительства Российской Федерации от 28 июля 2011 года № 1317-р</a:t>
            </a:r>
          </a:p>
          <a:p>
            <a:pPr marL="0" indent="0">
              <a:buNone/>
            </a:pPr>
            <a:r>
              <a:rPr lang="ru-RU" sz="7200" dirty="0">
                <a:latin typeface="Arial" panose="020B0604020202020204" pitchFamily="34" charset="0"/>
                <a:cs typeface="Arial" panose="020B0604020202020204" pitchFamily="34" charset="0"/>
              </a:rPr>
              <a:t>«Об утверждении Концепции федеральной целевой программы «Сохранность и реконструкция военно-мемориальных объектов в 2011 - 2015 годах»</a:t>
            </a:r>
          </a:p>
          <a:p>
            <a:pPr marL="0" indent="0">
              <a:buNone/>
            </a:pPr>
            <a:r>
              <a:rPr lang="ru-RU" sz="8000" dirty="0"/>
              <a:t> </a:t>
            </a:r>
            <a:endParaRPr lang="ru-RU" dirty="0"/>
          </a:p>
        </p:txBody>
      </p:sp>
    </p:spTree>
    <p:extLst>
      <p:ext uri="{BB962C8B-B14F-4D97-AF65-F5344CB8AC3E}">
        <p14:creationId xmlns:p14="http://schemas.microsoft.com/office/powerpoint/2010/main" val="3776545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9ADFE7-604E-4C1F-939C-7884B2736542}"/>
              </a:ext>
            </a:extLst>
          </p:cNvPr>
          <p:cNvSpPr>
            <a:spLocks noGrp="1"/>
          </p:cNvSpPr>
          <p:nvPr>
            <p:ph type="title"/>
          </p:nvPr>
        </p:nvSpPr>
        <p:spPr>
          <a:xfrm>
            <a:off x="1515757" y="78518"/>
            <a:ext cx="9076043" cy="1280890"/>
          </a:xfrm>
        </p:spPr>
        <p:txBody>
          <a:bodyPr>
            <a:normAutofit fontScale="90000"/>
          </a:bodyPr>
          <a:lstStyle/>
          <a:p>
            <a:pPr>
              <a:defRPr/>
            </a:pPr>
            <a:r>
              <a:rPr lang="ru-RU" sz="3200" dirty="0">
                <a:latin typeface="Arial" panose="020B0604020202020204" pitchFamily="34" charset="0"/>
                <a:cs typeface="Arial" panose="020B0604020202020204" pitchFamily="34" charset="0"/>
              </a:rPr>
              <a:t>Этнокультурное просвещение и поликультурное образование</a:t>
            </a:r>
            <a:br>
              <a:rPr lang="ru-RU" sz="3200" dirty="0">
                <a:latin typeface="+mn-lt"/>
              </a:rPr>
            </a:br>
            <a:endParaRPr lang="ru-RU" sz="3200" dirty="0">
              <a:latin typeface="+mn-lt"/>
            </a:endParaRPr>
          </a:p>
        </p:txBody>
      </p:sp>
      <p:sp>
        <p:nvSpPr>
          <p:cNvPr id="6147" name="Объект 2">
            <a:extLst>
              <a:ext uri="{FF2B5EF4-FFF2-40B4-BE49-F238E27FC236}">
                <a16:creationId xmlns:a16="http://schemas.microsoft.com/office/drawing/2014/main" id="{2F362C0C-BEDB-4893-BCA3-AE28E35B1A20}"/>
              </a:ext>
            </a:extLst>
          </p:cNvPr>
          <p:cNvSpPr>
            <a:spLocks noGrp="1" noChangeArrowheads="1"/>
          </p:cNvSpPr>
          <p:nvPr>
            <p:ph sz="half" idx="1"/>
          </p:nvPr>
        </p:nvSpPr>
        <p:spPr>
          <a:xfrm>
            <a:off x="466725" y="1524000"/>
            <a:ext cx="5553075" cy="5072061"/>
          </a:xfrm>
        </p:spPr>
        <p:txBody>
          <a:bodyPr>
            <a:normAutofit fontScale="25000" lnSpcReduction="20000"/>
          </a:bodyPr>
          <a:lstStyle/>
          <a:p>
            <a:pPr marL="0" indent="0">
              <a:lnSpc>
                <a:spcPct val="110000"/>
              </a:lnSpc>
              <a:spcBef>
                <a:spcPts val="0"/>
              </a:spcBef>
              <a:buNone/>
            </a:pPr>
            <a:r>
              <a:rPr lang="ru-RU" altLang="ru-RU" sz="7200" dirty="0">
                <a:latin typeface="Arial" panose="020B0604020202020204" pitchFamily="34" charset="0"/>
                <a:cs typeface="Arial" panose="020B0604020202020204" pitchFamily="34" charset="0"/>
              </a:rPr>
              <a:t>Методологические подходы к поликультурному образованию.</a:t>
            </a:r>
          </a:p>
          <a:p>
            <a:pPr marL="0" indent="0">
              <a:lnSpc>
                <a:spcPct val="110000"/>
              </a:lnSpc>
              <a:spcBef>
                <a:spcPts val="0"/>
              </a:spcBef>
              <a:buNone/>
            </a:pPr>
            <a:r>
              <a:rPr lang="ru-RU" altLang="ru-RU" sz="7200" dirty="0">
                <a:latin typeface="Arial" panose="020B0604020202020204" pitchFamily="34" charset="0"/>
                <a:cs typeface="Arial" panose="020B0604020202020204" pitchFamily="34" charset="0"/>
              </a:rPr>
              <a:t>Что понимать под мультикультурализмом? Многообразие культуры включает </a:t>
            </a:r>
            <a:r>
              <a:rPr lang="ru-RU" altLang="ru-RU" sz="7200" b="1" dirty="0">
                <a:latin typeface="Arial" panose="020B0604020202020204" pitchFamily="34" charset="0"/>
                <a:cs typeface="Arial" panose="020B0604020202020204" pitchFamily="34" charset="0"/>
              </a:rPr>
              <a:t>этно- и </a:t>
            </a:r>
            <a:r>
              <a:rPr lang="ru-RU" altLang="ru-RU" sz="7200" b="1" dirty="0" err="1">
                <a:latin typeface="Arial" panose="020B0604020202020204" pitchFamily="34" charset="0"/>
                <a:cs typeface="Arial" panose="020B0604020202020204" pitchFamily="34" charset="0"/>
              </a:rPr>
              <a:t>суб</a:t>
            </a:r>
            <a:r>
              <a:rPr lang="ru-RU" altLang="ru-RU" sz="7200" b="1" dirty="0">
                <a:latin typeface="Arial" panose="020B0604020202020204" pitchFamily="34" charset="0"/>
                <a:cs typeface="Arial" panose="020B0604020202020204" pitchFamily="34" charset="0"/>
              </a:rPr>
              <a:t>- </a:t>
            </a:r>
            <a:r>
              <a:rPr lang="ru-RU" altLang="ru-RU" sz="7200" dirty="0">
                <a:latin typeface="Arial" panose="020B0604020202020204" pitchFamily="34" charset="0"/>
                <a:cs typeface="Arial" panose="020B0604020202020204" pitchFamily="34" charset="0"/>
              </a:rPr>
              <a:t>Субкультуры – молодежные: </a:t>
            </a:r>
            <a:r>
              <a:rPr lang="ru-RU" altLang="ru-RU" sz="7200" b="1" dirty="0" err="1">
                <a:latin typeface="Arial" panose="020B0604020202020204" pitchFamily="34" charset="0"/>
                <a:cs typeface="Arial" panose="020B0604020202020204" pitchFamily="34" charset="0"/>
              </a:rPr>
              <a:t>воркаутеры</a:t>
            </a:r>
            <a:r>
              <a:rPr lang="ru-RU" altLang="ru-RU" sz="7200" dirty="0">
                <a:latin typeface="Arial" panose="020B0604020202020204" pitchFamily="34" charset="0"/>
                <a:cs typeface="Arial" panose="020B0604020202020204" pitchFamily="34" charset="0"/>
              </a:rPr>
              <a:t> (уличные спортсмены); </a:t>
            </a:r>
            <a:r>
              <a:rPr lang="ru-RU" altLang="ru-RU" sz="7200" b="1" dirty="0">
                <a:latin typeface="Arial" panose="020B0604020202020204" pitchFamily="34" charset="0"/>
                <a:cs typeface="Arial" panose="020B0604020202020204" pitchFamily="34" charset="0"/>
              </a:rPr>
              <a:t>Хипстеры</a:t>
            </a:r>
            <a:r>
              <a:rPr lang="ru-RU" altLang="ru-RU" sz="7200" dirty="0">
                <a:latin typeface="Arial" panose="020B0604020202020204" pitchFamily="34" charset="0"/>
                <a:cs typeface="Arial" panose="020B0604020202020204" pitchFamily="34" charset="0"/>
              </a:rPr>
              <a:t> (от английского «</a:t>
            </a:r>
            <a:r>
              <a:rPr lang="ru-RU" altLang="ru-RU" sz="7200" dirty="0" err="1">
                <a:latin typeface="Arial" panose="020B0604020202020204" pitchFamily="34" charset="0"/>
                <a:cs typeface="Arial" panose="020B0604020202020204" pitchFamily="34" charset="0"/>
              </a:rPr>
              <a:t>to</a:t>
            </a:r>
            <a:r>
              <a:rPr lang="ru-RU" altLang="ru-RU" sz="7200" dirty="0">
                <a:latin typeface="Arial" panose="020B0604020202020204" pitchFamily="34" charset="0"/>
                <a:cs typeface="Arial" panose="020B0604020202020204" pitchFamily="34" charset="0"/>
              </a:rPr>
              <a:t> </a:t>
            </a:r>
            <a:r>
              <a:rPr lang="ru-RU" altLang="ru-RU" sz="7200" dirty="0" err="1">
                <a:latin typeface="Arial" panose="020B0604020202020204" pitchFamily="34" charset="0"/>
                <a:cs typeface="Arial" panose="020B0604020202020204" pitchFamily="34" charset="0"/>
              </a:rPr>
              <a:t>be</a:t>
            </a:r>
            <a:r>
              <a:rPr lang="ru-RU" altLang="ru-RU" sz="7200" dirty="0">
                <a:latin typeface="Arial" panose="020B0604020202020204" pitchFamily="34" charset="0"/>
                <a:cs typeface="Arial" panose="020B0604020202020204" pitchFamily="34" charset="0"/>
              </a:rPr>
              <a:t> </a:t>
            </a:r>
            <a:r>
              <a:rPr lang="ru-RU" altLang="ru-RU" sz="7200" dirty="0" err="1">
                <a:latin typeface="Arial" panose="020B0604020202020204" pitchFamily="34" charset="0"/>
                <a:cs typeface="Arial" panose="020B0604020202020204" pitchFamily="34" charset="0"/>
              </a:rPr>
              <a:t>hip</a:t>
            </a:r>
            <a:r>
              <a:rPr lang="ru-RU" altLang="ru-RU" sz="7200" dirty="0">
                <a:latin typeface="Arial" panose="020B0604020202020204" pitchFamily="34" charset="0"/>
                <a:cs typeface="Arial" panose="020B0604020202020204" pitchFamily="34" charset="0"/>
              </a:rPr>
              <a:t>» - «быть в теме») изначально движение любителей джаза. Интеллектуальная, обеспеченная молодежь с продвинутыми гаджетами и девайсами, преимущественно компании </a:t>
            </a:r>
            <a:r>
              <a:rPr lang="ru-RU" altLang="ru-RU" sz="7200" dirty="0" err="1">
                <a:latin typeface="Arial" panose="020B0604020202020204" pitchFamily="34" charset="0"/>
                <a:cs typeface="Arial" panose="020B0604020202020204" pitchFamily="34" charset="0"/>
              </a:rPr>
              <a:t>Apple</a:t>
            </a:r>
            <a:r>
              <a:rPr lang="ru-RU" altLang="ru-RU" sz="7200" dirty="0">
                <a:latin typeface="Arial" panose="020B0604020202020204" pitchFamily="34" charset="0"/>
                <a:cs typeface="Arial" panose="020B0604020202020204" pitchFamily="34" charset="0"/>
              </a:rPr>
              <a:t>. Профили во всех популярных соцсетях (Инстаграм, Твиттер), личные блоги. </a:t>
            </a:r>
            <a:r>
              <a:rPr lang="ru-RU" altLang="ru-RU" sz="7200" b="1" dirty="0" err="1">
                <a:latin typeface="Arial" panose="020B0604020202020204" pitchFamily="34" charset="0"/>
                <a:cs typeface="Arial" panose="020B0604020202020204" pitchFamily="34" charset="0"/>
              </a:rPr>
              <a:t>Ванильки</a:t>
            </a:r>
            <a:r>
              <a:rPr lang="ru-RU" altLang="ru-RU" sz="7200" b="1" dirty="0">
                <a:latin typeface="Arial" panose="020B0604020202020204" pitchFamily="34" charset="0"/>
                <a:cs typeface="Arial" panose="020B0604020202020204" pitchFamily="34" charset="0"/>
              </a:rPr>
              <a:t> </a:t>
            </a:r>
            <a:r>
              <a:rPr lang="ru-RU" altLang="ru-RU" sz="7200" dirty="0">
                <a:latin typeface="Arial" panose="020B0604020202020204" pitchFamily="34" charset="0"/>
                <a:cs typeface="Arial" panose="020B0604020202020204" pitchFamily="34" charset="0"/>
              </a:rPr>
              <a:t>- новое прочтение образа тургеневской барышни</a:t>
            </a:r>
            <a:r>
              <a:rPr lang="ru-RU" altLang="ru-RU" sz="7200" b="1" dirty="0">
                <a:latin typeface="Arial" panose="020B0604020202020204" pitchFamily="34" charset="0"/>
                <a:cs typeface="Arial" panose="020B0604020202020204" pitchFamily="34" charset="0"/>
              </a:rPr>
              <a:t>. Корейская волна, Готы, Эмо, Геймеры, Фрики</a:t>
            </a:r>
            <a:r>
              <a:rPr lang="ru-RU" altLang="ru-RU" sz="7200" dirty="0">
                <a:latin typeface="Arial" panose="020B0604020202020204" pitchFamily="34" charset="0"/>
                <a:cs typeface="Arial" panose="020B0604020202020204" pitchFamily="34" charset="0"/>
              </a:rPr>
              <a:t>…  </a:t>
            </a:r>
          </a:p>
          <a:p>
            <a:pPr marL="0" indent="0">
              <a:lnSpc>
                <a:spcPct val="110000"/>
              </a:lnSpc>
              <a:spcBef>
                <a:spcPts val="0"/>
              </a:spcBef>
              <a:buNone/>
            </a:pPr>
            <a:r>
              <a:rPr lang="ru-RU" altLang="ru-RU" sz="7200" dirty="0">
                <a:latin typeface="Arial" panose="020B0604020202020204" pitchFamily="34" charset="0"/>
                <a:cs typeface="Arial" panose="020B0604020202020204" pitchFamily="34" charset="0"/>
              </a:rPr>
              <a:t>Поликультурное образование в разных странах. В США – задача сформировать толерантность по отношению к нетрадиционным субкультурам и ориентациям. Если таких групп нет в школах или на улицах, это не означает, что их нет в соцсетях, что детям они неинтересны</a:t>
            </a:r>
          </a:p>
          <a:p>
            <a:pPr marL="0" indent="0">
              <a:buNone/>
            </a:pPr>
            <a:endParaRPr lang="ru-RU" altLang="ru-RU" sz="7200" dirty="0">
              <a:latin typeface="Arial" panose="020B0604020202020204" pitchFamily="34" charset="0"/>
              <a:cs typeface="Arial" panose="020B0604020202020204" pitchFamily="34" charset="0"/>
            </a:endParaRPr>
          </a:p>
          <a:p>
            <a:pPr marL="0" indent="0">
              <a:buNone/>
            </a:pPr>
            <a:endParaRPr lang="ru-RU" altLang="ru-RU" sz="1100" dirty="0"/>
          </a:p>
        </p:txBody>
      </p:sp>
      <p:pic>
        <p:nvPicPr>
          <p:cNvPr id="6148" name="Объект 4">
            <a:extLst>
              <a:ext uri="{FF2B5EF4-FFF2-40B4-BE49-F238E27FC236}">
                <a16:creationId xmlns:a16="http://schemas.microsoft.com/office/drawing/2014/main" id="{331430B1-86CA-4089-BFB5-4749D8AE16E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19800" y="1524000"/>
            <a:ext cx="4572000" cy="4114800"/>
          </a:xfrm>
        </p:spPr>
      </p:pic>
      <p:sp>
        <p:nvSpPr>
          <p:cNvPr id="6149" name="TextBox 13">
            <a:extLst>
              <a:ext uri="{FF2B5EF4-FFF2-40B4-BE49-F238E27FC236}">
                <a16:creationId xmlns:a16="http://schemas.microsoft.com/office/drawing/2014/main" id="{4691F3F4-4CBF-4814-84F8-F5CB8E4D9DC2}"/>
              </a:ext>
            </a:extLst>
          </p:cNvPr>
          <p:cNvSpPr txBox="1">
            <a:spLocks noChangeArrowheads="1"/>
          </p:cNvSpPr>
          <p:nvPr/>
        </p:nvSpPr>
        <p:spPr bwMode="auto">
          <a:xfrm>
            <a:off x="6400800" y="5656264"/>
            <a:ext cx="457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ru-RU" altLang="ru-RU" sz="1800" dirty="0"/>
              <a:t>Молодежные субкультуры – детища современной цивилизации</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1B8765-792C-46E6-93A7-6062664B6B8C}"/>
              </a:ext>
            </a:extLst>
          </p:cNvPr>
          <p:cNvSpPr>
            <a:spLocks noGrp="1"/>
          </p:cNvSpPr>
          <p:nvPr>
            <p:ph type="title"/>
          </p:nvPr>
        </p:nvSpPr>
        <p:spPr/>
        <p:txBody>
          <a:bodyPr/>
          <a:lstStyle/>
          <a:p>
            <a:r>
              <a:rPr lang="ru-RU" dirty="0">
                <a:latin typeface="Arial" panose="020B0604020202020204" pitchFamily="34" charset="0"/>
                <a:ea typeface="Calibri" panose="020F0502020204030204" pitchFamily="34" charset="0"/>
                <a:cs typeface="Arial" panose="020B0604020202020204" pitchFamily="34" charset="0"/>
              </a:rPr>
              <a:t>Дорогие коллеги! </a:t>
            </a:r>
            <a:endParaRPr lang="ru-RU" dirty="0"/>
          </a:p>
        </p:txBody>
      </p:sp>
      <p:sp>
        <p:nvSpPr>
          <p:cNvPr id="3" name="Объект 2">
            <a:extLst>
              <a:ext uri="{FF2B5EF4-FFF2-40B4-BE49-F238E27FC236}">
                <a16:creationId xmlns:a16="http://schemas.microsoft.com/office/drawing/2014/main" id="{4A67D857-B117-4E72-ADB5-491EDCD264CA}"/>
              </a:ext>
            </a:extLst>
          </p:cNvPr>
          <p:cNvSpPr>
            <a:spLocks noGrp="1"/>
          </p:cNvSpPr>
          <p:nvPr>
            <p:ph sz="half" idx="1"/>
          </p:nvPr>
        </p:nvSpPr>
        <p:spPr>
          <a:xfrm>
            <a:off x="359664" y="1825623"/>
            <a:ext cx="5660136" cy="4940935"/>
          </a:xfrm>
        </p:spPr>
        <p:txBody>
          <a:bodyPr>
            <a:noAutofit/>
          </a:bodyPr>
          <a:lstStyle/>
          <a:p>
            <a:pPr marL="0" indent="0">
              <a:lnSpc>
                <a:spcPct val="100000"/>
              </a:lnSpc>
              <a:spcBef>
                <a:spcPts val="0"/>
              </a:spcBef>
              <a:buNone/>
            </a:pPr>
            <a:r>
              <a:rPr lang="ru-RU" sz="2000" dirty="0">
                <a:effectLst/>
                <a:latin typeface="Arial" panose="020B0604020202020204" pitchFamily="34" charset="0"/>
                <a:ea typeface="Calibri" panose="020F0502020204030204" pitchFamily="34" charset="0"/>
                <a:cs typeface="Arial" panose="020B0604020202020204" pitchFamily="34" charset="0"/>
              </a:rPr>
              <a:t>    Несмотря на пережитые волнения и изоляцию, связанную с пандемией, мы с вами понимаем, что наряду с учебным процессом остаются задачи воспитания, которое также не следует прерывать.  В этих условиях мы должны, возможно, и дистанцируясь, но сохраняя контакты, общаясь, продолжать учебный и воспитательный процесс, по возможности, снижая негативные стороны ситуации, использовать все доступные ресурсы. </a:t>
            </a:r>
            <a:r>
              <a:rPr lang="ru-RU" sz="2000" dirty="0">
                <a:latin typeface="Arial" panose="020B0604020202020204" pitchFamily="34" charset="0"/>
                <a:ea typeface="Calibri" panose="020F0502020204030204" pitchFamily="34" charset="0"/>
                <a:cs typeface="Arial" panose="020B0604020202020204" pitchFamily="34" charset="0"/>
              </a:rPr>
              <a:t>Пандемия 2020 стала стрессом для всего человечества, изменила приоритеты, обнажила истинные ценности. Взрослые переживают его относительно спокойно. </a:t>
            </a:r>
            <a:endParaRPr lang="ru-RU" sz="20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0000"/>
              </a:lnSpc>
              <a:spcBef>
                <a:spcPts val="0"/>
              </a:spcBef>
              <a:buNone/>
            </a:pPr>
            <a:r>
              <a:rPr lang="ru-RU" sz="2000" dirty="0">
                <a:effectLst/>
                <a:latin typeface="Arial" panose="020B0604020202020204" pitchFamily="34" charset="0"/>
                <a:ea typeface="Calibri" panose="020F0502020204030204" pitchFamily="34" charset="0"/>
                <a:cs typeface="Arial" panose="020B0604020202020204" pitchFamily="34" charset="0"/>
              </a:rPr>
              <a:t>. </a:t>
            </a:r>
            <a:endParaRPr lang="ru-RU" sz="2000" dirty="0">
              <a:latin typeface="Arial" panose="020B0604020202020204" pitchFamily="34" charset="0"/>
              <a:cs typeface="Arial" panose="020B0604020202020204" pitchFamily="34" charset="0"/>
            </a:endParaRPr>
          </a:p>
        </p:txBody>
      </p:sp>
      <p:sp>
        <p:nvSpPr>
          <p:cNvPr id="4" name="Объект 3">
            <a:extLst>
              <a:ext uri="{FF2B5EF4-FFF2-40B4-BE49-F238E27FC236}">
                <a16:creationId xmlns:a16="http://schemas.microsoft.com/office/drawing/2014/main" id="{C882E94D-06D2-4CDF-B5BA-A056B1D3D273}"/>
              </a:ext>
            </a:extLst>
          </p:cNvPr>
          <p:cNvSpPr>
            <a:spLocks noGrp="1"/>
          </p:cNvSpPr>
          <p:nvPr>
            <p:ph sz="half" idx="2"/>
          </p:nvPr>
        </p:nvSpPr>
        <p:spPr>
          <a:xfrm>
            <a:off x="6096000" y="1825623"/>
            <a:ext cx="5736336" cy="4667251"/>
          </a:xfrm>
        </p:spPr>
        <p:txBody>
          <a:bodyPr>
            <a:noAutofit/>
          </a:bodyPr>
          <a:lstStyle/>
          <a:p>
            <a:pPr marL="0" indent="0">
              <a:lnSpc>
                <a:spcPct val="100000"/>
              </a:lnSpc>
              <a:spcBef>
                <a:spcPts val="0"/>
              </a:spcBef>
              <a:buNone/>
            </a:pPr>
            <a:r>
              <a:rPr lang="ru-RU" sz="2000" dirty="0">
                <a:latin typeface="Arial" panose="020B0604020202020204" pitchFamily="34" charset="0"/>
                <a:ea typeface="Calibri" panose="020F0502020204030204" pitchFamily="34" charset="0"/>
                <a:cs typeface="Arial" panose="020B0604020202020204" pitchFamily="34" charset="0"/>
              </a:rPr>
              <a:t>Но для детей и юношества, для которых общение, «тусовки», свобода передвижения – способ существования, развития и роста, изоляция стала испытанием, для некоторых - и шоком. Они нуждаются в понимании, контактах с педагогами. Сейчас важно психологически поддерживать детей, не смеяться над страхами «заразиться», при этом постоянно напоминать об осторожности, чистоплотности, аккуратности, поощрять в их инициативах взаимопомощи. Поощрение идей, благодарность за внимание, творческий подход к заданиям особенно ценны и значимы для всех и каждого ребенка.</a:t>
            </a:r>
            <a:endParaRPr lang="ru-RU" sz="2000" dirty="0"/>
          </a:p>
        </p:txBody>
      </p:sp>
    </p:spTree>
    <p:extLst>
      <p:ext uri="{BB962C8B-B14F-4D97-AF65-F5344CB8AC3E}">
        <p14:creationId xmlns:p14="http://schemas.microsoft.com/office/powerpoint/2010/main" val="3590139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A0A65D59-7781-4216-A52E-7EA019A76DBE}"/>
              </a:ext>
            </a:extLst>
          </p:cNvPr>
          <p:cNvSpPr>
            <a:spLocks noGrp="1"/>
          </p:cNvSpPr>
          <p:nvPr>
            <p:ph type="title"/>
          </p:nvPr>
        </p:nvSpPr>
        <p:spPr>
          <a:xfrm>
            <a:off x="2208877" y="230918"/>
            <a:ext cx="8911687" cy="1280890"/>
          </a:xfrm>
        </p:spPr>
        <p:txBody>
          <a:bodyPr/>
          <a:lstStyle/>
          <a:p>
            <a:pPr>
              <a:defRPr/>
            </a:pPr>
            <a:r>
              <a:rPr lang="ru-RU" sz="2800" dirty="0">
                <a:latin typeface="Arial" panose="020B0604020202020204" pitchFamily="34" charset="0"/>
                <a:cs typeface="Arial" panose="020B0604020202020204" pitchFamily="34" charset="0"/>
              </a:rPr>
              <a:t>Молодежные субкультуры имеют отдаленные связи с этнокультурами </a:t>
            </a:r>
          </a:p>
        </p:txBody>
      </p:sp>
      <p:pic>
        <p:nvPicPr>
          <p:cNvPr id="7171" name="Объект 6">
            <a:extLst>
              <a:ext uri="{FF2B5EF4-FFF2-40B4-BE49-F238E27FC236}">
                <a16:creationId xmlns:a16="http://schemas.microsoft.com/office/drawing/2014/main" id="{7D590764-CC3E-469D-8E8B-17DE209C5BD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40000" y="1600201"/>
            <a:ext cx="7569200" cy="4530725"/>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a:extLst>
              <a:ext uri="{FF2B5EF4-FFF2-40B4-BE49-F238E27FC236}">
                <a16:creationId xmlns:a16="http://schemas.microsoft.com/office/drawing/2014/main" id="{4904B6F5-C716-45D3-834F-4F855CDB405E}"/>
              </a:ext>
            </a:extLst>
          </p:cNvPr>
          <p:cNvSpPr>
            <a:spLocks noGrp="1" noChangeArrowheads="1"/>
          </p:cNvSpPr>
          <p:nvPr>
            <p:ph type="title"/>
          </p:nvPr>
        </p:nvSpPr>
        <p:spPr>
          <a:xfrm>
            <a:off x="1843117" y="304070"/>
            <a:ext cx="8911687" cy="1280890"/>
          </a:xfrm>
        </p:spPr>
        <p:txBody>
          <a:bodyPr/>
          <a:lstStyle/>
          <a:p>
            <a:r>
              <a:rPr lang="ru-RU" altLang="ru-RU" dirty="0">
                <a:latin typeface="Arial" panose="020B0604020202020204" pitchFamily="34" charset="0"/>
                <a:cs typeface="Arial" panose="020B0604020202020204" pitchFamily="34" charset="0"/>
              </a:rPr>
              <a:t>Среди целей воспитания патриота в поликультурном обществе </a:t>
            </a:r>
          </a:p>
        </p:txBody>
      </p:sp>
      <p:sp>
        <p:nvSpPr>
          <p:cNvPr id="3" name="Объект 2">
            <a:extLst>
              <a:ext uri="{FF2B5EF4-FFF2-40B4-BE49-F238E27FC236}">
                <a16:creationId xmlns:a16="http://schemas.microsoft.com/office/drawing/2014/main" id="{93BF34B5-34BC-4F44-BF97-FA1BF222439E}"/>
              </a:ext>
            </a:extLst>
          </p:cNvPr>
          <p:cNvSpPr>
            <a:spLocks noGrp="1"/>
          </p:cNvSpPr>
          <p:nvPr>
            <p:ph idx="1"/>
          </p:nvPr>
        </p:nvSpPr>
        <p:spPr>
          <a:xfrm>
            <a:off x="1066800" y="1690688"/>
            <a:ext cx="9458325" cy="4530725"/>
          </a:xfrm>
        </p:spPr>
        <p:txBody>
          <a:bodyPr>
            <a:normAutofit fontScale="85000" lnSpcReduction="10000"/>
          </a:bodyPr>
          <a:lstStyle/>
          <a:p>
            <a:pPr>
              <a:defRPr/>
            </a:pPr>
            <a:r>
              <a:rPr lang="ru-RU" sz="2400" dirty="0">
                <a:latin typeface="Arial" panose="020B0604020202020204" pitchFamily="34" charset="0"/>
                <a:cs typeface="Arial" panose="020B0604020202020204" pitchFamily="34" charset="0"/>
              </a:rPr>
              <a:t>Формирование представлений о </a:t>
            </a:r>
            <a:r>
              <a:rPr lang="ru-RU" sz="2400" dirty="0" err="1">
                <a:latin typeface="Arial" panose="020B0604020202020204" pitchFamily="34" charset="0"/>
                <a:cs typeface="Arial" panose="020B0604020202020204" pitchFamily="34" charset="0"/>
              </a:rPr>
              <a:t>поликультурности</a:t>
            </a:r>
            <a:r>
              <a:rPr lang="ru-RU" sz="2400" dirty="0">
                <a:latin typeface="Arial" panose="020B0604020202020204" pitchFamily="34" charset="0"/>
                <a:cs typeface="Arial" panose="020B0604020202020204" pitchFamily="34" charset="0"/>
              </a:rPr>
              <a:t> в образовательном пространстве мира и РФ</a:t>
            </a:r>
          </a:p>
          <a:p>
            <a:pPr>
              <a:defRPr/>
            </a:pPr>
            <a:r>
              <a:rPr lang="ru-RU" sz="2400" dirty="0">
                <a:latin typeface="Arial" panose="020B0604020202020204" pitchFamily="34" charset="0"/>
                <a:cs typeface="Arial" panose="020B0604020202020204" pitchFamily="34" charset="0"/>
              </a:rPr>
              <a:t>Осознание взаимного уважения к своему и другим народам как принципа культуры поведения современного человека</a:t>
            </a:r>
          </a:p>
          <a:p>
            <a:pPr>
              <a:defRPr/>
            </a:pPr>
            <a:r>
              <a:rPr lang="ru-RU" sz="2400" dirty="0">
                <a:latin typeface="Arial" panose="020B0604020202020204" pitchFamily="34" charset="0"/>
                <a:cs typeface="Arial" panose="020B0604020202020204" pitchFamily="34" charset="0"/>
              </a:rPr>
              <a:t>Изучение основных категорий, понятий, проблем в поликультурном обществе</a:t>
            </a:r>
          </a:p>
          <a:p>
            <a:pPr>
              <a:lnSpc>
                <a:spcPct val="120000"/>
              </a:lnSpc>
              <a:spcBef>
                <a:spcPts val="0"/>
              </a:spcBef>
              <a:defRPr/>
            </a:pPr>
            <a:r>
              <a:rPr lang="ru-RU" sz="2400" dirty="0">
                <a:latin typeface="Arial" panose="020B0604020202020204" pitchFamily="34" charset="0"/>
                <a:cs typeface="Arial" panose="020B0604020202020204" pitchFamily="34" charset="0"/>
              </a:rPr>
              <a:t>А. Н. Джуринский: «поликультурное образование преследует три группы целей, обозначаемые понятиями </a:t>
            </a:r>
            <a:r>
              <a:rPr lang="ru-RU" sz="2400" b="1" dirty="0">
                <a:latin typeface="Arial" panose="020B0604020202020204" pitchFamily="34" charset="0"/>
                <a:cs typeface="Arial" panose="020B0604020202020204" pitchFamily="34" charset="0"/>
              </a:rPr>
              <a:t>«плюрализм», «равенство», «объединение».</a:t>
            </a:r>
            <a:r>
              <a:rPr lang="ru-RU" sz="2400" dirty="0">
                <a:latin typeface="Arial" panose="020B0604020202020204" pitchFamily="34" charset="0"/>
                <a:cs typeface="Arial" panose="020B0604020202020204" pitchFamily="34" charset="0"/>
              </a:rPr>
              <a:t> Поликультурное образование призвано сохранить и уважать культурное многообразие; поддерживать равные права на образование и воспитание; сохранять в поликультурной стране  воспитание в духе общенациональных политических, экономических, духовных ценностей»</a:t>
            </a:r>
          </a:p>
          <a:p>
            <a:pPr>
              <a:defRPr/>
            </a:pPr>
            <a:endParaRPr lang="ru-RU" sz="2400" dirty="0">
              <a:latin typeface="Arial" panose="020B0604020202020204" pitchFamily="34" charset="0"/>
              <a:cs typeface="Arial" panose="020B0604020202020204" pitchFamily="34" charset="0"/>
            </a:endParaRPr>
          </a:p>
          <a:p>
            <a:pPr marL="0" indent="0">
              <a:buNone/>
              <a:defRPr/>
            </a:pPr>
            <a:endParaRPr lang="ru-RU"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a:extLst>
              <a:ext uri="{FF2B5EF4-FFF2-40B4-BE49-F238E27FC236}">
                <a16:creationId xmlns:a16="http://schemas.microsoft.com/office/drawing/2014/main" id="{A3FA28EE-BC1A-48BD-9FCC-8D2DF3AF9D63}"/>
              </a:ext>
            </a:extLst>
          </p:cNvPr>
          <p:cNvSpPr>
            <a:spLocks noGrp="1" noChangeArrowheads="1"/>
          </p:cNvSpPr>
          <p:nvPr>
            <p:ph type="title"/>
          </p:nvPr>
        </p:nvSpPr>
        <p:spPr/>
        <p:txBody>
          <a:bodyPr/>
          <a:lstStyle/>
          <a:p>
            <a:r>
              <a:rPr lang="ru-RU" altLang="ru-RU" dirty="0">
                <a:latin typeface="Arial" panose="020B0604020202020204" pitchFamily="34" charset="0"/>
                <a:cs typeface="Arial" panose="020B0604020202020204" pitchFamily="34" charset="0"/>
              </a:rPr>
              <a:t>Цели поликультурного образования</a:t>
            </a:r>
          </a:p>
        </p:txBody>
      </p:sp>
      <p:sp>
        <p:nvSpPr>
          <p:cNvPr id="10243" name="Объект 2">
            <a:extLst>
              <a:ext uri="{FF2B5EF4-FFF2-40B4-BE49-F238E27FC236}">
                <a16:creationId xmlns:a16="http://schemas.microsoft.com/office/drawing/2014/main" id="{F6188F1B-DD21-4A6A-8BC7-3B7E81E63D9E}"/>
              </a:ext>
            </a:extLst>
          </p:cNvPr>
          <p:cNvSpPr>
            <a:spLocks noGrp="1" noChangeArrowheads="1"/>
          </p:cNvSpPr>
          <p:nvPr>
            <p:ph sz="half" idx="1"/>
          </p:nvPr>
        </p:nvSpPr>
        <p:spPr>
          <a:xfrm>
            <a:off x="295275" y="1522415"/>
            <a:ext cx="5929313" cy="4840285"/>
          </a:xfrm>
        </p:spPr>
        <p:txBody>
          <a:bodyPr>
            <a:noAutofit/>
          </a:bodyPr>
          <a:lstStyle/>
          <a:p>
            <a:pPr marL="0" indent="0">
              <a:lnSpc>
                <a:spcPct val="110000"/>
              </a:lnSpc>
              <a:spcBef>
                <a:spcPts val="0"/>
              </a:spcBef>
              <a:buNone/>
            </a:pPr>
            <a:r>
              <a:rPr lang="ru-RU" altLang="ru-RU" sz="2000" dirty="0">
                <a:latin typeface="Arial" panose="020B0604020202020204" pitchFamily="34" charset="0"/>
                <a:cs typeface="Arial" panose="020B0604020202020204" pitchFamily="34" charset="0"/>
              </a:rPr>
              <a:t> </a:t>
            </a:r>
            <a:r>
              <a:rPr lang="ru-RU" altLang="ru-RU" b="1" dirty="0">
                <a:latin typeface="Arial" panose="020B0604020202020204" pitchFamily="34" charset="0"/>
                <a:cs typeface="Arial" panose="020B0604020202020204" pitchFamily="34" charset="0"/>
              </a:rPr>
              <a:t>формирование способности к активной и эффективной жизнедеятельности в многонациональной и поликультурной среде</a:t>
            </a:r>
            <a:r>
              <a:rPr lang="ru-RU" altLang="ru-RU" dirty="0">
                <a:latin typeface="Arial" panose="020B0604020202020204" pitchFamily="34" charset="0"/>
                <a:cs typeface="Arial" panose="020B0604020202020204" pitchFamily="34" charset="0"/>
              </a:rPr>
              <a:t>, развитие понимания и уважения других культур, умение жить в мире и согласии с людьми разных национальностей, рас и верований. Уважение и сохранение культурного многообразия; поддержка равных прав на образование и воспитание; воспитание в духе общенациональных политических, экономических, духовных ценностей. Способствовать с помощью школы и других образовательных институтов, семьи и общественных организаций созданию в России демократического государства с широтой взглядов, суждений людей; признанием и развитием возможностей для всех культурного плюрализма в обществе; равными правами, </a:t>
            </a:r>
          </a:p>
        </p:txBody>
      </p:sp>
      <p:sp>
        <p:nvSpPr>
          <p:cNvPr id="4" name="Объект 3">
            <a:extLst>
              <a:ext uri="{FF2B5EF4-FFF2-40B4-BE49-F238E27FC236}">
                <a16:creationId xmlns:a16="http://schemas.microsoft.com/office/drawing/2014/main" id="{E8549E33-F8B2-4285-A42A-F7EB2E18EE7C}"/>
              </a:ext>
            </a:extLst>
          </p:cNvPr>
          <p:cNvSpPr>
            <a:spLocks noGrp="1"/>
          </p:cNvSpPr>
          <p:nvPr>
            <p:ph sz="half" idx="2"/>
          </p:nvPr>
        </p:nvSpPr>
        <p:spPr>
          <a:xfrm>
            <a:off x="6416676" y="1460501"/>
            <a:ext cx="5365749" cy="5206999"/>
          </a:xfrm>
        </p:spPr>
        <p:txBody>
          <a:bodyPr>
            <a:normAutofit fontScale="92500" lnSpcReduction="10000"/>
          </a:bodyPr>
          <a:lstStyle/>
          <a:p>
            <a:pPr marL="0" indent="0">
              <a:lnSpc>
                <a:spcPct val="120000"/>
              </a:lnSpc>
              <a:buNone/>
              <a:defRPr/>
            </a:pPr>
            <a:r>
              <a:rPr lang="ru-RU" altLang="ru-RU" sz="2100" dirty="0">
                <a:latin typeface="Arial" panose="020B0604020202020204" pitchFamily="34" charset="0"/>
                <a:cs typeface="Arial" panose="020B0604020202020204" pitchFamily="34" charset="0"/>
              </a:rPr>
              <a:t>обязанностями и </a:t>
            </a:r>
            <a:r>
              <a:rPr lang="ru-RU" sz="2100" dirty="0">
                <a:latin typeface="Arial" panose="020B0604020202020204" pitchFamily="34" charset="0"/>
                <a:cs typeface="Arial" panose="020B0604020202020204" pitchFamily="34" charset="0"/>
              </a:rPr>
              <a:t>эффективным участием всех и каждого в принятии решений; справедливостью для всех и каждого; свободой выбора; уважением решений большинства и защитой прав меньшинства; уважением права свободного выбора человеком своей идентичности. Удовлетворение образовательных запросов представителей всех этносов и подготовке людей к жизни в поликультурном обществе. </a:t>
            </a:r>
          </a:p>
          <a:p>
            <a:pPr marL="0" indent="0">
              <a:lnSpc>
                <a:spcPct val="120000"/>
              </a:lnSpc>
              <a:buNone/>
              <a:defRPr/>
            </a:pPr>
            <a:r>
              <a:rPr lang="ru-RU" sz="2100" dirty="0">
                <a:latin typeface="Arial" panose="020B0604020202020204" pitchFamily="34" charset="0"/>
                <a:cs typeface="Arial" panose="020B0604020202020204" pitchFamily="34" charset="0"/>
              </a:rPr>
              <a:t>Первостепенная задача поликультурного образования - воспитание учащихся в рамках диалога культур, уважительного отношения к различным культурам и в подготовке молодежи к жизни в поликультурной среде.  </a:t>
            </a:r>
          </a:p>
          <a:p>
            <a:pPr>
              <a:defRPr/>
            </a:pPr>
            <a:endParaRPr lang="ru-RU" sz="1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a:extLst>
              <a:ext uri="{FF2B5EF4-FFF2-40B4-BE49-F238E27FC236}">
                <a16:creationId xmlns:a16="http://schemas.microsoft.com/office/drawing/2014/main" id="{51A5F5C8-502C-46F1-9F05-AFAE5072F056}"/>
              </a:ext>
            </a:extLst>
          </p:cNvPr>
          <p:cNvSpPr>
            <a:spLocks noGrp="1" noChangeArrowheads="1"/>
          </p:cNvSpPr>
          <p:nvPr>
            <p:ph type="title"/>
          </p:nvPr>
        </p:nvSpPr>
        <p:spPr/>
        <p:txBody>
          <a:bodyPr/>
          <a:lstStyle/>
          <a:p>
            <a:r>
              <a:rPr lang="ru-RU" altLang="ru-RU" dirty="0"/>
              <a:t>Источники по теме</a:t>
            </a:r>
          </a:p>
        </p:txBody>
      </p:sp>
      <p:sp>
        <p:nvSpPr>
          <p:cNvPr id="17411" name="Объект 2">
            <a:extLst>
              <a:ext uri="{FF2B5EF4-FFF2-40B4-BE49-F238E27FC236}">
                <a16:creationId xmlns:a16="http://schemas.microsoft.com/office/drawing/2014/main" id="{4CBB0717-0C4A-4F60-9D53-08DC30324068}"/>
              </a:ext>
            </a:extLst>
          </p:cNvPr>
          <p:cNvSpPr>
            <a:spLocks noGrp="1" noChangeArrowheads="1"/>
          </p:cNvSpPr>
          <p:nvPr>
            <p:ph sz="half" idx="1"/>
          </p:nvPr>
        </p:nvSpPr>
        <p:spPr>
          <a:xfrm>
            <a:off x="216310" y="1690688"/>
            <a:ext cx="5154561" cy="4530725"/>
          </a:xfrm>
        </p:spPr>
        <p:txBody>
          <a:bodyPr>
            <a:normAutofit fontScale="92500" lnSpcReduction="20000"/>
          </a:bodyPr>
          <a:lstStyle/>
          <a:p>
            <a:pPr marL="357188" indent="-357188" defTabSz="895350">
              <a:buAutoNum type="arabicPeriod"/>
            </a:pPr>
            <a:r>
              <a:rPr lang="ru-RU" altLang="ru-RU" sz="1400" dirty="0" err="1"/>
              <a:t>Хухлаева</a:t>
            </a:r>
            <a:r>
              <a:rPr lang="ru-RU" altLang="ru-RU" sz="1400" dirty="0"/>
              <a:t> О.В. Поликультурное образование [Текст : Электронный ресурс] : учебник для бакалавров / О.В. </a:t>
            </a:r>
            <a:r>
              <a:rPr lang="ru-RU" altLang="ru-RU" sz="1400" dirty="0" err="1"/>
              <a:t>Хухлаева</a:t>
            </a:r>
            <a:r>
              <a:rPr lang="ru-RU" altLang="ru-RU" sz="1400" dirty="0"/>
              <a:t>, Э.Р. Хакимов, О.Е. </a:t>
            </a:r>
            <a:r>
              <a:rPr lang="ru-RU" altLang="ru-RU" sz="1400" dirty="0" err="1"/>
              <a:t>Хухлаев</a:t>
            </a:r>
            <a:r>
              <a:rPr lang="ru-RU" altLang="ru-RU" sz="1400" dirty="0"/>
              <a:t>. – Электрон. дан.- Москва : </a:t>
            </a:r>
            <a:r>
              <a:rPr lang="ru-RU" altLang="ru-RU" sz="1400" dirty="0" err="1"/>
              <a:t>Юрайт</a:t>
            </a:r>
            <a:r>
              <a:rPr lang="ru-RU" altLang="ru-RU" sz="1400" dirty="0"/>
              <a:t>, 2017. — 283 с.-</a:t>
            </a:r>
          </a:p>
          <a:p>
            <a:pPr marL="357188" indent="-357188" defTabSz="895350">
              <a:buAutoNum type="arabicPeriod"/>
            </a:pPr>
            <a:r>
              <a:rPr lang="ru-RU" altLang="ru-RU" sz="1400" dirty="0"/>
              <a:t>ЭТНОКАЛЕНДАРЬ РОССИИ. ВЛАДИМИРСКАЯ ОБЛАСТЬ -2018» / ред.: Е. С. Протанская, М. К. </a:t>
            </a:r>
            <a:r>
              <a:rPr lang="ru-RU" altLang="ru-RU" sz="1400" dirty="0" err="1"/>
              <a:t>Лопачева</a:t>
            </a:r>
            <a:r>
              <a:rPr lang="ru-RU" altLang="ru-RU" sz="1400" dirty="0"/>
              <a:t>. - Санкт-Петербург : Фрегат, 2019. </a:t>
            </a:r>
          </a:p>
          <a:p>
            <a:pPr marL="357188" indent="-357188" defTabSz="895350">
              <a:buAutoNum type="arabicPeriod"/>
            </a:pPr>
            <a:r>
              <a:rPr lang="ru-RU" altLang="ru-RU" sz="1400" dirty="0"/>
              <a:t>Этнокалендарь Санкт-Петербурга. 2020 : календарь памятных дат, событий и праздников в культур. традициях жителей Санкт-Петербурга / ред.: Е. С. Протанская, М. К. </a:t>
            </a:r>
            <a:r>
              <a:rPr lang="ru-RU" altLang="ru-RU" sz="1400" dirty="0" err="1"/>
              <a:t>Лопачева</a:t>
            </a:r>
            <a:r>
              <a:rPr lang="ru-RU" altLang="ru-RU" sz="1400" dirty="0"/>
              <a:t>. - Санкт-Петербург : Фрегат, 2019. 	- 	</a:t>
            </a:r>
          </a:p>
          <a:p>
            <a:pPr marL="0" indent="0" defTabSz="895350">
              <a:buNone/>
            </a:pPr>
            <a:r>
              <a:rPr lang="ru-RU" altLang="ru-RU" sz="1400" dirty="0"/>
              <a:t>                     Дополнительная литература</a:t>
            </a:r>
          </a:p>
          <a:p>
            <a:pPr marL="357188" indent="-357188" defTabSz="895350">
              <a:buNone/>
            </a:pPr>
            <a:r>
              <a:rPr lang="ru-RU" altLang="ru-RU" sz="1400" dirty="0"/>
              <a:t>1.	</a:t>
            </a:r>
            <a:r>
              <a:rPr lang="ru-RU" altLang="ru-RU" sz="1400" dirty="0" err="1"/>
              <a:t>Бабунова</a:t>
            </a:r>
            <a:r>
              <a:rPr lang="ru-RU" altLang="ru-RU" sz="1400" dirty="0"/>
              <a:t> Е.С. Основы этнопсихологии и </a:t>
            </a:r>
            <a:r>
              <a:rPr lang="ru-RU" altLang="ru-RU" sz="1400" dirty="0" err="1"/>
              <a:t>этнопедагогики</a:t>
            </a:r>
            <a:r>
              <a:rPr lang="ru-RU" altLang="ru-RU" sz="1400" dirty="0"/>
              <a:t> [Текст : </a:t>
            </a:r>
            <a:r>
              <a:rPr lang="ru-RU" altLang="ru-RU" sz="1400" dirty="0" err="1"/>
              <a:t>Элек</a:t>
            </a:r>
            <a:r>
              <a:rPr lang="ru-RU" altLang="ru-RU" sz="1400" dirty="0"/>
              <a:t>-тронный ресурс] : учеб. пособие / Е.С. </a:t>
            </a:r>
            <a:r>
              <a:rPr lang="ru-RU" altLang="ru-RU" sz="1400" dirty="0" err="1"/>
              <a:t>Бабунова</a:t>
            </a:r>
            <a:r>
              <a:rPr lang="ru-RU" altLang="ru-RU" sz="1400" dirty="0"/>
              <a:t>. - 2-е изд., стер. - </a:t>
            </a:r>
            <a:r>
              <a:rPr lang="ru-RU" altLang="ru-RU" sz="1400" dirty="0" err="1"/>
              <a:t>Элек</a:t>
            </a:r>
            <a:r>
              <a:rPr lang="ru-RU" altLang="ru-RU" sz="1400" dirty="0"/>
              <a:t>-трон. дан. - Москва : Флинта, 2015. - 154 с. – Режим доступа : http://biblioclub.ru/index.php?page=book&amp;id=482508. – </a:t>
            </a:r>
            <a:r>
              <a:rPr lang="ru-RU" altLang="ru-RU" sz="1400" dirty="0" err="1"/>
              <a:t>Загл</a:t>
            </a:r>
            <a:r>
              <a:rPr lang="ru-RU" altLang="ru-RU" sz="1400" dirty="0"/>
              <a:t>. с экрана</a:t>
            </a:r>
          </a:p>
          <a:p>
            <a:pPr marL="357188" indent="-357188" defTabSz="895350">
              <a:buNone/>
            </a:pPr>
            <a:r>
              <a:rPr lang="ru-RU" altLang="ru-RU" sz="1400" dirty="0"/>
              <a:t>2.	</a:t>
            </a:r>
            <a:r>
              <a:rPr lang="ru-RU" altLang="ru-RU" sz="1400" dirty="0" err="1"/>
              <a:t>Бережнова</a:t>
            </a:r>
            <a:r>
              <a:rPr lang="ru-RU" altLang="ru-RU" sz="1400" dirty="0"/>
              <a:t> Л.Н. </a:t>
            </a:r>
            <a:r>
              <a:rPr lang="ru-RU" altLang="ru-RU" sz="1400" dirty="0" err="1"/>
              <a:t>Этнопедагогика</a:t>
            </a:r>
            <a:r>
              <a:rPr lang="ru-RU" altLang="ru-RU" sz="1400" dirty="0"/>
              <a:t> : учебник : [доп...] / Л.Н. </a:t>
            </a:r>
            <a:r>
              <a:rPr lang="ru-RU" altLang="ru-RU" sz="1400" dirty="0" err="1"/>
              <a:t>Бережнова</a:t>
            </a:r>
            <a:r>
              <a:rPr lang="ru-RU" altLang="ru-RU" sz="1400" dirty="0"/>
              <a:t>, И.Л. Набок, В.И. Щеглов ; Учеб.-метод. об-</a:t>
            </a:r>
            <a:r>
              <a:rPr lang="ru-RU" altLang="ru-RU" sz="1400" dirty="0" err="1"/>
              <a:t>ние</a:t>
            </a:r>
            <a:r>
              <a:rPr lang="ru-RU" altLang="ru-RU" sz="1400" dirty="0"/>
              <a:t>. - 3-е изд., </a:t>
            </a:r>
            <a:r>
              <a:rPr lang="ru-RU" altLang="ru-RU" sz="1400" dirty="0" err="1"/>
              <a:t>перераб</a:t>
            </a:r>
            <a:r>
              <a:rPr lang="ru-RU" altLang="ru-RU" sz="1400" dirty="0"/>
              <a:t>. и доп. - Москва : Академия, 2013. - 233 с.</a:t>
            </a:r>
          </a:p>
        </p:txBody>
      </p:sp>
      <p:sp>
        <p:nvSpPr>
          <p:cNvPr id="4" name="Объект 3">
            <a:extLst>
              <a:ext uri="{FF2B5EF4-FFF2-40B4-BE49-F238E27FC236}">
                <a16:creationId xmlns:a16="http://schemas.microsoft.com/office/drawing/2014/main" id="{589633D3-E176-41AB-99E8-559DE14D6C98}"/>
              </a:ext>
            </a:extLst>
          </p:cNvPr>
          <p:cNvSpPr>
            <a:spLocks noGrp="1"/>
          </p:cNvSpPr>
          <p:nvPr>
            <p:ph sz="half" idx="2"/>
          </p:nvPr>
        </p:nvSpPr>
        <p:spPr>
          <a:xfrm>
            <a:off x="6312309" y="1782763"/>
            <a:ext cx="5456903" cy="4710112"/>
          </a:xfrm>
        </p:spPr>
        <p:txBody>
          <a:bodyPr>
            <a:normAutofit fontScale="92500" lnSpcReduction="20000"/>
          </a:bodyPr>
          <a:lstStyle/>
          <a:p>
            <a:pPr marL="0" indent="0">
              <a:buNone/>
              <a:tabLst>
                <a:tab pos="265113" algn="l"/>
              </a:tabLst>
              <a:defRPr/>
            </a:pPr>
            <a:r>
              <a:rPr lang="ru-RU" sz="1400" dirty="0"/>
              <a:t>3.	Данилюк А.Я. Воспитание и социализация младших школьников / А.Я. Да-</a:t>
            </a:r>
            <a:r>
              <a:rPr lang="ru-RU" sz="1400" dirty="0" err="1"/>
              <a:t>нилюк</a:t>
            </a:r>
            <a:r>
              <a:rPr lang="ru-RU" sz="1400" dirty="0"/>
              <a:t>, А.М. Кондаков // Педагогика. - 2009. - № 5. - С. 7-27</a:t>
            </a:r>
          </a:p>
          <a:p>
            <a:pPr marL="0" indent="0">
              <a:buNone/>
              <a:tabLst>
                <a:tab pos="265113" algn="l"/>
              </a:tabLst>
              <a:defRPr/>
            </a:pPr>
            <a:r>
              <a:rPr lang="ru-RU" sz="1400" dirty="0"/>
              <a:t>4.Концептуально-теоретические и прикладные аспекты педагогической си-</a:t>
            </a:r>
            <a:r>
              <a:rPr lang="ru-RU" sz="1400" dirty="0" err="1"/>
              <a:t>стемы</a:t>
            </a:r>
            <a:r>
              <a:rPr lang="ru-RU" sz="1400" dirty="0"/>
              <a:t> дошкольного этнокультурного образования [Текст : Электронный ресурс] : монография / Е. С. </a:t>
            </a:r>
            <a:r>
              <a:rPr lang="ru-RU" sz="1400" dirty="0" err="1"/>
              <a:t>Бабунова</a:t>
            </a:r>
            <a:r>
              <a:rPr lang="ru-RU" sz="1400" dirty="0"/>
              <a:t>.   Москва : Флинта, 2015. - 414 с.  </a:t>
            </a:r>
          </a:p>
          <a:p>
            <a:pPr marL="0" indent="0">
              <a:buNone/>
              <a:tabLst>
                <a:tab pos="265113" algn="l"/>
              </a:tabLst>
              <a:defRPr/>
            </a:pPr>
            <a:r>
              <a:rPr lang="ru-RU" sz="1400" dirty="0"/>
              <a:t>5.	</a:t>
            </a:r>
            <a:r>
              <a:rPr lang="ru-RU" sz="1400" dirty="0" err="1"/>
              <a:t>Латышина</a:t>
            </a:r>
            <a:r>
              <a:rPr lang="ru-RU" sz="1400" dirty="0"/>
              <a:t> Л.И. </a:t>
            </a:r>
            <a:r>
              <a:rPr lang="ru-RU" sz="1400" dirty="0" err="1"/>
              <a:t>Этнопедагогика</a:t>
            </a:r>
            <a:r>
              <a:rPr lang="ru-RU" sz="1400" dirty="0"/>
              <a:t> : учебник для </a:t>
            </a:r>
            <a:r>
              <a:rPr lang="ru-RU" sz="1400" dirty="0" err="1"/>
              <a:t>академ</a:t>
            </a:r>
            <a:r>
              <a:rPr lang="ru-RU" sz="1400" dirty="0"/>
              <a:t>. бакалавриата : [рек...] / Л.И. </a:t>
            </a:r>
            <a:r>
              <a:rPr lang="ru-RU" sz="1400" dirty="0" err="1"/>
              <a:t>Латышина</a:t>
            </a:r>
            <a:r>
              <a:rPr lang="ru-RU" sz="1400" dirty="0"/>
              <a:t>, Р. З. Хайруллин ; Учеб.-метод. отд. </a:t>
            </a:r>
            <a:r>
              <a:rPr lang="ru-RU" sz="1400" dirty="0" err="1"/>
              <a:t>высш</a:t>
            </a:r>
            <a:r>
              <a:rPr lang="ru-RU" sz="1400" dirty="0"/>
              <a:t>. образования, Учеб.-метод. об-</a:t>
            </a:r>
            <a:r>
              <a:rPr lang="ru-RU" sz="1400" dirty="0" err="1"/>
              <a:t>ние</a:t>
            </a:r>
            <a:r>
              <a:rPr lang="ru-RU" sz="1400" dirty="0"/>
              <a:t> вузов РФ по </a:t>
            </a:r>
            <a:r>
              <a:rPr lang="ru-RU" sz="1400" dirty="0" err="1"/>
              <a:t>пед</a:t>
            </a:r>
            <a:r>
              <a:rPr lang="ru-RU" sz="1400" dirty="0"/>
              <a:t>. образованию. - 2-е изд., </a:t>
            </a:r>
            <a:r>
              <a:rPr lang="ru-RU" sz="1400" dirty="0" err="1"/>
              <a:t>перераб</a:t>
            </a:r>
            <a:r>
              <a:rPr lang="ru-RU" sz="1400" dirty="0"/>
              <a:t>. и доп. - Москва : </a:t>
            </a:r>
            <a:r>
              <a:rPr lang="ru-RU" sz="1400" dirty="0" err="1"/>
              <a:t>Юрайт</a:t>
            </a:r>
            <a:r>
              <a:rPr lang="ru-RU" sz="1400" dirty="0"/>
              <a:t>, 2017. - 394 с.</a:t>
            </a:r>
          </a:p>
          <a:p>
            <a:pPr marL="0" indent="0">
              <a:buNone/>
              <a:tabLst>
                <a:tab pos="265113" algn="l"/>
              </a:tabLst>
              <a:defRPr/>
            </a:pPr>
            <a:r>
              <a:rPr lang="ru-RU" sz="1400" dirty="0"/>
              <a:t>6.	Федорова С.Н. Этнокультурное развитие детей. Психолого-педагогическое со-провождение : [учеб.-метод. пособие] / С. Н. Федорова. - Москва : Форум, 2014. - 175 с.</a:t>
            </a:r>
          </a:p>
          <a:p>
            <a:pPr marL="0" indent="0">
              <a:buNone/>
              <a:defRPr/>
            </a:pPr>
            <a:r>
              <a:rPr lang="en-US" sz="1400" dirty="0"/>
              <a:t>https://www.youtube.com/watch?v=PoPMO_1pHpI </a:t>
            </a:r>
          </a:p>
          <a:p>
            <a:pPr marL="0" indent="0">
              <a:buNone/>
              <a:defRPr/>
            </a:pPr>
            <a:endParaRPr lang="ru-RU" sz="1400" dirty="0"/>
          </a:p>
          <a:p>
            <a:pPr>
              <a:defRPr/>
            </a:pPr>
            <a:endParaRPr lang="ru-RU"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CBD93873-84FB-4D12-820D-51089847F3AE}"/>
              </a:ext>
            </a:extLst>
          </p:cNvPr>
          <p:cNvSpPr>
            <a:spLocks noGrp="1"/>
          </p:cNvSpPr>
          <p:nvPr>
            <p:ph type="title"/>
          </p:nvPr>
        </p:nvSpPr>
        <p:spPr/>
        <p:txBody>
          <a:bodyPr/>
          <a:lstStyle/>
          <a:p>
            <a:r>
              <a:rPr lang="ru-RU" dirty="0">
                <a:latin typeface="Arial" panose="020B0604020202020204" pitchFamily="34" charset="0"/>
                <a:cs typeface="Arial" panose="020B0604020202020204" pitchFamily="34" charset="0"/>
              </a:rPr>
              <a:t>Благодарю за внимание! Хорошего Нового года!</a:t>
            </a:r>
          </a:p>
        </p:txBody>
      </p:sp>
      <p:sp>
        <p:nvSpPr>
          <p:cNvPr id="5" name="Рисунок 4">
            <a:extLst>
              <a:ext uri="{FF2B5EF4-FFF2-40B4-BE49-F238E27FC236}">
                <a16:creationId xmlns:a16="http://schemas.microsoft.com/office/drawing/2014/main" id="{D0055B1A-052D-4053-98FF-1B499C07852C}"/>
              </a:ext>
            </a:extLst>
          </p:cNvPr>
          <p:cNvSpPr>
            <a:spLocks noGrp="1"/>
          </p:cNvSpPr>
          <p:nvPr>
            <p:ph type="pic" idx="1"/>
          </p:nvPr>
        </p:nvSpPr>
        <p:spPr>
          <a:xfrm>
            <a:off x="1985708" y="662261"/>
            <a:ext cx="8915400" cy="3854970"/>
          </a:xfrm>
        </p:spPr>
      </p:sp>
      <p:sp>
        <p:nvSpPr>
          <p:cNvPr id="6" name="Текст 5">
            <a:extLst>
              <a:ext uri="{FF2B5EF4-FFF2-40B4-BE49-F238E27FC236}">
                <a16:creationId xmlns:a16="http://schemas.microsoft.com/office/drawing/2014/main" id="{892967B6-F548-4E2D-89DE-BD896138A295}"/>
              </a:ext>
            </a:extLst>
          </p:cNvPr>
          <p:cNvSpPr>
            <a:spLocks noGrp="1"/>
          </p:cNvSpPr>
          <p:nvPr>
            <p:ph type="body" sz="half" idx="2"/>
          </p:nvPr>
        </p:nvSpPr>
        <p:spPr/>
        <p:txBody>
          <a:bodyPr/>
          <a:lstStyle/>
          <a:p>
            <a:endParaRPr lang="ru-RU" dirty="0"/>
          </a:p>
        </p:txBody>
      </p:sp>
      <p:sp>
        <p:nvSpPr>
          <p:cNvPr id="7" name="Рисунок 4">
            <a:extLst>
              <a:ext uri="{FF2B5EF4-FFF2-40B4-BE49-F238E27FC236}">
                <a16:creationId xmlns:a16="http://schemas.microsoft.com/office/drawing/2014/main" id="{87873B3B-4308-4B53-B2D7-8B04BCE1FECB}"/>
              </a:ext>
            </a:extLst>
          </p:cNvPr>
          <p:cNvSpPr txBox="1">
            <a:spLocks/>
          </p:cNvSpPr>
          <p:nvPr/>
        </p:nvSpPr>
        <p:spPr>
          <a:xfrm>
            <a:off x="2589213" y="662261"/>
            <a:ext cx="8915400" cy="3854970"/>
          </a:xfrm>
          <a:prstGeom prst="rect">
            <a:avLst/>
          </a:prstGeom>
        </p:spPr>
      </p:sp>
      <p:pic>
        <p:nvPicPr>
          <p:cNvPr id="8" name="Рисунок 7">
            <a:extLst>
              <a:ext uri="{FF2B5EF4-FFF2-40B4-BE49-F238E27FC236}">
                <a16:creationId xmlns:a16="http://schemas.microsoft.com/office/drawing/2014/main" id="{B7350F9F-AACF-4EF5-9441-B24C172B546A}"/>
              </a:ext>
            </a:extLst>
          </p:cNvPr>
          <p:cNvPicPr>
            <a:picLocks noChangeAspect="1"/>
          </p:cNvPicPr>
          <p:nvPr/>
        </p:nvPicPr>
        <p:blipFill>
          <a:blip r:embed="rId2"/>
          <a:stretch>
            <a:fillRect/>
          </a:stretch>
        </p:blipFill>
        <p:spPr>
          <a:xfrm>
            <a:off x="1765586" y="402336"/>
            <a:ext cx="8750014" cy="4398264"/>
          </a:xfrm>
          <a:prstGeom prst="rect">
            <a:avLst/>
          </a:prstGeom>
        </p:spPr>
      </p:pic>
    </p:spTree>
    <p:extLst>
      <p:ext uri="{BB962C8B-B14F-4D97-AF65-F5344CB8AC3E}">
        <p14:creationId xmlns:p14="http://schemas.microsoft.com/office/powerpoint/2010/main" val="2860360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CDBA8F-CD8F-47D7-B0F3-8C9A89E5F24F}"/>
              </a:ext>
            </a:extLst>
          </p:cNvPr>
          <p:cNvSpPr>
            <a:spLocks noGrp="1"/>
          </p:cNvSpPr>
          <p:nvPr>
            <p:ph type="title"/>
          </p:nvPr>
        </p:nvSpPr>
        <p:spPr>
          <a:xfrm>
            <a:off x="2547204" y="274321"/>
            <a:ext cx="8911687" cy="1280890"/>
          </a:xfrm>
        </p:spPr>
        <p:txBody>
          <a:bodyPr>
            <a:normAutofit/>
          </a:bodyPr>
          <a:lstStyle/>
          <a:p>
            <a:r>
              <a:rPr lang="ru-RU" dirty="0">
                <a:latin typeface="Arial" panose="020B0604020202020204" pitchFamily="34" charset="0"/>
                <a:cs typeface="Arial" panose="020B0604020202020204" pitchFamily="34" charset="0"/>
              </a:rPr>
              <a:t>Учитель не доминирует, но организовывает общение в сети</a:t>
            </a:r>
          </a:p>
        </p:txBody>
      </p:sp>
      <p:sp>
        <p:nvSpPr>
          <p:cNvPr id="3" name="Объект 2">
            <a:extLst>
              <a:ext uri="{FF2B5EF4-FFF2-40B4-BE49-F238E27FC236}">
                <a16:creationId xmlns:a16="http://schemas.microsoft.com/office/drawing/2014/main" id="{5F9D2566-8AD5-4083-BDC2-70B60D82D2C2}"/>
              </a:ext>
            </a:extLst>
          </p:cNvPr>
          <p:cNvSpPr>
            <a:spLocks noGrp="1"/>
          </p:cNvSpPr>
          <p:nvPr>
            <p:ph sz="half" idx="1"/>
          </p:nvPr>
        </p:nvSpPr>
        <p:spPr>
          <a:xfrm>
            <a:off x="551688" y="1555211"/>
            <a:ext cx="5471161" cy="4351338"/>
          </a:xfrm>
        </p:spPr>
        <p:txBody>
          <a:bodyPr>
            <a:noAutofit/>
          </a:bodyPr>
          <a:lstStyle/>
          <a:p>
            <a:pPr marL="0" indent="0" algn="just">
              <a:lnSpc>
                <a:spcPct val="100000"/>
              </a:lnSpc>
              <a:spcBef>
                <a:spcPts val="0"/>
              </a:spcBef>
              <a:buNone/>
            </a:pPr>
            <a:r>
              <a:rPr lang="ru-RU" sz="2400" dirty="0">
                <a:latin typeface="Arial" panose="020B0604020202020204" pitchFamily="34" charset="0"/>
                <a:cs typeface="Arial" panose="020B0604020202020204" pitchFamily="34" charset="0"/>
              </a:rPr>
              <a:t>Полагаем, что любые формы организации сообщества класса в сети под руководством учителя в настоящее время будут полезны.  Сегодня важно обратить внимание на важные, на наш взгляд,  детали. Проведение видеоконференций класса, обсуждение с группой ребят в </a:t>
            </a:r>
            <a:r>
              <a:rPr lang="en-US" sz="2400" dirty="0">
                <a:latin typeface="Arial" panose="020B0604020202020204" pitchFamily="34" charset="0"/>
                <a:cs typeface="Arial" panose="020B0604020202020204" pitchFamily="34" charset="0"/>
              </a:rPr>
              <a:t>zoom </a:t>
            </a:r>
            <a:r>
              <a:rPr lang="ru-RU" sz="2400" dirty="0">
                <a:latin typeface="Arial" panose="020B0604020202020204" pitchFamily="34" charset="0"/>
                <a:cs typeface="Arial" panose="020B0604020202020204" pitchFamily="34" charset="0"/>
              </a:rPr>
              <a:t>или по скайпу новостей, ситуации с заболевшим или именинником («как будем поздравлять?»), помощь отстающему или совет тому, кто устает от компьютера в живом </a:t>
            </a:r>
          </a:p>
        </p:txBody>
      </p:sp>
      <p:sp>
        <p:nvSpPr>
          <p:cNvPr id="4" name="Объект 3">
            <a:extLst>
              <a:ext uri="{FF2B5EF4-FFF2-40B4-BE49-F238E27FC236}">
                <a16:creationId xmlns:a16="http://schemas.microsoft.com/office/drawing/2014/main" id="{8EA9992D-90AE-4CEC-B7D1-B0F2C6031A33}"/>
              </a:ext>
            </a:extLst>
          </p:cNvPr>
          <p:cNvSpPr>
            <a:spLocks noGrp="1"/>
          </p:cNvSpPr>
          <p:nvPr>
            <p:ph sz="half" idx="2"/>
          </p:nvPr>
        </p:nvSpPr>
        <p:spPr>
          <a:xfrm>
            <a:off x="6096000" y="1555211"/>
            <a:ext cx="5632703" cy="4868735"/>
          </a:xfrm>
        </p:spPr>
        <p:txBody>
          <a:bodyPr>
            <a:noAutofit/>
          </a:bodyPr>
          <a:lstStyle/>
          <a:p>
            <a:pPr marL="0" indent="0" algn="just">
              <a:lnSpc>
                <a:spcPct val="100000"/>
              </a:lnSpc>
              <a:spcBef>
                <a:spcPts val="0"/>
              </a:spcBef>
              <a:buNone/>
            </a:pPr>
            <a:r>
              <a:rPr lang="ru-RU" sz="2400" dirty="0">
                <a:latin typeface="Arial" panose="020B0604020202020204" pitchFamily="34" charset="0"/>
                <a:cs typeface="Arial" panose="020B0604020202020204" pitchFamily="34" charset="0"/>
              </a:rPr>
              <a:t>общении и в диалоге – стало знамением времени. В сообществе (в сети) именно учитель начинает день с обращения к детям с неформального, желательно теплого поздравления с Рождеством, с Днем защитника Отечества, с 8 марта, Днем полного освобождения Ленинграда от фашистской блокады, другими общегосударственными датами обращает внимание на ссылки, сайты, имеющие отношение к теме, интересуется, кто их посетил, какие сложились впечатления</a:t>
            </a:r>
            <a:r>
              <a:rPr lang="ru-RU" sz="2400" dirty="0"/>
              <a:t>. </a:t>
            </a:r>
          </a:p>
        </p:txBody>
      </p:sp>
    </p:spTree>
    <p:extLst>
      <p:ext uri="{BB962C8B-B14F-4D97-AF65-F5344CB8AC3E}">
        <p14:creationId xmlns:p14="http://schemas.microsoft.com/office/powerpoint/2010/main" val="3868077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FBEB3B24-B95C-40EF-9F1D-A92CB19361DF}"/>
              </a:ext>
            </a:extLst>
          </p:cNvPr>
          <p:cNvSpPr>
            <a:spLocks noGrp="1"/>
          </p:cNvSpPr>
          <p:nvPr>
            <p:ph type="title"/>
          </p:nvPr>
        </p:nvSpPr>
        <p:spPr>
          <a:xfrm>
            <a:off x="2300316" y="203486"/>
            <a:ext cx="8911687" cy="1280890"/>
          </a:xfrm>
        </p:spPr>
        <p:txBody>
          <a:bodyPr>
            <a:normAutofit fontScale="90000"/>
          </a:bodyPr>
          <a:lstStyle/>
          <a:p>
            <a:r>
              <a:rPr lang="ru-RU" dirty="0">
                <a:latin typeface="Arial" panose="020B0604020202020204" pitchFamily="34" charset="0"/>
                <a:cs typeface="Arial" panose="020B0604020202020204" pitchFamily="34" charset="0"/>
              </a:rPr>
              <a:t>Цели современной системы образования в области патриотического воспитания</a:t>
            </a:r>
          </a:p>
        </p:txBody>
      </p:sp>
      <p:sp>
        <p:nvSpPr>
          <p:cNvPr id="5" name="Объект 4">
            <a:extLst>
              <a:ext uri="{FF2B5EF4-FFF2-40B4-BE49-F238E27FC236}">
                <a16:creationId xmlns:a16="http://schemas.microsoft.com/office/drawing/2014/main" id="{C0D5F2C8-28BF-41E0-8F31-DBF44FADC167}"/>
              </a:ext>
            </a:extLst>
          </p:cNvPr>
          <p:cNvSpPr>
            <a:spLocks noGrp="1"/>
          </p:cNvSpPr>
          <p:nvPr>
            <p:ph sz="half" idx="1"/>
          </p:nvPr>
        </p:nvSpPr>
        <p:spPr>
          <a:xfrm>
            <a:off x="548640" y="1600073"/>
            <a:ext cx="5471160" cy="5032375"/>
          </a:xfrm>
        </p:spPr>
        <p:txBody>
          <a:bodyPr>
            <a:noAutofit/>
          </a:bodyPr>
          <a:lstStyle/>
          <a:p>
            <a:pPr marL="0" indent="0">
              <a:lnSpc>
                <a:spcPct val="100000"/>
              </a:lnSpc>
              <a:spcBef>
                <a:spcPts val="0"/>
              </a:spcBef>
              <a:buNone/>
            </a:pPr>
            <a:r>
              <a:rPr lang="ru-RU" sz="1800" dirty="0">
                <a:latin typeface="Arial" panose="020B0604020202020204" pitchFamily="34" charset="0"/>
                <a:cs typeface="Arial" panose="020B0604020202020204" pitchFamily="34" charset="0"/>
              </a:rPr>
              <a:t>   </a:t>
            </a:r>
            <a:r>
              <a:rPr lang="ru-RU" sz="1800" b="1" i="1" dirty="0">
                <a:latin typeface="+mj-lt"/>
                <a:cs typeface="Arial" panose="020B0604020202020204" pitchFamily="34" charset="0"/>
              </a:rPr>
              <a:t>Все мы народ, и все то лучшее, что мы делаем, есть дело народное</a:t>
            </a:r>
            <a:r>
              <a:rPr lang="ru-RU" sz="1800" i="1" dirty="0">
                <a:latin typeface="+mj-lt"/>
                <a:cs typeface="Arial" panose="020B0604020202020204" pitchFamily="34" charset="0"/>
              </a:rPr>
              <a:t>. </a:t>
            </a:r>
            <a:r>
              <a:rPr lang="ru-RU" sz="1400" b="1" i="1" dirty="0">
                <a:latin typeface="+mj-lt"/>
                <a:cs typeface="Arial" panose="020B0604020202020204" pitchFamily="34" charset="0"/>
              </a:rPr>
              <a:t>Антон Павлович Чехов</a:t>
            </a:r>
          </a:p>
          <a:p>
            <a:pPr marL="0" indent="0">
              <a:lnSpc>
                <a:spcPct val="100000"/>
              </a:lnSpc>
              <a:spcBef>
                <a:spcPts val="0"/>
              </a:spcBef>
              <a:buNone/>
            </a:pPr>
            <a:r>
              <a:rPr lang="ru-RU" sz="1800" dirty="0">
                <a:latin typeface="Arial" panose="020B0604020202020204" pitchFamily="34" charset="0"/>
                <a:cs typeface="Arial" panose="020B0604020202020204" pitchFamily="34" charset="0"/>
              </a:rPr>
              <a:t>Цель программы гражданско-патриотического воспитания - </a:t>
            </a:r>
            <a:r>
              <a:rPr lang="ru-RU" sz="1800" b="1" dirty="0">
                <a:latin typeface="Arial" panose="020B0604020202020204" pitchFamily="34" charset="0"/>
                <a:cs typeface="Arial" panose="020B0604020202020204" pitchFamily="34" charset="0"/>
              </a:rPr>
              <a:t>формирование личности гражданина и патриота России</a:t>
            </a:r>
            <a:r>
              <a:rPr lang="ru-RU" sz="1800" dirty="0">
                <a:latin typeface="Arial" panose="020B0604020202020204" pitchFamily="34" charset="0"/>
                <a:cs typeface="Arial" panose="020B0604020202020204" pitchFamily="34" charset="0"/>
              </a:rPr>
              <a:t> с присущими ему ценностями, взглядами, ориентациями, мотивами деятельности и поведения.</a:t>
            </a:r>
          </a:p>
          <a:p>
            <a:pPr marL="0" indent="0">
              <a:lnSpc>
                <a:spcPct val="100000"/>
              </a:lnSpc>
              <a:spcBef>
                <a:spcPts val="0"/>
              </a:spcBef>
              <a:buNone/>
            </a:pPr>
            <a:r>
              <a:rPr lang="ru-RU" sz="1800" dirty="0">
                <a:latin typeface="Arial" panose="020B0604020202020204" pitchFamily="34" charset="0"/>
                <a:cs typeface="Arial" panose="020B0604020202020204" pitchFamily="34" charset="0"/>
              </a:rPr>
              <a:t>1.</a:t>
            </a:r>
            <a:r>
              <a:rPr lang="ru-RU" sz="1800" b="1" dirty="0">
                <a:latin typeface="Arial" panose="020B0604020202020204" pitchFamily="34" charset="0"/>
                <a:cs typeface="Arial" panose="020B0604020202020204" pitchFamily="34" charset="0"/>
              </a:rPr>
              <a:t>Формирование субъекта культуры </a:t>
            </a:r>
            <a:r>
              <a:rPr lang="ru-RU" sz="1800" dirty="0">
                <a:latin typeface="Arial" panose="020B0604020202020204" pitchFamily="34" charset="0"/>
                <a:cs typeface="Arial" panose="020B0604020202020204" pitchFamily="34" charset="0"/>
              </a:rPr>
              <a:t>своей страны, своего региона, своей школы. Это значит , что детям важно знать страну, регион, школу, их историю, их героев, их свершения. Уметь о них рассказать, видеть достоинства, возможности. Владеть </a:t>
            </a:r>
            <a:r>
              <a:rPr lang="ru-RU" sz="1800" b="1" dirty="0">
                <a:latin typeface="Arial" panose="020B0604020202020204" pitchFamily="34" charset="0"/>
                <a:cs typeface="Arial" panose="020B0604020202020204" pitchFamily="34" charset="0"/>
              </a:rPr>
              <a:t>пониманием, как сохранить, сберечь, приумножить достояние</a:t>
            </a:r>
            <a:r>
              <a:rPr lang="ru-RU" sz="1800" dirty="0">
                <a:latin typeface="Arial" panose="020B0604020202020204" pitchFamily="34" charset="0"/>
                <a:cs typeface="Arial" panose="020B0604020202020204" pitchFamily="34" charset="0"/>
              </a:rPr>
              <a:t>. Субъект культуры – </a:t>
            </a:r>
            <a:r>
              <a:rPr lang="ru-RU" sz="1800" b="1" dirty="0">
                <a:latin typeface="Arial" panose="020B0604020202020204" pitchFamily="34" charset="0"/>
                <a:cs typeface="Arial" panose="020B0604020202020204" pitchFamily="34" charset="0"/>
              </a:rPr>
              <a:t>позиция созидателя, творца, хозяина</a:t>
            </a:r>
          </a:p>
          <a:p>
            <a:pPr marL="0" indent="0">
              <a:buNone/>
            </a:pPr>
            <a:endParaRPr lang="ru-RU" sz="1800" dirty="0"/>
          </a:p>
        </p:txBody>
      </p:sp>
      <p:sp>
        <p:nvSpPr>
          <p:cNvPr id="6" name="Объект 5">
            <a:extLst>
              <a:ext uri="{FF2B5EF4-FFF2-40B4-BE49-F238E27FC236}">
                <a16:creationId xmlns:a16="http://schemas.microsoft.com/office/drawing/2014/main" id="{B454DF03-867B-49DC-BDB4-3FB454B63C1A}"/>
              </a:ext>
            </a:extLst>
          </p:cNvPr>
          <p:cNvSpPr>
            <a:spLocks noGrp="1"/>
          </p:cNvSpPr>
          <p:nvPr>
            <p:ph sz="half" idx="2"/>
          </p:nvPr>
        </p:nvSpPr>
        <p:spPr>
          <a:xfrm>
            <a:off x="6019800" y="1569593"/>
            <a:ext cx="5821680" cy="4351338"/>
          </a:xfrm>
        </p:spPr>
        <p:txBody>
          <a:bodyPr>
            <a:noAutofit/>
          </a:bodyPr>
          <a:lstStyle/>
          <a:p>
            <a:pPr marL="0" indent="0">
              <a:spcBef>
                <a:spcPts val="0"/>
              </a:spcBef>
              <a:buNone/>
            </a:pPr>
            <a:r>
              <a:rPr lang="ru-RU" dirty="0">
                <a:latin typeface="Arial" panose="020B0604020202020204" pitchFamily="34" charset="0"/>
                <a:cs typeface="Arial" panose="020B0604020202020204" pitchFamily="34" charset="0"/>
              </a:rPr>
              <a:t>2.</a:t>
            </a:r>
            <a:r>
              <a:rPr lang="ru-RU" b="1" dirty="0">
                <a:latin typeface="Arial" panose="020B0604020202020204" pitchFamily="34" charset="0"/>
                <a:cs typeface="Arial" panose="020B0604020202020204" pitchFamily="34" charset="0"/>
              </a:rPr>
              <a:t>Развитие качеств ответственного поведения, инициативы, самореализации, сотрудничества </a:t>
            </a:r>
            <a:r>
              <a:rPr lang="ru-RU" dirty="0">
                <a:latin typeface="Arial" panose="020B0604020202020204" pitchFamily="34" charset="0"/>
                <a:cs typeface="Arial" panose="020B0604020202020204" pitchFamily="34" charset="0"/>
              </a:rPr>
              <a:t>в своем окружении</a:t>
            </a:r>
          </a:p>
          <a:p>
            <a:pPr marL="0" indent="0">
              <a:lnSpc>
                <a:spcPct val="100000"/>
              </a:lnSpc>
              <a:spcBef>
                <a:spcPts val="0"/>
              </a:spcBef>
              <a:buNone/>
            </a:pPr>
            <a:r>
              <a:rPr lang="ru-RU" dirty="0"/>
              <a:t>3. </a:t>
            </a:r>
            <a:r>
              <a:rPr lang="ru-RU" b="1" dirty="0">
                <a:latin typeface="Arial" panose="020B0604020202020204" pitchFamily="34" charset="0"/>
                <a:cs typeface="Arial" panose="020B0604020202020204" pitchFamily="34" charset="0"/>
              </a:rPr>
              <a:t>Воспитание интереса к истории, традициям</a:t>
            </a:r>
            <a:r>
              <a:rPr lang="ru-RU" dirty="0">
                <a:latin typeface="Arial" panose="020B0604020202020204" pitchFamily="34" charset="0"/>
                <a:cs typeface="Arial" panose="020B0604020202020204" pitchFamily="34" charset="0"/>
              </a:rPr>
              <a:t>, обычаям, культурам народов страны, их языкам, искусству, ремеслам и образу жизни. Процесс </a:t>
            </a:r>
            <a:r>
              <a:rPr lang="ru-RU" b="1" dirty="0">
                <a:latin typeface="Arial" panose="020B0604020202020204" pitchFamily="34" charset="0"/>
                <a:cs typeface="Arial" panose="020B0604020202020204" pitchFamily="34" charset="0"/>
              </a:rPr>
              <a:t>образования сегодня приобретает поликультурное качество, </a:t>
            </a:r>
            <a:r>
              <a:rPr lang="ru-RU" dirty="0">
                <a:latin typeface="Arial" panose="020B0604020202020204" pitchFamily="34" charset="0"/>
                <a:cs typeface="Arial" panose="020B0604020202020204" pitchFamily="34" charset="0"/>
              </a:rPr>
              <a:t>происходит усвоение этнической, общенациональной и мировой культуры, расширение кругозора и развитие планетарного мировоззрения, формирование готовности и  </a:t>
            </a:r>
            <a:r>
              <a:rPr lang="ru-RU" b="1" dirty="0">
                <a:latin typeface="Arial" panose="020B0604020202020204" pitchFamily="34" charset="0"/>
                <a:cs typeface="Arial" panose="020B0604020202020204" pitchFamily="34" charset="0"/>
              </a:rPr>
              <a:t>умения жить в многокультурной полиэтнической среде</a:t>
            </a:r>
            <a:r>
              <a:rPr lang="ru-RU" dirty="0">
                <a:latin typeface="Arial" panose="020B0604020202020204" pitchFamily="34" charset="0"/>
                <a:cs typeface="Arial" panose="020B0604020202020204" pitchFamily="34" charset="0"/>
              </a:rPr>
              <a:t>. В мировой культуре развивается диалог и взаимовлияние культур. Глобализация способствует сближению народов, современные средства коммуникации усиливают межкультурное взаимодействие. Это укрепляет межнациональное сотрудничество. </a:t>
            </a:r>
          </a:p>
        </p:txBody>
      </p:sp>
    </p:spTree>
    <p:extLst>
      <p:ext uri="{BB962C8B-B14F-4D97-AF65-F5344CB8AC3E}">
        <p14:creationId xmlns:p14="http://schemas.microsoft.com/office/powerpoint/2010/main" val="2030494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2038E048-D3FF-4914-9A0F-2424C7CF7C09}"/>
              </a:ext>
            </a:extLst>
          </p:cNvPr>
          <p:cNvSpPr>
            <a:spLocks noGrp="1"/>
          </p:cNvSpPr>
          <p:nvPr>
            <p:ph type="title"/>
          </p:nvPr>
        </p:nvSpPr>
        <p:spPr>
          <a:xfrm>
            <a:off x="576072" y="365125"/>
            <a:ext cx="11338560" cy="1325563"/>
          </a:xfrm>
        </p:spPr>
        <p:txBody>
          <a:bodyPr>
            <a:normAutofit/>
          </a:bodyPr>
          <a:lstStyle/>
          <a:p>
            <a:r>
              <a:rPr lang="ru-RU" dirty="0"/>
              <a:t>       </a:t>
            </a:r>
            <a:r>
              <a:rPr lang="ru-RU" dirty="0">
                <a:latin typeface="Arial" panose="020B0604020202020204" pitchFamily="34" charset="0"/>
                <a:cs typeface="Arial" panose="020B0604020202020204" pitchFamily="34" charset="0"/>
              </a:rPr>
              <a:t>Глобализация противоречиво влияет на мир</a:t>
            </a:r>
          </a:p>
        </p:txBody>
      </p:sp>
      <p:sp>
        <p:nvSpPr>
          <p:cNvPr id="6" name="Объект 5">
            <a:extLst>
              <a:ext uri="{FF2B5EF4-FFF2-40B4-BE49-F238E27FC236}">
                <a16:creationId xmlns:a16="http://schemas.microsoft.com/office/drawing/2014/main" id="{40414369-8CA7-482F-8FBC-25A74F900CB4}"/>
              </a:ext>
            </a:extLst>
          </p:cNvPr>
          <p:cNvSpPr>
            <a:spLocks noGrp="1"/>
          </p:cNvSpPr>
          <p:nvPr>
            <p:ph idx="1"/>
          </p:nvPr>
        </p:nvSpPr>
        <p:spPr>
          <a:xfrm>
            <a:off x="1453896" y="1444752"/>
            <a:ext cx="10314432" cy="4466470"/>
          </a:xfrm>
        </p:spPr>
        <p:txBody>
          <a:bodyPr/>
          <a:lstStyle/>
          <a:p>
            <a:pPr marL="0" indent="0">
              <a:buNone/>
            </a:pPr>
            <a:r>
              <a:rPr lang="ru-RU" sz="2400" i="1" dirty="0">
                <a:latin typeface="Arial" panose="020B0604020202020204" pitchFamily="34" charset="0"/>
                <a:cs typeface="Arial" panose="020B0604020202020204" pitchFamily="34" charset="0"/>
              </a:rPr>
              <a:t>Человек, ненавидящий другой народ, не любит и свой собственный</a:t>
            </a:r>
            <a:r>
              <a:rPr lang="ru-RU" sz="2400" dirty="0">
                <a:latin typeface="Arial" panose="020B0604020202020204" pitchFamily="34" charset="0"/>
                <a:cs typeface="Arial" panose="020B0604020202020204" pitchFamily="34" charset="0"/>
              </a:rPr>
              <a:t>. </a:t>
            </a:r>
            <a:r>
              <a:rPr lang="ru-RU" sz="1400" i="1" dirty="0">
                <a:latin typeface="Arial" panose="020B0604020202020204" pitchFamily="34" charset="0"/>
                <a:cs typeface="Arial" panose="020B0604020202020204" pitchFamily="34" charset="0"/>
              </a:rPr>
              <a:t>Николай Добролюбов </a:t>
            </a:r>
          </a:p>
          <a:p>
            <a:pPr marL="0" indent="0">
              <a:buNone/>
            </a:pPr>
            <a:r>
              <a:rPr lang="ru-RU" sz="2400" dirty="0">
                <a:latin typeface="Arial" panose="020B0604020202020204" pitchFamily="34" charset="0"/>
                <a:cs typeface="Arial" panose="020B0604020202020204" pitchFamily="34" charset="0"/>
              </a:rPr>
              <a:t>Однако, кроме позитивного влияния на социокультурную ситуацию глобализация </a:t>
            </a:r>
            <a:r>
              <a:rPr lang="ru-RU" sz="2400" b="1" dirty="0">
                <a:latin typeface="Arial" panose="020B0604020202020204" pitchFamily="34" charset="0"/>
                <a:cs typeface="Arial" panose="020B0604020202020204" pitchFamily="34" charset="0"/>
              </a:rPr>
              <a:t>угрожает культурной самобытности народов</a:t>
            </a:r>
            <a:r>
              <a:rPr lang="ru-RU" sz="2400" dirty="0">
                <a:latin typeface="Arial" panose="020B0604020202020204" pitchFamily="34" charset="0"/>
                <a:cs typeface="Arial" panose="020B0604020202020204" pitchFamily="34" charset="0"/>
              </a:rPr>
              <a:t>, подчиняет их чуждым стандартам. Поэтому перед образованием стоит сложная задача воспитания подрастающего поколения в духе мира и уважения всех народов, формирования умений общаться и сотрудничать с людьми разных национальностей, вероисповеданий, социальных групп, понимать и ценить своеобразие культур других народов, </a:t>
            </a:r>
            <a:r>
              <a:rPr lang="ru-RU" sz="2400" b="1" dirty="0">
                <a:latin typeface="Arial" panose="020B0604020202020204" pitchFamily="34" charset="0"/>
                <a:cs typeface="Arial" panose="020B0604020202020204" pitchFamily="34" charset="0"/>
              </a:rPr>
              <a:t>сохраняя при этом свою культуру</a:t>
            </a:r>
            <a:r>
              <a:rPr lang="ru-RU" sz="2400" dirty="0">
                <a:latin typeface="Arial" panose="020B0604020202020204" pitchFamily="34" charset="0"/>
                <a:cs typeface="Arial" panose="020B0604020202020204" pitchFamily="34" charset="0"/>
              </a:rPr>
              <a:t>. Ключевой компетенцией становится </a:t>
            </a:r>
            <a:r>
              <a:rPr lang="ru-RU" sz="2400" b="1" dirty="0">
                <a:latin typeface="Arial" panose="020B0604020202020204" pitchFamily="34" charset="0"/>
                <a:cs typeface="Arial" panose="020B0604020202020204" pitchFamily="34" charset="0"/>
              </a:rPr>
              <a:t>культура общения, умение сотрудничать.</a:t>
            </a:r>
          </a:p>
          <a:p>
            <a:endParaRPr lang="ru-RU" dirty="0"/>
          </a:p>
        </p:txBody>
      </p:sp>
    </p:spTree>
    <p:extLst>
      <p:ext uri="{BB962C8B-B14F-4D97-AF65-F5344CB8AC3E}">
        <p14:creationId xmlns:p14="http://schemas.microsoft.com/office/powerpoint/2010/main" val="3384319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20219AE-45B8-4DE8-AC14-2734948908A8}"/>
              </a:ext>
            </a:extLst>
          </p:cNvPr>
          <p:cNvSpPr>
            <a:spLocks noGrp="1"/>
          </p:cNvSpPr>
          <p:nvPr>
            <p:ph type="title"/>
          </p:nvPr>
        </p:nvSpPr>
        <p:spPr>
          <a:xfrm>
            <a:off x="1476557" y="184039"/>
            <a:ext cx="9238885" cy="1280890"/>
          </a:xfrm>
        </p:spPr>
        <p:txBody>
          <a:bodyPr/>
          <a:lstStyle/>
          <a:p>
            <a:r>
              <a:rPr lang="ru-RU" dirty="0">
                <a:latin typeface="Arial" panose="020B0604020202020204" pitchFamily="34" charset="0"/>
                <a:cs typeface="Arial" panose="020B0604020202020204" pitchFamily="34" charset="0"/>
              </a:rPr>
              <a:t>Концепция и сверхзадача российского образования</a:t>
            </a:r>
          </a:p>
        </p:txBody>
      </p:sp>
      <p:sp>
        <p:nvSpPr>
          <p:cNvPr id="3" name="Объект 2">
            <a:extLst>
              <a:ext uri="{FF2B5EF4-FFF2-40B4-BE49-F238E27FC236}">
                <a16:creationId xmlns:a16="http://schemas.microsoft.com/office/drawing/2014/main" id="{8122C90B-D8E9-48C4-84CD-CAB2E9D90DAD}"/>
              </a:ext>
            </a:extLst>
          </p:cNvPr>
          <p:cNvSpPr>
            <a:spLocks noGrp="1"/>
          </p:cNvSpPr>
          <p:nvPr>
            <p:ph idx="1"/>
          </p:nvPr>
        </p:nvSpPr>
        <p:spPr>
          <a:xfrm>
            <a:off x="527566" y="1464929"/>
            <a:ext cx="10187876" cy="4183006"/>
          </a:xfrm>
        </p:spPr>
        <p:txBody>
          <a:bodyPr>
            <a:noAutofit/>
          </a:bodyPr>
          <a:lstStyle/>
          <a:p>
            <a:pPr marL="0" indent="0">
              <a:buNone/>
            </a:pPr>
            <a:r>
              <a:rPr lang="ru-RU" sz="2000" dirty="0">
                <a:latin typeface="Arial" panose="020B0604020202020204" pitchFamily="34" charset="0"/>
                <a:cs typeface="Arial" panose="020B0604020202020204" pitchFamily="34" charset="0"/>
              </a:rPr>
              <a:t>Культурно-политическая </a:t>
            </a:r>
            <a:r>
              <a:rPr lang="ru-RU" sz="2000" b="1" dirty="0">
                <a:latin typeface="Arial" panose="020B0604020202020204" pitchFamily="34" charset="0"/>
                <a:cs typeface="Arial" panose="020B0604020202020204" pitchFamily="34" charset="0"/>
              </a:rPr>
              <a:t>сверхзадача российского образования </a:t>
            </a:r>
            <a:r>
              <a:rPr lang="ru-RU" sz="2000" dirty="0">
                <a:latin typeface="Arial" panose="020B0604020202020204" pitchFamily="34" charset="0"/>
                <a:cs typeface="Arial" panose="020B0604020202020204" pitchFamily="34" charset="0"/>
              </a:rPr>
              <a:t>- формирование гармоничной гражданской идентичности, соответствующей историческим традициям, современному устройству и перспективам укрепления федеративного государства. </a:t>
            </a:r>
            <a:r>
              <a:rPr lang="ru-RU" sz="2000" b="1" dirty="0">
                <a:latin typeface="Arial" panose="020B0604020202020204" pitchFamily="34" charset="0"/>
                <a:cs typeface="Arial" panose="020B0604020202020204" pitchFamily="34" charset="0"/>
              </a:rPr>
              <a:t>Этнополитическая модель (ЭМ) </a:t>
            </a:r>
            <a:r>
              <a:rPr lang="ru-RU" sz="2000" dirty="0">
                <a:latin typeface="Arial" panose="020B0604020202020204" pitchFamily="34" charset="0"/>
                <a:cs typeface="Arial" panose="020B0604020202020204" pitchFamily="34" charset="0"/>
              </a:rPr>
              <a:t>российской гражданской нации включает три основных уровня: </a:t>
            </a:r>
          </a:p>
          <a:p>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базовый этнокультурный</a:t>
            </a:r>
            <a:r>
              <a:rPr lang="ru-RU" sz="2000" dirty="0">
                <a:latin typeface="Arial" panose="020B0604020202020204" pitchFamily="34" charset="0"/>
                <a:cs typeface="Arial" panose="020B0604020202020204" pitchFamily="34" charset="0"/>
              </a:rPr>
              <a:t>, складывающийся как сообщество всех народов, этнических и </a:t>
            </a:r>
            <a:r>
              <a:rPr lang="ru-RU" sz="2000" dirty="0" err="1">
                <a:latin typeface="Arial" panose="020B0604020202020204" pitchFamily="34" charset="0"/>
                <a:cs typeface="Arial" panose="020B0604020202020204" pitchFamily="34" charset="0"/>
              </a:rPr>
              <a:t>субэтнических</a:t>
            </a:r>
            <a:r>
              <a:rPr lang="ru-RU" sz="2000" dirty="0">
                <a:latin typeface="Arial" panose="020B0604020202020204" pitchFamily="34" charset="0"/>
                <a:cs typeface="Arial" panose="020B0604020202020204" pitchFamily="34" charset="0"/>
              </a:rPr>
              <a:t> групп, диаспор, этноконфессиональных общин, проживающих в России; </a:t>
            </a:r>
          </a:p>
          <a:p>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национально-территориальный (базовый политический</a:t>
            </a:r>
            <a:r>
              <a:rPr lang="ru-RU" sz="2000" dirty="0">
                <a:latin typeface="Arial" panose="020B0604020202020204" pitchFamily="34" charset="0"/>
                <a:cs typeface="Arial" panose="020B0604020202020204" pitchFamily="34" charset="0"/>
              </a:rPr>
              <a:t>), состоящий из населения субъектов Российской Федерации; </a:t>
            </a:r>
          </a:p>
          <a:p>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национальный (общегосударственный), </a:t>
            </a:r>
            <a:r>
              <a:rPr lang="ru-RU" sz="2000" dirty="0">
                <a:latin typeface="Arial" panose="020B0604020202020204" pitchFamily="34" charset="0"/>
                <a:cs typeface="Arial" panose="020B0604020202020204" pitchFamily="34" charset="0"/>
              </a:rPr>
              <a:t>объединяющий граждан России в единую национальную общность.</a:t>
            </a:r>
          </a:p>
          <a:p>
            <a:r>
              <a:rPr lang="ru-RU" sz="2000" dirty="0">
                <a:latin typeface="Arial" panose="020B0604020202020204" pitchFamily="34" charset="0"/>
                <a:cs typeface="Arial" panose="020B0604020202020204" pitchFamily="34" charset="0"/>
              </a:rPr>
              <a:t>В образовательном пространстве ЭМ соответствуют </a:t>
            </a:r>
            <a:r>
              <a:rPr lang="ru-RU" sz="2000" b="1" dirty="0">
                <a:latin typeface="Arial" panose="020B0604020202020204" pitchFamily="34" charset="0"/>
                <a:cs typeface="Arial" panose="020B0604020202020204" pitchFamily="34" charset="0"/>
              </a:rPr>
              <a:t>федеральный, региональный и школьный компонент</a:t>
            </a:r>
            <a:r>
              <a:rPr lang="ru-RU" sz="2000" dirty="0">
                <a:latin typeface="Arial" panose="020B0604020202020204" pitchFamily="34" charset="0"/>
                <a:cs typeface="Arial" panose="020B0604020202020204" pitchFamily="34" charset="0"/>
              </a:rPr>
              <a:t>ы поликультурного образования</a:t>
            </a:r>
            <a:endParaRPr lang="ru-RU" sz="2000" dirty="0"/>
          </a:p>
        </p:txBody>
      </p:sp>
      <p:pic>
        <p:nvPicPr>
          <p:cNvPr id="6" name="Рисунок 5">
            <a:extLst>
              <a:ext uri="{FF2B5EF4-FFF2-40B4-BE49-F238E27FC236}">
                <a16:creationId xmlns:a16="http://schemas.microsoft.com/office/drawing/2014/main" id="{A1A5BF22-7C71-43A4-B105-546DDA36B56B}"/>
              </a:ext>
            </a:extLst>
          </p:cNvPr>
          <p:cNvPicPr>
            <a:picLocks noChangeAspect="1"/>
          </p:cNvPicPr>
          <p:nvPr/>
        </p:nvPicPr>
        <p:blipFill>
          <a:blip r:embed="rId2"/>
          <a:stretch>
            <a:fillRect/>
          </a:stretch>
        </p:blipFill>
        <p:spPr>
          <a:xfrm>
            <a:off x="10058401" y="184039"/>
            <a:ext cx="1976564" cy="1661160"/>
          </a:xfrm>
          <a:prstGeom prst="rect">
            <a:avLst/>
          </a:prstGeom>
        </p:spPr>
      </p:pic>
    </p:spTree>
    <p:extLst>
      <p:ext uri="{BB962C8B-B14F-4D97-AF65-F5344CB8AC3E}">
        <p14:creationId xmlns:p14="http://schemas.microsoft.com/office/powerpoint/2010/main" val="2567956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a:extLst>
              <a:ext uri="{FF2B5EF4-FFF2-40B4-BE49-F238E27FC236}">
                <a16:creationId xmlns:a16="http://schemas.microsoft.com/office/drawing/2014/main" id="{D8F4C750-5851-4540-B7DE-E1A1A0CB24DA}"/>
              </a:ext>
            </a:extLst>
          </p:cNvPr>
          <p:cNvSpPr>
            <a:spLocks noGrp="1" noChangeArrowheads="1"/>
          </p:cNvSpPr>
          <p:nvPr>
            <p:ph type="title"/>
          </p:nvPr>
        </p:nvSpPr>
        <p:spPr>
          <a:xfrm>
            <a:off x="1943700" y="279624"/>
            <a:ext cx="8911687" cy="1280890"/>
          </a:xfrm>
        </p:spPr>
        <p:txBody>
          <a:bodyPr/>
          <a:lstStyle/>
          <a:p>
            <a:r>
              <a:rPr lang="ru-RU" altLang="ru-RU" dirty="0">
                <a:latin typeface="Arial" panose="020B0604020202020204" pitchFamily="34" charset="0"/>
                <a:cs typeface="Arial" panose="020B0604020202020204" pitchFamily="34" charset="0"/>
              </a:rPr>
              <a:t>Причины актуальности поликультурного просвещения</a:t>
            </a:r>
          </a:p>
        </p:txBody>
      </p:sp>
      <p:sp>
        <p:nvSpPr>
          <p:cNvPr id="26627" name="Объект 2">
            <a:extLst>
              <a:ext uri="{FF2B5EF4-FFF2-40B4-BE49-F238E27FC236}">
                <a16:creationId xmlns:a16="http://schemas.microsoft.com/office/drawing/2014/main" id="{E6E8A0E5-069E-45C4-9BF0-A19BC3223801}"/>
              </a:ext>
            </a:extLst>
          </p:cNvPr>
          <p:cNvSpPr>
            <a:spLocks noGrp="1" noChangeArrowheads="1"/>
          </p:cNvSpPr>
          <p:nvPr>
            <p:ph sz="half" idx="1"/>
          </p:nvPr>
        </p:nvSpPr>
        <p:spPr>
          <a:xfrm>
            <a:off x="819912" y="1615378"/>
            <a:ext cx="5428488" cy="5297487"/>
          </a:xfrm>
        </p:spPr>
        <p:txBody>
          <a:bodyPr>
            <a:normAutofit/>
          </a:bodyPr>
          <a:lstStyle/>
          <a:p>
            <a:pPr marL="0" indent="0">
              <a:buNone/>
            </a:pPr>
            <a:r>
              <a:rPr lang="ru-RU" altLang="ru-RU" dirty="0">
                <a:latin typeface="Arial" panose="020B0604020202020204" pitchFamily="34" charset="0"/>
                <a:cs typeface="Arial" panose="020B0604020202020204" pitchFamily="34" charset="0"/>
              </a:rPr>
              <a:t>Сегодня нередки случаи возникновения </a:t>
            </a:r>
            <a:r>
              <a:rPr lang="ru-RU" altLang="ru-RU" b="1" dirty="0">
                <a:latin typeface="Arial" panose="020B0604020202020204" pitchFamily="34" charset="0"/>
                <a:cs typeface="Arial" panose="020B0604020202020204" pitchFamily="34" charset="0"/>
              </a:rPr>
              <a:t>напряженности </a:t>
            </a:r>
            <a:r>
              <a:rPr lang="ru-RU" altLang="ru-RU" dirty="0">
                <a:latin typeface="Arial" panose="020B0604020202020204" pitchFamily="34" charset="0"/>
                <a:cs typeface="Arial" panose="020B0604020202020204" pitchFamily="34" charset="0"/>
              </a:rPr>
              <a:t>между представителями разных народов, факты национального унижения и попрания достоинства не только личности, но и целого народа. Статистика говорит об </a:t>
            </a:r>
            <a:r>
              <a:rPr lang="ru-RU" altLang="ru-RU" b="1" dirty="0">
                <a:latin typeface="Arial" panose="020B0604020202020204" pitchFamily="34" charset="0"/>
                <a:cs typeface="Arial" panose="020B0604020202020204" pitchFamily="34" charset="0"/>
              </a:rPr>
              <a:t>отсутствии </a:t>
            </a:r>
            <a:r>
              <a:rPr lang="ru-RU" altLang="ru-RU" dirty="0">
                <a:latin typeface="Arial" panose="020B0604020202020204" pitchFamily="34" charset="0"/>
                <a:cs typeface="Arial" panose="020B0604020202020204" pitchFamily="34" charset="0"/>
              </a:rPr>
              <a:t>у школьников и студентов вузов </a:t>
            </a:r>
            <a:r>
              <a:rPr lang="ru-RU" altLang="ru-RU" b="1" dirty="0">
                <a:latin typeface="Arial" panose="020B0604020202020204" pitchFamily="34" charset="0"/>
                <a:cs typeface="Arial" panose="020B0604020202020204" pitchFamily="34" charset="0"/>
              </a:rPr>
              <a:t>представлений о народах России</a:t>
            </a:r>
            <a:r>
              <a:rPr lang="ru-RU" altLang="ru-RU" dirty="0">
                <a:latin typeface="Arial" panose="020B0604020202020204" pitchFamily="34" charset="0"/>
                <a:cs typeface="Arial" panose="020B0604020202020204" pitchFamily="34" charset="0"/>
              </a:rPr>
              <a:t>, их традициях, искусстве, даже их названиях. Трудно решать задачи патриотического воспитания, не научив детей </a:t>
            </a:r>
            <a:r>
              <a:rPr lang="ru-RU" altLang="ru-RU" b="1" dirty="0">
                <a:latin typeface="Arial" panose="020B0604020202020204" pitchFamily="34" charset="0"/>
                <a:cs typeface="Arial" panose="020B0604020202020204" pitchFamily="34" charset="0"/>
              </a:rPr>
              <a:t>гордиться многообразием и красотой языков и национальных традиций своей страны</a:t>
            </a:r>
            <a:r>
              <a:rPr lang="ru-RU" altLang="ru-RU" dirty="0">
                <a:latin typeface="Arial" panose="020B0604020202020204" pitchFamily="34" charset="0"/>
                <a:cs typeface="Arial" panose="020B0604020202020204" pitchFamily="34" charset="0"/>
              </a:rPr>
              <a:t>. Незнание взрослыми не только чужой, но даже своей традиционной культуры объясняется тем, что в детские годы они не узнали мир российских культур. Хотя почти каждый ребенок оказывается в контакте с представителями разных народов, </a:t>
            </a:r>
          </a:p>
        </p:txBody>
      </p:sp>
      <p:sp>
        <p:nvSpPr>
          <p:cNvPr id="26628" name="Объект 3">
            <a:extLst>
              <a:ext uri="{FF2B5EF4-FFF2-40B4-BE49-F238E27FC236}">
                <a16:creationId xmlns:a16="http://schemas.microsoft.com/office/drawing/2014/main" id="{0677F6E8-35B3-46B6-8EF0-8930DACF2B89}"/>
              </a:ext>
            </a:extLst>
          </p:cNvPr>
          <p:cNvSpPr>
            <a:spLocks noGrp="1" noChangeArrowheads="1"/>
          </p:cNvSpPr>
          <p:nvPr>
            <p:ph sz="half" idx="2"/>
          </p:nvPr>
        </p:nvSpPr>
        <p:spPr>
          <a:xfrm>
            <a:off x="6257544" y="1472184"/>
            <a:ext cx="5428488" cy="5340096"/>
          </a:xfrm>
        </p:spPr>
        <p:txBody>
          <a:bodyPr>
            <a:noAutofit/>
          </a:bodyPr>
          <a:lstStyle/>
          <a:p>
            <a:pPr marL="0" indent="0">
              <a:buNone/>
            </a:pPr>
            <a:r>
              <a:rPr lang="ru-RU" altLang="ru-RU" dirty="0">
                <a:latin typeface="Arial" panose="020B0604020202020204" pitchFamily="34" charset="0"/>
                <a:cs typeface="Arial" panose="020B0604020202020204" pitchFamily="34" charset="0"/>
              </a:rPr>
              <a:t>они остаются для него чаще всего чужими и непонятными.   И учитель  не в состоянии познакомить с  многообразием российских этнокультур, так как часто и сам не осведомлен о них, учебные программы этого не предусматривают, поэтому в школьных классах у учеников немало предрассудков в отношении народов, дети которых учатся в одном классе. Часто с предубеждением, недоброжелательно, относятся к нерусским детям, что создает в коллективе некомфортную, напряженную, мешающую учебе обстановку, обостряя проблемы общения и отношений, препятствуя нравственному развитию, формированию общей культуры, формированию коллектива, в том числе, и в дополнительном образовании.</a:t>
            </a:r>
          </a:p>
          <a:p>
            <a:pPr marL="0" indent="0">
              <a:buNone/>
            </a:pPr>
            <a:r>
              <a:rPr lang="en-US" altLang="ru-RU" dirty="0">
                <a:latin typeface="Arial" panose="020B0604020202020204" pitchFamily="34" charset="0"/>
                <a:cs typeface="Arial" panose="020B0604020202020204" pitchFamily="34" charset="0"/>
                <a:hlinkClick r:id="rId2"/>
              </a:rPr>
              <a:t>https://www.youtube.com/watch?v=PoPMO_1pHpI</a:t>
            </a:r>
            <a:r>
              <a:rPr lang="ru-RU" altLang="ru-RU" dirty="0">
                <a:latin typeface="Arial" panose="020B0604020202020204" pitchFamily="34" charset="0"/>
                <a:cs typeface="Arial" panose="020B0604020202020204" pitchFamily="34" charset="0"/>
                <a:hlinkClick r:id="rId2"/>
              </a:rPr>
              <a:t> </a:t>
            </a:r>
            <a:endParaRPr lang="ru-RU" altLang="ru-RU" dirty="0">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E2A51DEF-EB0F-4FAF-AD26-4B472CF29842}"/>
              </a:ext>
            </a:extLst>
          </p:cNvPr>
          <p:cNvSpPr>
            <a:spLocks noGrp="1" noChangeArrowheads="1"/>
          </p:cNvSpPr>
          <p:nvPr>
            <p:ph type="title"/>
          </p:nvPr>
        </p:nvSpPr>
        <p:spPr>
          <a:xfrm>
            <a:off x="2438400" y="228600"/>
            <a:ext cx="7772400" cy="1143000"/>
          </a:xfrm>
        </p:spPr>
        <p:txBody>
          <a:bodyPr>
            <a:normAutofit fontScale="90000"/>
          </a:bodyPr>
          <a:lstStyle/>
          <a:p>
            <a:pPr eaLnBrk="1" hangingPunct="1"/>
            <a:r>
              <a:rPr lang="ru-RU" altLang="ru-RU" dirty="0">
                <a:latin typeface="Arial" panose="020B0604020202020204" pitchFamily="34" charset="0"/>
              </a:rPr>
              <a:t>Базовые понятия: этнос – народность - нация</a:t>
            </a:r>
          </a:p>
        </p:txBody>
      </p:sp>
      <p:sp>
        <p:nvSpPr>
          <p:cNvPr id="11267" name="Rectangle 5">
            <a:extLst>
              <a:ext uri="{FF2B5EF4-FFF2-40B4-BE49-F238E27FC236}">
                <a16:creationId xmlns:a16="http://schemas.microsoft.com/office/drawing/2014/main" id="{25BD9876-2A3E-46BB-BFF2-BCE198E8F3EA}"/>
              </a:ext>
            </a:extLst>
          </p:cNvPr>
          <p:cNvSpPr>
            <a:spLocks noGrp="1" noChangeArrowheads="1"/>
          </p:cNvSpPr>
          <p:nvPr>
            <p:ph sz="half" idx="1"/>
          </p:nvPr>
        </p:nvSpPr>
        <p:spPr>
          <a:xfrm>
            <a:off x="420625" y="1600201"/>
            <a:ext cx="5370576" cy="5029199"/>
          </a:xfrm>
        </p:spPr>
        <p:txBody>
          <a:bodyPr>
            <a:noAutofit/>
          </a:bodyPr>
          <a:lstStyle/>
          <a:p>
            <a:pPr marL="0" indent="0">
              <a:lnSpc>
                <a:spcPct val="120000"/>
              </a:lnSpc>
              <a:spcBef>
                <a:spcPts val="0"/>
              </a:spcBef>
              <a:buNone/>
            </a:pPr>
            <a:r>
              <a:rPr lang="ru-RU" altLang="ru-RU" sz="1600" dirty="0"/>
              <a:t> </a:t>
            </a:r>
            <a:r>
              <a:rPr lang="ru-RU" altLang="ru-RU" sz="1600" dirty="0">
                <a:latin typeface="Arial" panose="020B0604020202020204" pitchFamily="34" charset="0"/>
                <a:cs typeface="Arial" panose="020B0604020202020204" pitchFamily="34" charset="0"/>
              </a:rPr>
              <a:t>Первой формой этнической общности является </a:t>
            </a:r>
            <a:r>
              <a:rPr lang="ru-RU" altLang="ru-RU" sz="1600" b="1" i="1" dirty="0">
                <a:latin typeface="Arial" panose="020B0604020202020204" pitchFamily="34" charset="0"/>
                <a:cs typeface="Arial" panose="020B0604020202020204" pitchFamily="34" charset="0"/>
              </a:rPr>
              <a:t>род</a:t>
            </a:r>
            <a:r>
              <a:rPr lang="ru-RU" altLang="ru-RU" sz="1600" dirty="0">
                <a:latin typeface="Arial" panose="020B0604020202020204" pitchFamily="34" charset="0"/>
                <a:cs typeface="Arial" panose="020B0604020202020204" pitchFamily="34" charset="0"/>
              </a:rPr>
              <a:t> - объединение людей, связанных трудом, общностью </a:t>
            </a:r>
            <a:r>
              <a:rPr lang="ru-RU" altLang="ru-RU" sz="1600" b="1" dirty="0">
                <a:latin typeface="Arial" panose="020B0604020202020204" pitchFamily="34" charset="0"/>
                <a:cs typeface="Arial" panose="020B0604020202020204" pitchFamily="34" charset="0"/>
              </a:rPr>
              <a:t>языка</a:t>
            </a:r>
            <a:r>
              <a:rPr lang="ru-RU" altLang="ru-RU" sz="1600" dirty="0">
                <a:latin typeface="Arial" panose="020B0604020202020204" pitchFamily="34" charset="0"/>
                <a:cs typeface="Arial" panose="020B0604020202020204" pitchFamily="34" charset="0"/>
              </a:rPr>
              <a:t>, </a:t>
            </a:r>
            <a:r>
              <a:rPr lang="ru-RU" altLang="ru-RU" sz="1600" b="1" dirty="0">
                <a:latin typeface="Arial" panose="020B0604020202020204" pitchFamily="34" charset="0"/>
                <a:cs typeface="Arial" panose="020B0604020202020204" pitchFamily="34" charset="0"/>
              </a:rPr>
              <a:t>нравов, традиций</a:t>
            </a:r>
            <a:r>
              <a:rPr lang="ru-RU" altLang="ru-RU" sz="1600" dirty="0">
                <a:latin typeface="Arial" panose="020B0604020202020204" pitchFamily="34" charset="0"/>
                <a:cs typeface="Arial" panose="020B0604020202020204" pitchFamily="34" charset="0"/>
              </a:rPr>
              <a:t>. В результате объединения нескольких родов появляется </a:t>
            </a:r>
            <a:r>
              <a:rPr lang="ru-RU" altLang="ru-RU" sz="1600" b="1" dirty="0">
                <a:latin typeface="Arial" panose="020B0604020202020204" pitchFamily="34" charset="0"/>
                <a:cs typeface="Arial" panose="020B0604020202020204" pitchFamily="34" charset="0"/>
              </a:rPr>
              <a:t>племя</a:t>
            </a:r>
            <a:r>
              <a:rPr lang="ru-RU" altLang="ru-RU" sz="1600" dirty="0">
                <a:latin typeface="Arial" panose="020B0604020202020204" pitchFamily="34" charset="0"/>
                <a:cs typeface="Arial" panose="020B0604020202020204" pitchFamily="34" charset="0"/>
              </a:rPr>
              <a:t> и с развитием способов производства - экономическая, языковая, территориальная и культурная общность - </a:t>
            </a:r>
            <a:r>
              <a:rPr lang="ru-RU" altLang="ru-RU" sz="1600" b="1" i="1" dirty="0">
                <a:latin typeface="Arial" panose="020B0604020202020204" pitchFamily="34" charset="0"/>
                <a:cs typeface="Arial" panose="020B0604020202020204" pitchFamily="34" charset="0"/>
              </a:rPr>
              <a:t>народность</a:t>
            </a:r>
            <a:r>
              <a:rPr lang="ru-RU" altLang="ru-RU" sz="1600" dirty="0">
                <a:latin typeface="Arial" panose="020B0604020202020204" pitchFamily="34" charset="0"/>
                <a:cs typeface="Arial" panose="020B0604020202020204" pitchFamily="34" charset="0"/>
              </a:rPr>
              <a:t>, характеризующаяся заменой прежних кровнородственных связей территориальными. По  определению Ю.В. </a:t>
            </a:r>
            <a:r>
              <a:rPr lang="ru-RU" altLang="ru-RU" sz="1600" dirty="0" err="1">
                <a:latin typeface="Arial" panose="020B0604020202020204" pitchFamily="34" charset="0"/>
                <a:cs typeface="Arial" panose="020B0604020202020204" pitchFamily="34" charset="0"/>
              </a:rPr>
              <a:t>Бромлея</a:t>
            </a:r>
            <a:r>
              <a:rPr lang="ru-RU" altLang="ru-RU" sz="1600" dirty="0">
                <a:latin typeface="Arial" panose="020B0604020202020204" pitchFamily="34" charset="0"/>
                <a:cs typeface="Arial" panose="020B0604020202020204" pitchFamily="34" charset="0"/>
              </a:rPr>
              <a:t>, </a:t>
            </a:r>
            <a:r>
              <a:rPr lang="ru-RU" altLang="ru-RU" sz="1600" b="1" dirty="0">
                <a:latin typeface="Arial" panose="020B0604020202020204" pitchFamily="34" charset="0"/>
                <a:cs typeface="Arial" panose="020B0604020202020204" pitchFamily="34" charset="0"/>
              </a:rPr>
              <a:t>этносом</a:t>
            </a:r>
            <a:r>
              <a:rPr lang="ru-RU" altLang="ru-RU" sz="1600" dirty="0">
                <a:latin typeface="Arial" panose="020B0604020202020204" pitchFamily="34" charset="0"/>
                <a:cs typeface="Arial" panose="020B0604020202020204" pitchFamily="34" charset="0"/>
              </a:rPr>
              <a:t> является "исторически сложившаяся совокупность людей, обладающих общими относительно стабильными особенностями культуры (в том числе языка) и психики, а также сознанием своего единства и отличия от других таких же образований". Функционирование этноса обеспечивается двумя типами информационных связей: </a:t>
            </a:r>
            <a:r>
              <a:rPr lang="ru-RU" altLang="ru-RU" sz="1600" b="1" dirty="0">
                <a:latin typeface="Arial" panose="020B0604020202020204" pitchFamily="34" charset="0"/>
                <a:cs typeface="Arial" panose="020B0604020202020204" pitchFamily="34" charset="0"/>
              </a:rPr>
              <a:t>синхронными</a:t>
            </a:r>
            <a:r>
              <a:rPr lang="ru-RU" altLang="ru-RU" sz="1600" dirty="0">
                <a:latin typeface="Arial" panose="020B0604020202020204" pitchFamily="34" charset="0"/>
                <a:cs typeface="Arial" panose="020B0604020202020204" pitchFamily="34" charset="0"/>
              </a:rPr>
              <a:t> (в пространстве) и </a:t>
            </a:r>
            <a:r>
              <a:rPr lang="ru-RU" altLang="ru-RU" sz="1600" b="1" dirty="0">
                <a:latin typeface="Arial" panose="020B0604020202020204" pitchFamily="34" charset="0"/>
                <a:cs typeface="Arial" panose="020B0604020202020204" pitchFamily="34" charset="0"/>
              </a:rPr>
              <a:t>диахронными </a:t>
            </a:r>
            <a:r>
              <a:rPr lang="ru-RU" altLang="ru-RU" sz="1600" dirty="0">
                <a:latin typeface="Arial" panose="020B0604020202020204" pitchFamily="34" charset="0"/>
                <a:cs typeface="Arial" panose="020B0604020202020204" pitchFamily="34" charset="0"/>
              </a:rPr>
              <a:t>(во времени). </a:t>
            </a:r>
          </a:p>
        </p:txBody>
      </p:sp>
      <p:sp>
        <p:nvSpPr>
          <p:cNvPr id="11268" name="Rectangle 6">
            <a:extLst>
              <a:ext uri="{FF2B5EF4-FFF2-40B4-BE49-F238E27FC236}">
                <a16:creationId xmlns:a16="http://schemas.microsoft.com/office/drawing/2014/main" id="{2AD9053C-B61F-449A-9679-8BC99FE82655}"/>
              </a:ext>
            </a:extLst>
          </p:cNvPr>
          <p:cNvSpPr>
            <a:spLocks noGrp="1" noChangeArrowheads="1"/>
          </p:cNvSpPr>
          <p:nvPr>
            <p:ph sz="half" idx="2"/>
          </p:nvPr>
        </p:nvSpPr>
        <p:spPr>
          <a:xfrm>
            <a:off x="6400801" y="1600201"/>
            <a:ext cx="5513831" cy="4530725"/>
          </a:xfrm>
        </p:spPr>
        <p:txBody>
          <a:bodyPr>
            <a:noAutofit/>
          </a:bodyPr>
          <a:lstStyle/>
          <a:p>
            <a:pPr marL="0" indent="0">
              <a:spcBef>
                <a:spcPts val="0"/>
              </a:spcBef>
              <a:buNone/>
            </a:pPr>
            <a:r>
              <a:rPr lang="ru-RU" altLang="ru-RU" sz="1600" dirty="0">
                <a:latin typeface="Arial" panose="020B0604020202020204" pitchFamily="34" charset="0"/>
                <a:cs typeface="Arial" panose="020B0604020202020204" pitchFamily="34" charset="0"/>
              </a:rPr>
              <a:t>Первый тип обеспечивает </a:t>
            </a:r>
            <a:r>
              <a:rPr lang="ru-RU" altLang="ru-RU" sz="1600" b="1" dirty="0">
                <a:latin typeface="Arial" panose="020B0604020202020204" pitchFamily="34" charset="0"/>
                <a:cs typeface="Arial" panose="020B0604020202020204" pitchFamily="34" charset="0"/>
              </a:rPr>
              <a:t>территориальные границы</a:t>
            </a:r>
            <a:r>
              <a:rPr lang="ru-RU" altLang="ru-RU" sz="1600" dirty="0">
                <a:latin typeface="Arial" panose="020B0604020202020204" pitchFamily="34" charset="0"/>
                <a:cs typeface="Arial" panose="020B0604020202020204" pitchFamily="34" charset="0"/>
              </a:rPr>
              <a:t>, а второй - </a:t>
            </a:r>
            <a:r>
              <a:rPr lang="ru-RU" altLang="ru-RU" sz="1600" b="1" dirty="0">
                <a:latin typeface="Arial" panose="020B0604020202020204" pitchFamily="34" charset="0"/>
                <a:cs typeface="Arial" panose="020B0604020202020204" pitchFamily="34" charset="0"/>
              </a:rPr>
              <a:t>этническую преемственность</a:t>
            </a:r>
            <a:r>
              <a:rPr lang="ru-RU" altLang="ru-RU" sz="1600" dirty="0">
                <a:latin typeface="Arial" panose="020B0604020202020204" pitchFamily="34" charset="0"/>
                <a:cs typeface="Arial" panose="020B0604020202020204" pitchFamily="34" charset="0"/>
              </a:rPr>
              <a:t>. В связи с типами связей принято выделять две формы этноса: </a:t>
            </a:r>
            <a:r>
              <a:rPr lang="ru-RU" altLang="ru-RU" sz="1600" b="1" dirty="0" err="1">
                <a:latin typeface="Arial" panose="020B0604020202020204" pitchFamily="34" charset="0"/>
                <a:cs typeface="Arial" panose="020B0604020202020204" pitchFamily="34" charset="0"/>
              </a:rPr>
              <a:t>этникос</a:t>
            </a:r>
            <a:r>
              <a:rPr lang="ru-RU" altLang="ru-RU" sz="1600" dirty="0">
                <a:latin typeface="Arial" panose="020B0604020202020204" pitchFamily="34" charset="0"/>
                <a:cs typeface="Arial" panose="020B0604020202020204" pitchFamily="34" charset="0"/>
              </a:rPr>
              <a:t>, в основе которого лежит передача этнокультурной информации от поколения к поколению (диахронные связи) и </a:t>
            </a:r>
            <a:r>
              <a:rPr lang="ru-RU" altLang="ru-RU" sz="1600" b="1" dirty="0" err="1">
                <a:latin typeface="Arial" panose="020B0604020202020204" pitchFamily="34" charset="0"/>
                <a:cs typeface="Arial" panose="020B0604020202020204" pitchFamily="34" charset="0"/>
              </a:rPr>
              <a:t>этносоциальный</a:t>
            </a:r>
            <a:r>
              <a:rPr lang="ru-RU" altLang="ru-RU" sz="1600" b="1" dirty="0">
                <a:latin typeface="Arial" panose="020B0604020202020204" pitchFamily="34" charset="0"/>
                <a:cs typeface="Arial" panose="020B0604020202020204" pitchFamily="34" charset="0"/>
              </a:rPr>
              <a:t> организм</a:t>
            </a:r>
            <a:r>
              <a:rPr lang="ru-RU" altLang="ru-RU" sz="1600" dirty="0">
                <a:latin typeface="Arial" panose="020B0604020202020204" pitchFamily="34" charset="0"/>
                <a:cs typeface="Arial" panose="020B0604020202020204" pitchFamily="34" charset="0"/>
              </a:rPr>
              <a:t>, базирующийся помимо этнических (культурных) на территориальных, политических, экономических, социальных связях. </a:t>
            </a:r>
            <a:r>
              <a:rPr lang="ru-RU" altLang="ru-RU" sz="1600" b="1" i="1" dirty="0">
                <a:latin typeface="Arial" panose="020B0604020202020204" pitchFamily="34" charset="0"/>
                <a:cs typeface="Arial" panose="020B0604020202020204" pitchFamily="34" charset="0"/>
              </a:rPr>
              <a:t>Нация</a:t>
            </a:r>
            <a:r>
              <a:rPr lang="ru-RU" altLang="ru-RU" sz="1600" dirty="0">
                <a:latin typeface="Arial" panose="020B0604020202020204" pitchFamily="34" charset="0"/>
                <a:cs typeface="Arial" panose="020B0604020202020204" pitchFamily="34" charset="0"/>
              </a:rPr>
              <a:t>  (сегодня) – граждане государства. Для обозначения наиболее устойчивых компонентов культуры используется термин </a:t>
            </a:r>
            <a:r>
              <a:rPr lang="ru-RU" altLang="ru-RU" sz="1600" b="1" dirty="0">
                <a:latin typeface="Arial" panose="020B0604020202020204" pitchFamily="34" charset="0"/>
                <a:cs typeface="Arial" panose="020B0604020202020204" pitchFamily="34" charset="0"/>
              </a:rPr>
              <a:t>"традиции":</a:t>
            </a:r>
            <a:r>
              <a:rPr lang="ru-RU" altLang="ru-RU" sz="1600" dirty="0">
                <a:latin typeface="Arial" panose="020B0604020202020204" pitchFamily="34" charset="0"/>
                <a:cs typeface="Arial" panose="020B0604020202020204" pitchFamily="34" charset="0"/>
              </a:rPr>
              <a:t> "Традиция означает передачу в диахронном плане, от старших к младшим, от поколения к поколению, от когорты к когорте устоявшихся форм поведения, навыков, понятий, всего, что образует костяк культуры». Именно благодаря им происходит воспроизводство культурного наследия этноса. Тесно связана с понятием "традиция" категория "обычай", которая является более узкой</a:t>
            </a:r>
          </a:p>
        </p:txBody>
      </p:sp>
    </p:spTree>
  </p:cSld>
  <p:clrMapOvr>
    <a:masterClrMapping/>
  </p:clrMapOvr>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1710</TotalTime>
  <Words>4881</Words>
  <Application>Microsoft Office PowerPoint</Application>
  <PresentationFormat>Широкоэкранный</PresentationFormat>
  <Paragraphs>140</Paragraphs>
  <Slides>34</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34</vt:i4>
      </vt:variant>
    </vt:vector>
  </HeadingPairs>
  <TitlesOfParts>
    <vt:vector size="39" baseType="lpstr">
      <vt:lpstr>Arial</vt:lpstr>
      <vt:lpstr>Calibri</vt:lpstr>
      <vt:lpstr>Century Gothic</vt:lpstr>
      <vt:lpstr>Wingdings 3</vt:lpstr>
      <vt:lpstr>Легкий дым</vt:lpstr>
      <vt:lpstr>Воспитание патриота в поликультурном обществе</vt:lpstr>
      <vt:lpstr>План</vt:lpstr>
      <vt:lpstr>Дорогие коллеги! </vt:lpstr>
      <vt:lpstr>Учитель не доминирует, но организовывает общение в сети</vt:lpstr>
      <vt:lpstr>Цели современной системы образования в области патриотического воспитания</vt:lpstr>
      <vt:lpstr>       Глобализация противоречиво влияет на мир</vt:lpstr>
      <vt:lpstr>Концепция и сверхзадача российского образования</vt:lpstr>
      <vt:lpstr>Причины актуальности поликультурного просвещения</vt:lpstr>
      <vt:lpstr>Базовые понятия: этнос – народность - нация</vt:lpstr>
      <vt:lpstr>Обряд – фактор идентичности в этнокультуре</vt:lpstr>
      <vt:lpstr>В качестве главных признаков этноса…</vt:lpstr>
      <vt:lpstr>Фундаментом культурной идентичности являются язык и верования</vt:lpstr>
      <vt:lpstr>Владимир Даль(1801—1872):</vt:lpstr>
      <vt:lpstr>Презентация PowerPoint</vt:lpstr>
      <vt:lpstr>Известно, что с момента своего появления языки разных народов смешивались или поглощали друг друга. Но в настоящее время этот процесс принимает особенно значимые масштабы. Однако, часть экспертов не считает происходящее проблемой, обосновывая это тем, что переход представителей малых этносов Земли на крупные языки (т.е. исчезновение языков меньшинств) только облегчит малым народам адаптацию в современном мире. Но нельзя не думать о том, что с исчезновением каждого языка человечество теряет часть общемировой культуры. </vt:lpstr>
      <vt:lpstr>Важным условием сохранения культур является их взаимообогащение, диалог</vt:lpstr>
      <vt:lpstr>Важной задачей воспитания патриота является формирование достоинства россиянина</vt:lpstr>
      <vt:lpstr>Предметом гордости патриота является его отчий край, его земляки, их дела и подвиги</vt:lpstr>
      <vt:lpstr>Люди, прославившие Владимирский край</vt:lpstr>
      <vt:lpstr>Презентация PowerPoint</vt:lpstr>
      <vt:lpstr>Субъекты Российской Федерации</vt:lpstr>
      <vt:lpstr>Этнопедагогическая компетентность педагога значима в работе с поликультурной аудиторией разного уровня и возраста </vt:lpstr>
      <vt:lpstr>Спорт, танцы разных народов самобытны, но всегда в чем-то похожи</vt:lpstr>
      <vt:lpstr> Самая южная республика России – Дагестан – «Горная страна» </vt:lpstr>
      <vt:lpstr>Ученые Татарстана, космонавты советских республик… </vt:lpstr>
      <vt:lpstr>Использовать поликультурные возможности современных коммуникаций </vt:lpstr>
      <vt:lpstr>Богатство страны – культуры её народов, их обычаи, традиции, люди</vt:lpstr>
      <vt:lpstr>ЗАКОНОДАТЕЛЬНЫЕ АКТЫ И НОРМАТИВНЫЕ ДОКУМЕНТЫ В СФЕРЕ ПАТРИОТИЧЕСКОГО ВОСПИТАНИЯ МОЛОДЕЖИ</vt:lpstr>
      <vt:lpstr>Этнокультурное просвещение и поликультурное образование </vt:lpstr>
      <vt:lpstr>Молодежные субкультуры имеют отдаленные связи с этнокультурами </vt:lpstr>
      <vt:lpstr>Среди целей воспитания патриота в поликультурном обществе </vt:lpstr>
      <vt:lpstr>Цели поликультурного образования</vt:lpstr>
      <vt:lpstr>Источники по теме</vt:lpstr>
      <vt:lpstr>Благодарю за внимание! Хорошего Нового года!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Воспитание патриота в поликультурном обществе</dc:title>
  <dc:creator>Лена Протанская</dc:creator>
  <cp:lastModifiedBy>Лена Протанская</cp:lastModifiedBy>
  <cp:revision>104</cp:revision>
  <dcterms:created xsi:type="dcterms:W3CDTF">2020-11-14T20:03:07Z</dcterms:created>
  <dcterms:modified xsi:type="dcterms:W3CDTF">2020-12-07T15:15:31Z</dcterms:modified>
</cp:coreProperties>
</file>