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30"/>
  </p:notesMasterIdLst>
  <p:handoutMasterIdLst>
    <p:handoutMasterId r:id="rId31"/>
  </p:handoutMasterIdLst>
  <p:sldIdLst>
    <p:sldId id="384" r:id="rId3"/>
    <p:sldId id="468" r:id="rId4"/>
    <p:sldId id="464" r:id="rId5"/>
    <p:sldId id="463" r:id="rId6"/>
    <p:sldId id="391" r:id="rId7"/>
    <p:sldId id="470" r:id="rId8"/>
    <p:sldId id="457" r:id="rId9"/>
    <p:sldId id="461" r:id="rId10"/>
    <p:sldId id="458" r:id="rId11"/>
    <p:sldId id="459" r:id="rId12"/>
    <p:sldId id="462" r:id="rId13"/>
    <p:sldId id="440" r:id="rId14"/>
    <p:sldId id="477" r:id="rId15"/>
    <p:sldId id="478" r:id="rId16"/>
    <p:sldId id="469" r:id="rId17"/>
    <p:sldId id="480" r:id="rId18"/>
    <p:sldId id="305" r:id="rId19"/>
    <p:sldId id="479" r:id="rId20"/>
    <p:sldId id="471" r:id="rId21"/>
    <p:sldId id="472" r:id="rId22"/>
    <p:sldId id="465" r:id="rId23"/>
    <p:sldId id="485" r:id="rId24"/>
    <p:sldId id="486" r:id="rId25"/>
    <p:sldId id="442" r:id="rId26"/>
    <p:sldId id="466" r:id="rId27"/>
    <p:sldId id="439" r:id="rId28"/>
    <p:sldId id="487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2115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orient="horz" pos="1797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EDD"/>
    <a:srgbClr val="3682AF"/>
    <a:srgbClr val="ED7D31"/>
    <a:srgbClr val="F3F5FB"/>
    <a:srgbClr val="6F6F6E"/>
    <a:srgbClr val="FFC000"/>
    <a:srgbClr val="D6A300"/>
    <a:srgbClr val="AD4F0F"/>
    <a:srgbClr val="1A3F56"/>
    <a:srgbClr val="F3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8" autoAdjust="0"/>
    <p:restoredTop sz="99885" autoAdjust="0"/>
  </p:normalViewPr>
  <p:slideViewPr>
    <p:cSldViewPr snapToGrid="0">
      <p:cViewPr varScale="1">
        <p:scale>
          <a:sx n="113" d="100"/>
          <a:sy n="113" d="100"/>
        </p:scale>
        <p:origin x="-504" y="-102"/>
      </p:cViewPr>
      <p:guideLst>
        <p:guide orient="horz" pos="278"/>
        <p:guide orient="horz" pos="2115"/>
        <p:guide orient="horz" pos="1684"/>
        <p:guide orient="horz" pos="17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4;&#1054;\!!!%20&#1080;&#1079;%20&#1076;&#1086;&#1084;&#1072;%203\&#1087;&#1088;&#1077;&#1079;&#1077;&#1085;&#1090;&#1072;&#1094;&#1080;&#1080;%2021\&#1076;&#1080;&#1072;&#1075;&#1088;&#1072;&#1084;&#1084;&#1099;%20&#1076;&#1083;&#1103;%20&#1087;&#1088;&#1077;&#1079;&#1077;&#1085;&#1090;&#1072;&#1094;&#1080;&#108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4;&#1054;\!!!%20&#1080;&#1079;%20&#1076;&#1086;&#1084;&#1072;%203\&#1087;&#1088;&#1077;&#1079;&#1077;&#1085;&#1090;&#1072;&#1094;&#1080;&#1080;%2021\&#1076;&#1080;&#1072;&#1075;&#1088;&#1072;&#1084;&#1084;&#1099;%20&#1076;&#1083;&#1103;%20&#1087;&#1088;&#1077;&#1079;&#1077;&#1085;&#1090;&#1072;&#1094;&#1080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88;&#1077;&#1079;&#1077;&#1085;&#1090;&#1072;&#1094;&#1080;&#1103;\&#1079;&#1072;&#1087;&#1088;&#1091;&#1076;&#1085;&#1086;&#1074;&#1086;&#1081;\&#1076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% общеобразовательных организаций</a:t>
            </a:r>
          </a:p>
        </c:rich>
      </c:tx>
      <c:layout>
        <c:manualLayout>
          <c:xMode val="edge"/>
          <c:yMode val="edge"/>
          <c:x val="0.31749971339189759"/>
          <c:y val="2.24723134273463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610290509271668E-2"/>
          <c:y val="9.4296759411513553E-2"/>
          <c:w val="0.94238970949072831"/>
          <c:h val="0.48878874230626607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'охват ЦОС'!$C$56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v>2021</c:v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'охват ЦОС'!$D$56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2"/>
          <c:order val="2"/>
          <c:tx>
            <c:v>2022</c:v>
          </c:tx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'охват ЦОС'!$E$56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3"/>
          <c:order val="3"/>
          <c:tx>
            <c:v>2023</c:v>
          </c:tx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'охват ЦОС'!$F$56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4"/>
          <c:order val="4"/>
          <c:tx>
            <c:v>2024</c:v>
          </c:tx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'охват ЦОС'!$G$56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88789120"/>
        <c:axId val="188790656"/>
      </c:barChart>
      <c:catAx>
        <c:axId val="1887891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88790656"/>
        <c:crosses val="autoZero"/>
        <c:auto val="1"/>
        <c:lblAlgn val="ctr"/>
        <c:lblOffset val="100"/>
        <c:noMultiLvlLbl val="0"/>
      </c:catAx>
      <c:valAx>
        <c:axId val="188790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7891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183165258644224"/>
          <c:y val="4.7994440819832458E-2"/>
          <c:w val="0.20975919145998578"/>
          <c:h val="0.3317383636262983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51092245685993"/>
          <c:y val="9.8983008515254906E-2"/>
          <c:w val="0.36717782152230982"/>
          <c:h val="0.57704133858267859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Федерация, 2020 г.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Доля учащихся, по которым осуществляется ведение цифрового профиля</c:v>
                </c:pt>
                <c:pt idx="1">
                  <c:v>Доля учащихся, которым предложены рекомендации 
по повышению качества обучения и формированию индивидуальных траекторий с использованием данных цифрового портфолио учащегося</c:v>
                </c:pt>
                <c:pt idx="2">
                  <c:v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c:v>
                </c:pt>
                <c:pt idx="3">
                  <c:v>Доля учащихся, имеющих возможность бесплатного доступа к верифицированному цифровому образовательному контенту и сервисам 
для самостоятельной подготовки</c:v>
                </c:pt>
                <c:pt idx="4">
                  <c:v>Доля заданий, выполненных учащимися в электронной форме и проверяемых с использованием технологий автоматизированной проверки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0.39</c:v>
                </c:pt>
                <c:pt idx="1">
                  <c:v>0.308</c:v>
                </c:pt>
                <c:pt idx="2">
                  <c:v>0.435</c:v>
                </c:pt>
                <c:pt idx="3">
                  <c:v>0.29399999999999998</c:v>
                </c:pt>
                <c:pt idx="4">
                  <c:v>0.35499999999999998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A0-4278-ABFC-3B25C756BD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Владимирская область, 1 кв. 2022 г.</c:v>
                </c:pt>
              </c:strCache>
            </c:strRef>
          </c:tx>
          <c:spPr>
            <a:ln w="38100" cap="rnd" cmpd="sng" algn="ctr">
              <a:solidFill>
                <a:srgbClr val="59CC7F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Доля учащихся, по которым осуществляется ведение цифрового профиля</c:v>
                </c:pt>
                <c:pt idx="1">
                  <c:v>Доля учащихся, которым предложены рекомендации 
по повышению качества обучения и формированию индивидуальных траекторий с использованием данных цифрового портфолио учащегося</c:v>
                </c:pt>
                <c:pt idx="2">
                  <c:v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c:v>
                </c:pt>
                <c:pt idx="3">
                  <c:v>Доля учащихся, имеющих возможность бесплатного доступа к верифицированному цифровому образовательному контенту и сервисам 
для самостоятельной подготовки</c:v>
                </c:pt>
                <c:pt idx="4">
                  <c:v>Доля заданий, выполненных учащимися в электронной форме и проверяемых с использованием технологий автоматизированной проверки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0.99747358592897206</c:v>
                </c:pt>
                <c:pt idx="1">
                  <c:v>0</c:v>
                </c:pt>
                <c:pt idx="2">
                  <c:v>0.86183967491688218</c:v>
                </c:pt>
                <c:pt idx="3">
                  <c:v>0.44840417132931942</c:v>
                </c:pt>
                <c:pt idx="4">
                  <c:v>0.99800441376719728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A0-4278-ABFC-3B25C756BD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План, 2024 г.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Доля учащихся, по которым осуществляется ведение цифрового профиля</c:v>
                </c:pt>
                <c:pt idx="1">
                  <c:v>Доля учащихся, которым предложены рекомендации 
по повышению качества обучения и формированию индивидуальных траекторий с использованием данных цифрового портфолио учащегося</c:v>
                </c:pt>
                <c:pt idx="2">
                  <c:v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c:v>
                </c:pt>
                <c:pt idx="3">
                  <c:v>Доля учащихся, имеющих возможность бесплатного доступа к верифицированному цифровому образовательному контенту и сервисам 
для самостоятельной подготовки</c:v>
                </c:pt>
                <c:pt idx="4">
                  <c:v>Доля заданий, выполненных учащимися в электронной форме и проверяемых с использованием технологий автоматизированной проверки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989824"/>
        <c:axId val="190991360"/>
      </c:radarChart>
      <c:catAx>
        <c:axId val="19098982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0991360"/>
        <c:crosses val="autoZero"/>
        <c:auto val="1"/>
        <c:lblAlgn val="ctr"/>
        <c:lblOffset val="100"/>
        <c:noMultiLvlLbl val="0"/>
      </c:catAx>
      <c:valAx>
        <c:axId val="1909913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PT Sans" panose="020B0503020203020204" pitchFamily="34" charset="-52"/>
                <a:ea typeface="+mn-ea"/>
                <a:cs typeface="+mn-cs"/>
              </a:defRPr>
            </a:pPr>
            <a:endParaRPr lang="ru-RU"/>
          </a:p>
        </c:txPr>
        <c:crossAx val="1909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64190956463509"/>
          <c:y val="0.49196089140085048"/>
          <c:w val="0.18981376441712977"/>
          <c:h val="0.178423022802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Здравоохранение</c:v>
                </c:pt>
                <c:pt idx="1">
                  <c:v>Общественный транспорт</c:v>
                </c:pt>
                <c:pt idx="2">
                  <c:v>Городская среда</c:v>
                </c:pt>
                <c:pt idx="3">
                  <c:v>Государственное управление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3.5</c:v>
                </c:pt>
                <c:pt idx="1">
                  <c:v>18.399999999999999</c:v>
                </c:pt>
                <c:pt idx="2">
                  <c:v>60.2</c:v>
                </c:pt>
                <c:pt idx="3">
                  <c:v>64.400000000000006</c:v>
                </c:pt>
                <c:pt idx="4">
                  <c:v>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898752"/>
        <c:axId val="189900288"/>
      </c:barChart>
      <c:catAx>
        <c:axId val="189898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200" baseline="0"/>
            </a:pPr>
            <a:endParaRPr lang="ru-RU"/>
          </a:p>
        </c:txPr>
        <c:crossAx val="189900288"/>
        <c:crosses val="autoZero"/>
        <c:auto val="1"/>
        <c:lblAlgn val="ctr"/>
        <c:lblOffset val="100"/>
        <c:noMultiLvlLbl val="0"/>
      </c:catAx>
      <c:valAx>
        <c:axId val="189900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989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800" b="1" i="0" u="none" strike="noStrike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% </a:t>
            </a:r>
            <a:r>
              <a:rPr lang="ru-RU" sz="1800" b="1" i="0" u="none" strike="noStrike" kern="1200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организаций СПО</a:t>
            </a:r>
            <a:endParaRPr lang="ru-RU" sz="1800" b="1" i="0" u="none" strike="noStrike" kern="1200" baseline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9124001013404344"/>
          <c:y val="0.182343876139342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95104948129224E-2"/>
          <c:y val="0.35105805751492131"/>
          <c:w val="0.89300279608928634"/>
          <c:h val="0.59626624717155652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'охват ЦОС'!$C$57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1"/>
          <c:order val="1"/>
          <c:tx>
            <c:v>2021</c:v>
          </c:tx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'охват ЦОС'!$D$57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2"/>
          <c:order val="2"/>
          <c:tx>
            <c:v>2022</c:v>
          </c:tx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'охват ЦОС'!$E$57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3"/>
          <c:order val="3"/>
          <c:tx>
            <c:v>2023</c:v>
          </c:tx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'охват ЦОС'!$F$57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708736"/>
        <c:axId val="188710272"/>
      </c:barChart>
      <c:catAx>
        <c:axId val="188708736"/>
        <c:scaling>
          <c:orientation val="minMax"/>
        </c:scaling>
        <c:delete val="1"/>
        <c:axPos val="b"/>
        <c:majorTickMark val="none"/>
        <c:minorTickMark val="none"/>
        <c:tickLblPos val="nextTo"/>
        <c:crossAx val="188710272"/>
        <c:crosses val="autoZero"/>
        <c:auto val="1"/>
        <c:lblAlgn val="ctr"/>
        <c:lblOffset val="100"/>
        <c:noMultiLvlLbl val="0"/>
      </c:catAx>
      <c:valAx>
        <c:axId val="188710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708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3884098799300414E-2"/>
          <c:y val="0.17706235527852321"/>
          <c:w val="0.23713019617959402"/>
          <c:h val="0.4661063762477484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/>
            </a:pPr>
            <a:r>
              <a:rPr lang="ru-RU" sz="1400" b="1" i="0" baseline="0" dirty="0" smtClean="0">
                <a:effectLst/>
              </a:rPr>
              <a:t>Количество ОО, </a:t>
            </a:r>
          </a:p>
          <a:p>
            <a:pPr algn="l">
              <a:defRPr sz="1400"/>
            </a:pPr>
            <a:r>
              <a:rPr lang="ru-RU" sz="1400" b="1" i="0" baseline="0" dirty="0" smtClean="0">
                <a:effectLst/>
              </a:rPr>
              <a:t>подключенных</a:t>
            </a:r>
          </a:p>
          <a:p>
            <a:pPr algn="l">
              <a:defRPr sz="1400"/>
            </a:pPr>
            <a:r>
              <a:rPr lang="ru-RU" sz="1400" b="1" i="0" baseline="0" dirty="0" smtClean="0">
                <a:effectLst/>
              </a:rPr>
              <a:t>к СЭДО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2.6162271641556174E-2"/>
          <c:y val="9.463099071703706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PowerPoint]СЭДО'!$A$22</c:f>
              <c:strCache>
                <c:ptCount val="1"/>
                <c:pt idx="0">
                  <c:v>Количесвто подключенных организаций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6947316592811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25258493353029E-2"/>
                  <c:y val="-8.4566596194503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94731659281144E-2"/>
                  <c:y val="-1.12755461592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PowerPoint]СЭДО'!$B$21:$E$21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'[Диаграмма в Microsoft PowerPoint]СЭДО'!$B$22:$E$22</c:f>
              <c:numCache>
                <c:formatCode>0</c:formatCode>
                <c:ptCount val="4"/>
                <c:pt idx="0">
                  <c:v>60</c:v>
                </c:pt>
                <c:pt idx="1">
                  <c:v>406</c:v>
                </c:pt>
                <c:pt idx="2">
                  <c:v>435</c:v>
                </c:pt>
                <c:pt idx="3">
                  <c:v>440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7723136"/>
        <c:axId val="187754752"/>
      </c:barChart>
      <c:catAx>
        <c:axId val="187723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87754752"/>
        <c:crosses val="autoZero"/>
        <c:auto val="1"/>
        <c:lblAlgn val="ctr"/>
        <c:lblOffset val="100"/>
        <c:noMultiLvlLbl val="0"/>
      </c:catAx>
      <c:valAx>
        <c:axId val="1877547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none"/>
        <c:minorTickMark val="none"/>
        <c:tickLblPos val="none"/>
        <c:spPr>
          <a:ln>
            <a:noFill/>
          </a:ln>
        </c:spPr>
        <c:crossAx val="1877231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sz="1200" dirty="0"/>
              <a:t>Количество электронных </a:t>
            </a:r>
            <a:endParaRPr lang="ru-RU" sz="1200" dirty="0" smtClean="0"/>
          </a:p>
          <a:p>
            <a:pPr algn="l">
              <a:defRPr/>
            </a:pPr>
            <a:r>
              <a:rPr lang="ru-RU" sz="1200" dirty="0" smtClean="0"/>
              <a:t>учебников</a:t>
            </a:r>
            <a:r>
              <a:rPr lang="ru-RU" sz="1200" dirty="0"/>
              <a:t>, шт.</a:t>
            </a:r>
          </a:p>
        </c:rich>
      </c:tx>
      <c:layout>
        <c:manualLayout>
          <c:xMode val="edge"/>
          <c:yMode val="edge"/>
          <c:x val="5.8357533058377216E-2"/>
          <c:y val="0.12417906722739885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[диаграммы.xlsx]Лист1!$B$1:$E$1</c:f>
              <c:strCache>
                <c:ptCount val="4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</c:strCache>
            </c:strRef>
          </c:cat>
          <c:val>
            <c:numRef>
              <c:f>[диаграммы.xlsx]Лист1!$B$2:$E$2</c:f>
              <c:numCache>
                <c:formatCode>General</c:formatCode>
                <c:ptCount val="4"/>
                <c:pt idx="0">
                  <c:v>34820</c:v>
                </c:pt>
                <c:pt idx="1">
                  <c:v>41417</c:v>
                </c:pt>
                <c:pt idx="2">
                  <c:v>56180</c:v>
                </c:pt>
                <c:pt idx="3">
                  <c:v>145166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7765120"/>
        <c:axId val="187767808"/>
      </c:barChart>
      <c:catAx>
        <c:axId val="187765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7767808"/>
        <c:crosses val="autoZero"/>
        <c:auto val="1"/>
        <c:lblAlgn val="ctr"/>
        <c:lblOffset val="100"/>
        <c:noMultiLvlLbl val="0"/>
      </c:catAx>
      <c:valAx>
        <c:axId val="187767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765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ru-RU" sz="1200" b="1" i="0" u="none" strike="noStrike" baseline="0" dirty="0">
                <a:effectLst/>
              </a:rPr>
              <a:t>Закупка оборудования, </a:t>
            </a:r>
            <a:endParaRPr lang="ru-RU" sz="1200" b="1" i="0" u="none" strike="noStrike" baseline="0" dirty="0" smtClean="0">
              <a:effectLst/>
            </a:endParaRPr>
          </a:p>
          <a:p>
            <a:pPr algn="l">
              <a:defRPr sz="1200"/>
            </a:pPr>
            <a:r>
              <a:rPr lang="ru-RU" sz="1200" b="1" i="0" u="none" strike="noStrike" baseline="0" dirty="0" smtClean="0">
                <a:effectLst/>
              </a:rPr>
              <a:t>тыс</a:t>
            </a:r>
            <a:r>
              <a:rPr lang="ru-RU" sz="1200" b="1" i="0" u="none" strike="noStrike" baseline="0" dirty="0">
                <a:effectLst/>
              </a:rPr>
              <a:t>. </a:t>
            </a:r>
            <a:r>
              <a:rPr lang="ru-RU" sz="1200" b="1" i="0" u="none" strike="noStrike" baseline="0" dirty="0" smtClean="0">
                <a:effectLst/>
              </a:rPr>
              <a:t>руб.</a:t>
            </a:r>
            <a:endParaRPr lang="ru-RU" sz="1200" dirty="0"/>
          </a:p>
        </c:rich>
      </c:tx>
      <c:layout>
        <c:manualLayout>
          <c:xMode val="edge"/>
          <c:yMode val="edge"/>
          <c:x val="5.7407321396580675E-2"/>
          <c:y val="0.217506884956992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Лист1!$L$1:$O$1</c:f>
              <c:strCache>
                <c:ptCount val="4"/>
                <c:pt idx="0">
                  <c:v>2018/2019 (планшеты)</c:v>
                </c:pt>
                <c:pt idx="1">
                  <c:v>2019/2020 (планшеты)</c:v>
                </c:pt>
                <c:pt idx="2">
                  <c:v>2020/2021 (ноутбуки)</c:v>
                </c:pt>
                <c:pt idx="3">
                  <c:v>2021/2022 (интерактивные панели)</c:v>
                </c:pt>
              </c:strCache>
            </c:strRef>
          </c:cat>
          <c:val>
            <c:numRef>
              <c:f>Лист1!$L$2:$O$2</c:f>
              <c:numCache>
                <c:formatCode>General</c:formatCode>
                <c:ptCount val="4"/>
                <c:pt idx="0">
                  <c:v>3714.4</c:v>
                </c:pt>
                <c:pt idx="1">
                  <c:v>2630.1</c:v>
                </c:pt>
                <c:pt idx="2">
                  <c:v>20613.7</c:v>
                </c:pt>
                <c:pt idx="3">
                  <c:v>12610.6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7811712"/>
        <c:axId val="187814656"/>
      </c:barChart>
      <c:catAx>
        <c:axId val="187811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7814656"/>
        <c:crosses val="autoZero"/>
        <c:auto val="1"/>
        <c:lblAlgn val="ctr"/>
        <c:lblOffset val="100"/>
        <c:noMultiLvlLbl val="0"/>
      </c:catAx>
      <c:valAx>
        <c:axId val="18781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811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l">
              <a:defRPr lang="ru-RU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</a:rPr>
              <a:t>Общее </a:t>
            </a:r>
            <a:r>
              <a:rPr lang="ru-RU" sz="1400" b="1" dirty="0" smtClean="0">
                <a:solidFill>
                  <a:schemeClr val="tx1"/>
                </a:solidFill>
              </a:rPr>
              <a:t>количество</a:t>
            </a:r>
          </a:p>
          <a:p>
            <a:pPr algn="l">
              <a:defRPr lang="ru-RU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</a:rPr>
              <a:t>курсов в СЭДО</a:t>
            </a:r>
            <a:endParaRPr lang="ru-RU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0137673967249371E-2"/>
          <c:y val="0.13316416940160006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419999999999996E-2"/>
          <c:y val="0.15232000000000001"/>
          <c:w val="0.88444"/>
          <c:h val="0.690209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'Лист2'!$B$11</c:f>
              <c:strCache>
                <c:ptCount val="1"/>
                <c:pt idx="0">
                  <c:v>Общее количество курсов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882E-2"/>
                  <c:y val="-3.846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2E-2"/>
                  <c:y val="-3.1460000000000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20000000000001E-2"/>
                  <c:y val="-3.846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189999999999999E-2"/>
                  <c:y val="-3.846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'Лист2'!$A$12:$A$15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'Лист2'!$B$12:$B$15</c:f>
              <c:numCache>
                <c:formatCode>General</c:formatCode>
                <c:ptCount val="4"/>
                <c:pt idx="0">
                  <c:v>566</c:v>
                </c:pt>
                <c:pt idx="1">
                  <c:v>48420</c:v>
                </c:pt>
                <c:pt idx="2">
                  <c:v>72094</c:v>
                </c:pt>
                <c:pt idx="3">
                  <c:v>86788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7829632"/>
        <c:axId val="187857152"/>
      </c:barChart>
      <c:catAx>
        <c:axId val="1878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857152"/>
        <c:crosses val="autoZero"/>
        <c:auto val="1"/>
        <c:lblAlgn val="ctr"/>
        <c:lblOffset val="100"/>
        <c:noMultiLvlLbl val="0"/>
      </c:catAx>
      <c:valAx>
        <c:axId val="187857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829632"/>
        <c:crosses val="autoZero"/>
        <c:crossBetween val="between"/>
      </c:valAx>
      <c:spPr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0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педагогических работников, чел.</c:v>
                </c:pt>
              </c:strCache>
            </c:strRef>
          </c:tx>
          <c:invertIfNegative val="0"/>
          <c:cat>
            <c:strRef>
              <c:f>Лист1!$A$2:$A$22</c:f>
              <c:strCache>
                <c:ptCount val="21"/>
                <c:pt idx="0">
                  <c:v>Александровский район</c:v>
                </c:pt>
                <c:pt idx="1">
                  <c:v>Вязниковский район</c:v>
                </c:pt>
                <c:pt idx="2">
                  <c:v>Г. Гусь-Хрустальный</c:v>
                </c:pt>
                <c:pt idx="3">
                  <c:v>Г. Ковров</c:v>
                </c:pt>
                <c:pt idx="4">
                  <c:v>Г. Владимир</c:v>
                </c:pt>
                <c:pt idx="5">
                  <c:v>Гороховецкий район</c:v>
                </c:pt>
                <c:pt idx="6">
                  <c:v>Гусь-Хрустальный район</c:v>
                </c:pt>
                <c:pt idx="7">
                  <c:v>ЗАТО г. Радужный </c:v>
                </c:pt>
                <c:pt idx="8">
                  <c:v>Камешковский район</c:v>
                </c:pt>
                <c:pt idx="9">
                  <c:v>Киржачский район</c:v>
                </c:pt>
                <c:pt idx="10">
                  <c:v>Ковровский район</c:v>
                </c:pt>
                <c:pt idx="11">
                  <c:v>Кольчугинский район</c:v>
                </c:pt>
                <c:pt idx="12">
                  <c:v>Меленковский район</c:v>
                </c:pt>
                <c:pt idx="13">
                  <c:v>Муромский район</c:v>
                </c:pt>
                <c:pt idx="14">
                  <c:v>О. Муром</c:v>
                </c:pt>
                <c:pt idx="15">
                  <c:v>Петушинский район</c:v>
                </c:pt>
                <c:pt idx="16">
                  <c:v>Селивановский район</c:v>
                </c:pt>
                <c:pt idx="17">
                  <c:v>Собинский район</c:v>
                </c:pt>
                <c:pt idx="18">
                  <c:v>Судогодский район</c:v>
                </c:pt>
                <c:pt idx="19">
                  <c:v>Суздальский район</c:v>
                </c:pt>
                <c:pt idx="20">
                  <c:v>Юрьев-Польский район</c:v>
                </c:pt>
              </c:strCache>
            </c:strRef>
          </c:cat>
          <c:val>
            <c:numRef>
              <c:f>Лист1!$B$2:$B$22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количество педагогических работников, зарегистрированных в ЕСИА и привязанных к профилю ОО, чел.</c:v>
                </c:pt>
              </c:strCache>
            </c:strRef>
          </c:tx>
          <c:invertIfNegative val="0"/>
          <c:cat>
            <c:strRef>
              <c:f>Лист1!$A$2:$A$22</c:f>
              <c:strCache>
                <c:ptCount val="21"/>
                <c:pt idx="0">
                  <c:v>Александровский район</c:v>
                </c:pt>
                <c:pt idx="1">
                  <c:v>Вязниковский район</c:v>
                </c:pt>
                <c:pt idx="2">
                  <c:v>Г. Гусь-Хрустальный</c:v>
                </c:pt>
                <c:pt idx="3">
                  <c:v>Г. Ковров</c:v>
                </c:pt>
                <c:pt idx="4">
                  <c:v>Г. Владимир</c:v>
                </c:pt>
                <c:pt idx="5">
                  <c:v>Гороховецкий район</c:v>
                </c:pt>
                <c:pt idx="6">
                  <c:v>Гусь-Хрустальный район</c:v>
                </c:pt>
                <c:pt idx="7">
                  <c:v>ЗАТО г. Радужный </c:v>
                </c:pt>
                <c:pt idx="8">
                  <c:v>Камешковский район</c:v>
                </c:pt>
                <c:pt idx="9">
                  <c:v>Киржачский район</c:v>
                </c:pt>
                <c:pt idx="10">
                  <c:v>Ковровский район</c:v>
                </c:pt>
                <c:pt idx="11">
                  <c:v>Кольчугинский район</c:v>
                </c:pt>
                <c:pt idx="12">
                  <c:v>Меленковский район</c:v>
                </c:pt>
                <c:pt idx="13">
                  <c:v>Муромский район</c:v>
                </c:pt>
                <c:pt idx="14">
                  <c:v>О. Муром</c:v>
                </c:pt>
                <c:pt idx="15">
                  <c:v>Петушинский район</c:v>
                </c:pt>
                <c:pt idx="16">
                  <c:v>Селивановский район</c:v>
                </c:pt>
                <c:pt idx="17">
                  <c:v>Собинский район</c:v>
                </c:pt>
                <c:pt idx="18">
                  <c:v>Судогодский район</c:v>
                </c:pt>
                <c:pt idx="19">
                  <c:v>Суздальский район</c:v>
                </c:pt>
                <c:pt idx="20">
                  <c:v>Юрьев-Польский район</c:v>
                </c:pt>
              </c:strCache>
            </c:strRef>
          </c:cat>
          <c:val>
            <c:numRef>
              <c:f>Лист1!$C$2:$C$22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педагогических работников, зарегистрированных в ЕСИА и привязанных к профилю ОО, чел.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>
                  <a:alpha val="56000"/>
                </a:srgb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Лист1!$A$2:$A$22</c:f>
              <c:strCache>
                <c:ptCount val="21"/>
                <c:pt idx="0">
                  <c:v>Александровский район</c:v>
                </c:pt>
                <c:pt idx="1">
                  <c:v>Вязниковский район</c:v>
                </c:pt>
                <c:pt idx="2">
                  <c:v>Г. Гусь-Хрустальный</c:v>
                </c:pt>
                <c:pt idx="3">
                  <c:v>Г. Ковров</c:v>
                </c:pt>
                <c:pt idx="4">
                  <c:v>Г. Владимир</c:v>
                </c:pt>
                <c:pt idx="5">
                  <c:v>Гороховецкий район</c:v>
                </c:pt>
                <c:pt idx="6">
                  <c:v>Гусь-Хрустальный район</c:v>
                </c:pt>
                <c:pt idx="7">
                  <c:v>ЗАТО г. Радужный </c:v>
                </c:pt>
                <c:pt idx="8">
                  <c:v>Камешковский район</c:v>
                </c:pt>
                <c:pt idx="9">
                  <c:v>Киржачский район</c:v>
                </c:pt>
                <c:pt idx="10">
                  <c:v>Ковровский район</c:v>
                </c:pt>
                <c:pt idx="11">
                  <c:v>Кольчугинский район</c:v>
                </c:pt>
                <c:pt idx="12">
                  <c:v>Меленковский район</c:v>
                </c:pt>
                <c:pt idx="13">
                  <c:v>Муромский район</c:v>
                </c:pt>
                <c:pt idx="14">
                  <c:v>О. Муром</c:v>
                </c:pt>
                <c:pt idx="15">
                  <c:v>Петушинский район</c:v>
                </c:pt>
                <c:pt idx="16">
                  <c:v>Селивановский район</c:v>
                </c:pt>
                <c:pt idx="17">
                  <c:v>Собинский район</c:v>
                </c:pt>
                <c:pt idx="18">
                  <c:v>Судогодский район</c:v>
                </c:pt>
                <c:pt idx="19">
                  <c:v>Суздальский район</c:v>
                </c:pt>
                <c:pt idx="20">
                  <c:v>Юрьев-Польский район</c:v>
                </c:pt>
              </c:strCache>
            </c:strRef>
          </c:cat>
          <c:val>
            <c:numRef>
              <c:f>Лист1!$D$2:$D$22</c:f>
              <c:numCache>
                <c:formatCode>0.0%</c:formatCode>
                <c:ptCount val="21"/>
                <c:pt idx="0">
                  <c:v>1</c:v>
                </c:pt>
                <c:pt idx="1">
                  <c:v>0.99771689497716898</c:v>
                </c:pt>
                <c:pt idx="2">
                  <c:v>0.98795180722891562</c:v>
                </c:pt>
                <c:pt idx="3">
                  <c:v>1</c:v>
                </c:pt>
                <c:pt idx="4">
                  <c:v>0.83524904214559392</c:v>
                </c:pt>
                <c:pt idx="5">
                  <c:v>0.94308943089430897</c:v>
                </c:pt>
                <c:pt idx="6">
                  <c:v>1</c:v>
                </c:pt>
                <c:pt idx="7">
                  <c:v>1</c:v>
                </c:pt>
                <c:pt idx="8">
                  <c:v>0.99033816425120769</c:v>
                </c:pt>
                <c:pt idx="9">
                  <c:v>1</c:v>
                </c:pt>
                <c:pt idx="10">
                  <c:v>1</c:v>
                </c:pt>
                <c:pt idx="11">
                  <c:v>0.99712643678160917</c:v>
                </c:pt>
                <c:pt idx="12">
                  <c:v>1</c:v>
                </c:pt>
                <c:pt idx="13">
                  <c:v>0.98518518518518516</c:v>
                </c:pt>
                <c:pt idx="14">
                  <c:v>0.99687010954616584</c:v>
                </c:pt>
                <c:pt idx="15">
                  <c:v>1</c:v>
                </c:pt>
                <c:pt idx="16">
                  <c:v>1</c:v>
                </c:pt>
                <c:pt idx="17">
                  <c:v>0.99425287356321834</c:v>
                </c:pt>
                <c:pt idx="18">
                  <c:v>1</c:v>
                </c:pt>
                <c:pt idx="19">
                  <c:v>0.9966216216216216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075264"/>
        <c:axId val="190076800"/>
      </c:barChart>
      <c:catAx>
        <c:axId val="190075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90076800"/>
        <c:crosses val="autoZero"/>
        <c:auto val="1"/>
        <c:lblAlgn val="ctr"/>
        <c:lblOffset val="100"/>
        <c:noMultiLvlLbl val="0"/>
      </c:catAx>
      <c:valAx>
        <c:axId val="190076800"/>
        <c:scaling>
          <c:orientation val="minMax"/>
          <c:max val="1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9007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60192475940495E-2"/>
          <c:y val="4.6452866958956777E-2"/>
          <c:w val="0.867128536016331"/>
          <c:h val="0.57829055626148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ОО, использующих только ЭЖ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Лист1!$A$2:$A$23</c:f>
              <c:strCache>
                <c:ptCount val="22"/>
                <c:pt idx="0">
                  <c:v>г. Владимир</c:v>
                </c:pt>
                <c:pt idx="1">
                  <c:v>г. Гусь-Хрустальный</c:v>
                </c:pt>
                <c:pt idx="2">
                  <c:v>г. Ковров</c:v>
                </c:pt>
                <c:pt idx="3">
                  <c:v>о. Муром</c:v>
                </c:pt>
                <c:pt idx="4">
                  <c:v>ЗАТО г. Радужный</c:v>
                </c:pt>
                <c:pt idx="5">
                  <c:v>Александровский район</c:v>
                </c:pt>
                <c:pt idx="6">
                  <c:v>Вязниковский район</c:v>
                </c:pt>
                <c:pt idx="7">
                  <c:v>Гороховецкий район</c:v>
                </c:pt>
                <c:pt idx="8">
                  <c:v>Гусь-Хрустальный район</c:v>
                </c:pt>
                <c:pt idx="9">
                  <c:v>Камешковский район</c:v>
                </c:pt>
                <c:pt idx="10">
                  <c:v>Киржачский район</c:v>
                </c:pt>
                <c:pt idx="11">
                  <c:v>Ковровский район</c:v>
                </c:pt>
                <c:pt idx="12">
                  <c:v>Кольчугинский район</c:v>
                </c:pt>
                <c:pt idx="13">
                  <c:v>Меленковский район</c:v>
                </c:pt>
                <c:pt idx="14">
                  <c:v>Муромский район</c:v>
                </c:pt>
                <c:pt idx="15">
                  <c:v>Петушинский район</c:v>
                </c:pt>
                <c:pt idx="16">
                  <c:v>Селивановский район</c:v>
                </c:pt>
                <c:pt idx="17">
                  <c:v>Собинский район</c:v>
                </c:pt>
                <c:pt idx="18">
                  <c:v>Судогодский район</c:v>
                </c:pt>
                <c:pt idx="19">
                  <c:v>Суздальский район</c:v>
                </c:pt>
                <c:pt idx="20">
                  <c:v>Юрьев-Польский район</c:v>
                </c:pt>
                <c:pt idx="21">
                  <c:v>Школы-интернаты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94</c:v>
                </c:pt>
                <c:pt idx="4">
                  <c:v>100</c:v>
                </c:pt>
                <c:pt idx="5">
                  <c:v>0</c:v>
                </c:pt>
                <c:pt idx="6">
                  <c:v>47</c:v>
                </c:pt>
                <c:pt idx="7">
                  <c:v>50</c:v>
                </c:pt>
                <c:pt idx="8">
                  <c:v>67</c:v>
                </c:pt>
                <c:pt idx="9">
                  <c:v>25</c:v>
                </c:pt>
                <c:pt idx="10">
                  <c:v>100</c:v>
                </c:pt>
                <c:pt idx="11">
                  <c:v>100</c:v>
                </c:pt>
                <c:pt idx="12">
                  <c:v>53</c:v>
                </c:pt>
                <c:pt idx="13">
                  <c:v>46</c:v>
                </c:pt>
                <c:pt idx="14">
                  <c:v>75</c:v>
                </c:pt>
                <c:pt idx="15">
                  <c:v>0</c:v>
                </c:pt>
                <c:pt idx="16">
                  <c:v>100</c:v>
                </c:pt>
                <c:pt idx="17">
                  <c:v>56</c:v>
                </c:pt>
                <c:pt idx="18">
                  <c:v>27</c:v>
                </c:pt>
                <c:pt idx="19">
                  <c:v>67</c:v>
                </c:pt>
                <c:pt idx="20">
                  <c:v>71</c:v>
                </c:pt>
                <c:pt idx="21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826560"/>
        <c:axId val="189827712"/>
      </c:barChart>
      <c:catAx>
        <c:axId val="189826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827712"/>
        <c:crosses val="autoZero"/>
        <c:auto val="1"/>
        <c:lblAlgn val="ctr"/>
        <c:lblOffset val="100"/>
        <c:noMultiLvlLbl val="0"/>
      </c:catAx>
      <c:valAx>
        <c:axId val="18982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82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80323653727543E-2"/>
          <c:y val="3.1921474656893496E-2"/>
          <c:w val="0.96588884694948196"/>
          <c:h val="0.78659951133025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количество входов одного сотрудника за период 01.09.2021-31.05.2022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Лист1!$A$2:$A$23</c:f>
              <c:strCache>
                <c:ptCount val="22"/>
                <c:pt idx="0">
                  <c:v>г. Владимир</c:v>
                </c:pt>
                <c:pt idx="1">
                  <c:v>г. Гусь-Хрустальный</c:v>
                </c:pt>
                <c:pt idx="2">
                  <c:v>г. Ковров</c:v>
                </c:pt>
                <c:pt idx="3">
                  <c:v>о. Муром</c:v>
                </c:pt>
                <c:pt idx="4">
                  <c:v>ЗАТО г. Радужный</c:v>
                </c:pt>
                <c:pt idx="5">
                  <c:v>Александровский район</c:v>
                </c:pt>
                <c:pt idx="6">
                  <c:v>Вязниковский район</c:v>
                </c:pt>
                <c:pt idx="7">
                  <c:v>Гороховецкий район</c:v>
                </c:pt>
                <c:pt idx="8">
                  <c:v>Гусь-Хрустальный район</c:v>
                </c:pt>
                <c:pt idx="9">
                  <c:v>Камешковский район</c:v>
                </c:pt>
                <c:pt idx="10">
                  <c:v>Киржачский район</c:v>
                </c:pt>
                <c:pt idx="11">
                  <c:v>Ковровский район</c:v>
                </c:pt>
                <c:pt idx="12">
                  <c:v>Кольчугинский район</c:v>
                </c:pt>
                <c:pt idx="13">
                  <c:v>Меленковский район</c:v>
                </c:pt>
                <c:pt idx="14">
                  <c:v>Муромский район</c:v>
                </c:pt>
                <c:pt idx="15">
                  <c:v>Петушинский район</c:v>
                </c:pt>
                <c:pt idx="16">
                  <c:v>Селивановский район</c:v>
                </c:pt>
                <c:pt idx="17">
                  <c:v>Собинский район</c:v>
                </c:pt>
                <c:pt idx="18">
                  <c:v>Судогодский район</c:v>
                </c:pt>
                <c:pt idx="19">
                  <c:v>Суздальский район</c:v>
                </c:pt>
                <c:pt idx="20">
                  <c:v>Юрьев-Польский район</c:v>
                </c:pt>
                <c:pt idx="21">
                  <c:v>Школы-интернаты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105</c:v>
                </c:pt>
                <c:pt idx="1">
                  <c:v>122</c:v>
                </c:pt>
                <c:pt idx="2">
                  <c:v>100</c:v>
                </c:pt>
                <c:pt idx="3">
                  <c:v>73</c:v>
                </c:pt>
                <c:pt idx="4">
                  <c:v>120</c:v>
                </c:pt>
                <c:pt idx="5">
                  <c:v>77</c:v>
                </c:pt>
                <c:pt idx="6">
                  <c:v>84</c:v>
                </c:pt>
                <c:pt idx="7">
                  <c:v>33</c:v>
                </c:pt>
                <c:pt idx="8">
                  <c:v>85</c:v>
                </c:pt>
                <c:pt idx="9">
                  <c:v>69</c:v>
                </c:pt>
                <c:pt idx="10">
                  <c:v>89</c:v>
                </c:pt>
                <c:pt idx="11">
                  <c:v>71</c:v>
                </c:pt>
                <c:pt idx="12">
                  <c:v>102</c:v>
                </c:pt>
                <c:pt idx="13">
                  <c:v>68</c:v>
                </c:pt>
                <c:pt idx="14">
                  <c:v>89</c:v>
                </c:pt>
                <c:pt idx="15">
                  <c:v>79</c:v>
                </c:pt>
                <c:pt idx="16">
                  <c:v>100</c:v>
                </c:pt>
                <c:pt idx="17">
                  <c:v>100</c:v>
                </c:pt>
                <c:pt idx="18">
                  <c:v>81</c:v>
                </c:pt>
                <c:pt idx="19">
                  <c:v>84</c:v>
                </c:pt>
                <c:pt idx="20">
                  <c:v>106</c:v>
                </c:pt>
                <c:pt idx="21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942592"/>
        <c:axId val="188957824"/>
      </c:barChart>
      <c:catAx>
        <c:axId val="18894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57824"/>
        <c:crosses val="autoZero"/>
        <c:auto val="1"/>
        <c:lblAlgn val="ctr"/>
        <c:lblOffset val="100"/>
        <c:noMultiLvlLbl val="0"/>
      </c:catAx>
      <c:valAx>
        <c:axId val="18895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4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6E1E8-A86E-42B4-A1B8-932E7AE16C6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090DA-20DA-4B4C-BD25-FD0AF1516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2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BDE1F-AD7D-44AC-ABAE-5B753F1464F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0BA3C-9AD2-46CE-BFF2-2E42AE39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0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4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20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6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6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6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xmlns="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xmlns="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xmlns="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30E2C2-84D4-4642-B24B-A355D7F57297}" type="slidenum">
              <a:rPr lang="ru-RU" altLang="ru-RU" smtClean="0">
                <a:solidFill>
                  <a:prstClr val="black"/>
                </a:solidFill>
              </a:rPr>
              <a:pPr/>
              <a:t>26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23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4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8C1-E0AC-486E-9288-9D9ADEC33C8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6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7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4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7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8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74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87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66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10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77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5B7C0E-D54E-4165-9B3E-365479678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009" t="5331" r="20074" b="76498"/>
          <a:stretch/>
        </p:blipFill>
        <p:spPr>
          <a:xfrm>
            <a:off x="11273556" y="183256"/>
            <a:ext cx="668760" cy="6173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DCD31AD-ADA4-468A-95A9-C3F689229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0228" t="15353" r="29946" b="27952"/>
          <a:stretch/>
        </p:blipFill>
        <p:spPr>
          <a:xfrm>
            <a:off x="10394234" y="196909"/>
            <a:ext cx="600080" cy="60366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2043DF1-9BE2-4B8B-9407-8FD4B61163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33" y="247835"/>
            <a:ext cx="540459" cy="5154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28EFD80-CBDB-4FCF-91D3-1B31DB9A58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7394" y="128853"/>
            <a:ext cx="6746892" cy="769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60747EA-E1D4-4854-9DFD-F99987CCB8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67" y="284353"/>
            <a:ext cx="1635224" cy="4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82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5B7C0E-D54E-4165-9B3E-365479678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009" t="5331" r="20074" b="76498"/>
          <a:stretch/>
        </p:blipFill>
        <p:spPr>
          <a:xfrm>
            <a:off x="11273556" y="183256"/>
            <a:ext cx="668760" cy="6173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DCD31AD-ADA4-468A-95A9-C3F689229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0228" t="15353" r="29946" b="27952"/>
          <a:stretch/>
        </p:blipFill>
        <p:spPr>
          <a:xfrm>
            <a:off x="10394234" y="196909"/>
            <a:ext cx="600080" cy="60366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2043DF1-9BE2-4B8B-9407-8FD4B61163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33" y="247835"/>
            <a:ext cx="540459" cy="5154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28EFD80-CBDB-4FCF-91D3-1B31DB9A58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7394" y="128853"/>
            <a:ext cx="6746892" cy="769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60747EA-E1D4-4854-9DFD-F99987CCB8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67" y="284353"/>
            <a:ext cx="1635224" cy="4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9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D80C7F7-87D0-4C7C-9BAC-C7F5005C83E4}"/>
              </a:ext>
            </a:extLst>
          </p:cNvPr>
          <p:cNvSpPr/>
          <p:nvPr userDrawn="1"/>
        </p:nvSpPr>
        <p:spPr>
          <a:xfrm>
            <a:off x="-76869" y="0"/>
            <a:ext cx="12268869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60F47C0-F09A-458E-ADA8-77EF5FDB7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10" t="2396" r="76021" b="3293"/>
          <a:stretch/>
        </p:blipFill>
        <p:spPr>
          <a:xfrm>
            <a:off x="-76869" y="0"/>
            <a:ext cx="231207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E2AB7B-B9B5-421D-A36F-342E72C66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1436" t="49551" r="2251" b="3293"/>
          <a:stretch/>
        </p:blipFill>
        <p:spPr>
          <a:xfrm>
            <a:off x="10513382" y="3429000"/>
            <a:ext cx="1678618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CA2BEE0-04E4-4A5C-A60F-7F32E96A6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463" t="21956" r="18437" b="30739"/>
          <a:stretch/>
        </p:blipFill>
        <p:spPr>
          <a:xfrm>
            <a:off x="1745522" y="978575"/>
            <a:ext cx="8767859" cy="49593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745839-E7D9-431C-B21D-4A6F5F75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6009" t="5331" r="20074" b="76498"/>
          <a:stretch/>
        </p:blipFill>
        <p:spPr>
          <a:xfrm>
            <a:off x="10513381" y="314007"/>
            <a:ext cx="1330016" cy="12276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1ACA975-6641-445E-A2FF-6CC62F17B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0228" t="15353" r="29946" b="27952"/>
          <a:stretch/>
        </p:blipFill>
        <p:spPr>
          <a:xfrm>
            <a:off x="5005761" y="371666"/>
            <a:ext cx="1090239" cy="10967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AE461A8-AB78-4740-9B54-7173F8E7CA5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49" y="462730"/>
            <a:ext cx="958969" cy="9146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CCB7E3F-1C53-4961-84C6-0C700D29AB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1" y="441646"/>
            <a:ext cx="3290503" cy="9724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F3B31D-709A-4E29-887C-7B938CF9BA5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84788" y="5467610"/>
            <a:ext cx="11578587" cy="13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5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3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1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7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0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2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4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7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674D-D7FD-4BF3-8A39-1A1A70483DD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F8C1-9B91-4EFD-BEA8-88191E01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2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5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8.png"/><Relationship Id="rId5" Type="http://schemas.openxmlformats.org/officeDocument/2006/relationships/image" Target="../media/image44.png"/><Relationship Id="rId10" Type="http://schemas.openxmlformats.org/officeDocument/2006/relationships/image" Target="../media/image33.jpeg"/><Relationship Id="rId4" Type="http://schemas.openxmlformats.org/officeDocument/2006/relationships/image" Target="../media/image43.png"/><Relationship Id="rId9" Type="http://schemas.openxmlformats.org/officeDocument/2006/relationships/image" Target="../media/image32.jpe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7.png"/><Relationship Id="rId15" Type="http://schemas.openxmlformats.org/officeDocument/2006/relationships/image" Target="../media/image25.jpeg"/><Relationship Id="rId10" Type="http://schemas.openxmlformats.org/officeDocument/2006/relationships/image" Target="../media/image16.svg"/><Relationship Id="rId9" Type="http://schemas.openxmlformats.org/officeDocument/2006/relationships/image" Target="../media/image22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8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11" Type="http://schemas.openxmlformats.org/officeDocument/2006/relationships/image" Target="../media/image15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32" y="3506680"/>
            <a:ext cx="7702151" cy="335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2249" y="155614"/>
            <a:ext cx="9935964" cy="1231058"/>
          </a:xfrm>
          <a:prstGeom prst="rect">
            <a:avLst/>
          </a:prstGeom>
        </p:spPr>
        <p:txBody>
          <a:bodyPr wrap="square" lIns="121870" tIns="60936" rIns="121870" bIns="60936">
            <a:spAutoFit/>
          </a:bodyPr>
          <a:lstStyle/>
          <a:p>
            <a:pPr algn="ctr"/>
            <a:endParaRPr lang="ru-RU" sz="2400" b="1" dirty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Департамент образования Владимирской области</a:t>
            </a:r>
          </a:p>
          <a:p>
            <a:pPr algn="ctr"/>
            <a:endParaRPr lang="ru-RU" sz="2400" b="1" dirty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 descr="vladim9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31" y="155613"/>
            <a:ext cx="1188244" cy="11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136" y="155614"/>
            <a:ext cx="1327062" cy="129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 bwMode="auto">
          <a:xfrm>
            <a:off x="6672061" y="4495867"/>
            <a:ext cx="5218137" cy="10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0" tIns="60936" rIns="121870" bIns="60936" rtlCol="0" anchor="ctr">
            <a:spAutoFit/>
          </a:bodyPr>
          <a:lstStyle/>
          <a:p>
            <a:pPr algn="just"/>
            <a:r>
              <a:rPr lang="ru-RU" sz="2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Власенко Виктория Аркадьевна</a:t>
            </a: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информационно-компьютерного отдела департамента образования Владимирской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канд.пед.наук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964761" y="1971058"/>
            <a:ext cx="10253204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rtlCol="0" anchor="ctr">
            <a:spAutoFit/>
          </a:bodyPr>
          <a:lstStyle/>
          <a:p>
            <a:pPr algn="ctr"/>
            <a:r>
              <a:rPr lang="ru-RU" sz="37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Цифровая </a:t>
            </a:r>
            <a:r>
              <a:rPr lang="ru-RU" sz="37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трансформация образования: региональные аспекты</a:t>
            </a:r>
            <a:endParaRPr lang="ru-RU" sz="3700" b="1" dirty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уга 46"/>
          <p:cNvSpPr/>
          <p:nvPr/>
        </p:nvSpPr>
        <p:spPr>
          <a:xfrm flipV="1">
            <a:off x="264891" y="1139252"/>
            <a:ext cx="3909848" cy="6790560"/>
          </a:xfrm>
          <a:prstGeom prst="arc">
            <a:avLst>
              <a:gd name="adj1" fmla="val 5839230"/>
              <a:gd name="adj2" fmla="val 8579193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48" name="Дуга 47"/>
          <p:cNvSpPr/>
          <p:nvPr/>
        </p:nvSpPr>
        <p:spPr>
          <a:xfrm>
            <a:off x="123621" y="2833569"/>
            <a:ext cx="3552396" cy="4271235"/>
          </a:xfrm>
          <a:prstGeom prst="arc">
            <a:avLst>
              <a:gd name="adj1" fmla="val 14249922"/>
              <a:gd name="adj2" fmla="val 16023663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49" name="Дуга 48"/>
          <p:cNvSpPr/>
          <p:nvPr/>
        </p:nvSpPr>
        <p:spPr>
          <a:xfrm>
            <a:off x="289503" y="-594107"/>
            <a:ext cx="3588224" cy="6936079"/>
          </a:xfrm>
          <a:prstGeom prst="arc">
            <a:avLst>
              <a:gd name="adj1" fmla="val 5724428"/>
              <a:gd name="adj2" fmla="val 8529275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50" name="Дуга 49"/>
          <p:cNvSpPr/>
          <p:nvPr/>
        </p:nvSpPr>
        <p:spPr>
          <a:xfrm>
            <a:off x="385674" y="481459"/>
            <a:ext cx="2848993" cy="4119335"/>
          </a:xfrm>
          <a:prstGeom prst="arc">
            <a:avLst>
              <a:gd name="adj1" fmla="val 5487866"/>
              <a:gd name="adj2" fmla="val 7086497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51" name="Дуга 50"/>
          <p:cNvSpPr/>
          <p:nvPr/>
        </p:nvSpPr>
        <p:spPr>
          <a:xfrm rot="499677">
            <a:off x="-875007" y="3743712"/>
            <a:ext cx="4363617" cy="5023943"/>
          </a:xfrm>
          <a:prstGeom prst="arc">
            <a:avLst>
              <a:gd name="adj1" fmla="val 15549430"/>
              <a:gd name="adj2" fmla="val 16320666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52" name="Дуга 51"/>
          <p:cNvSpPr/>
          <p:nvPr/>
        </p:nvSpPr>
        <p:spPr>
          <a:xfrm>
            <a:off x="289503" y="-743771"/>
            <a:ext cx="3477928" cy="6168320"/>
          </a:xfrm>
          <a:prstGeom prst="arc">
            <a:avLst>
              <a:gd name="adj1" fmla="val 5700372"/>
              <a:gd name="adj2" fmla="val 7607369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85674" y="930175"/>
            <a:ext cx="11498060" cy="5618370"/>
            <a:chOff x="218811" y="779866"/>
            <a:chExt cx="8726732" cy="424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3" y="2035056"/>
              <a:ext cx="485003" cy="435178"/>
            </a:xfrm>
            <a:prstGeom prst="rect">
              <a:avLst/>
            </a:prstGeom>
          </p:spPr>
        </p:pic>
        <p:pic>
          <p:nvPicPr>
            <p:cNvPr id="55" name="Рисунок 54" descr="дневник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364" y="4551876"/>
              <a:ext cx="496920" cy="445871"/>
            </a:xfrm>
            <a:prstGeom prst="rect">
              <a:avLst/>
            </a:prstGeom>
          </p:spPr>
        </p:pic>
        <p:pic>
          <p:nvPicPr>
            <p:cNvPr id="56" name="Рисунок 55" descr="книга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8496" y="3917588"/>
              <a:ext cx="496656" cy="445635"/>
            </a:xfrm>
            <a:prstGeom prst="rect">
              <a:avLst/>
            </a:prstGeom>
          </p:spPr>
        </p:pic>
        <p:pic>
          <p:nvPicPr>
            <p:cNvPr id="57" name="Рисунок 56" descr="планшет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4323" y="2658885"/>
              <a:ext cx="485002" cy="435177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1870742" y="4650259"/>
              <a:ext cx="3493347" cy="337517"/>
            </a:xfrm>
            <a:prstGeom prst="rect">
              <a:avLst/>
            </a:prstGeom>
            <a:solidFill>
              <a:srgbClr val="6ABEDD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ОПЕКА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870742" y="3219000"/>
              <a:ext cx="3493345" cy="615553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ОЦЕНКА ОБРАЗОВАТЕЛЬНЫХ ДОСТИЖЕНИЙ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870742" y="1942145"/>
              <a:ext cx="3493345" cy="615553"/>
            </a:xfrm>
            <a:prstGeom prst="rect">
              <a:avLst/>
            </a:prstGeom>
            <a:solidFill>
              <a:srgbClr val="3682AF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СОЦИАЛЬНО-ПСИХОЛОГИЧЕСКОЕ ТЕСТИРОВАНИЕ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870742" y="4004140"/>
              <a:ext cx="3493345" cy="337517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НАВИГАТОР ДОПОБРАЗОВАНИЯ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870742" y="2719591"/>
              <a:ext cx="3493347" cy="337517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rIns="0" anchor="ctr">
              <a:spAutoFit/>
            </a:bodyPr>
            <a:lstStyle/>
            <a:p>
              <a:pPr marL="0" lvl="1"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ПМПК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496472" y="4470366"/>
              <a:ext cx="3420000" cy="558648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>
                  <a:solidFill>
                    <a:prstClr val="white"/>
                  </a:solidFill>
                  <a:cs typeface="Arial" panose="020B0604020202020204" pitchFamily="34" charset="0"/>
                </a:rPr>
                <a:t>АВТОМАТИЗАЦИЯ ПРОЦЕССОВ УПРАВЛЕНИЯ</a:t>
              </a:r>
              <a:endParaRPr lang="ru-RU" sz="2100" b="1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508359" y="3940473"/>
              <a:ext cx="3420000" cy="305259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ИНДИВИДУАЛЬНАЯ ТРАЕКТОРИЯ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525543" y="1456490"/>
              <a:ext cx="3420000" cy="305259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ИНФОРМАЦИОННАЯ ОТКРЫТОСТЬ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525543" y="831560"/>
              <a:ext cx="3420000" cy="314239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ОРГАНИЗАЦИЯ ПИТАНИЯ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5525543" y="1842561"/>
              <a:ext cx="3420000" cy="549667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ИНСТРУМЕНТЫ ДЛЯ ОРГАНИЗАЦИИ МОНИТОРИНГА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870742" y="794858"/>
              <a:ext cx="3493345" cy="337517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marL="0" lvl="1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3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ПИТАНИЕ</a:t>
              </a:r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496" y="3282713"/>
              <a:ext cx="496656" cy="44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968" y="779866"/>
              <a:ext cx="493713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143" y="1413017"/>
              <a:ext cx="487363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Прямоугольник 71"/>
            <p:cNvSpPr/>
            <p:nvPr/>
          </p:nvSpPr>
          <p:spPr>
            <a:xfrm>
              <a:off x="1870742" y="1440980"/>
              <a:ext cx="3493347" cy="337517"/>
            </a:xfrm>
            <a:prstGeom prst="rect">
              <a:avLst/>
            </a:prstGeom>
            <a:solidFill>
              <a:srgbClr val="ED7D31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ПЛАТФОРМА САЙТОВ</a:t>
              </a:r>
            </a:p>
          </p:txBody>
        </p:sp>
        <p:sp>
          <p:nvSpPr>
            <p:cNvPr id="73" name="Дуга 72"/>
            <p:cNvSpPr/>
            <p:nvPr/>
          </p:nvSpPr>
          <p:spPr>
            <a:xfrm flipV="1">
              <a:off x="218811" y="1644082"/>
              <a:ext cx="2568792" cy="3329551"/>
            </a:xfrm>
            <a:prstGeom prst="arc">
              <a:avLst>
                <a:gd name="adj1" fmla="val 5868600"/>
                <a:gd name="adj2" fmla="val 8554574"/>
              </a:avLst>
            </a:prstGeom>
            <a:noFill/>
            <a:ln w="19050" cap="flat" cmpd="sng" algn="ctr">
              <a:solidFill>
                <a:srgbClr val="F04E23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496472" y="2494662"/>
              <a:ext cx="3420000" cy="558648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АВТОМАТИЗАЦИЯ ПРОЦЕССОВ УПРАВЛЕНИЯ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13240" y="3157189"/>
              <a:ext cx="3420000" cy="558648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ОЦЕНКА КАЧЕСТВА ОБРАЗОВАТЕЛЬНОГО ПРОЦЕССА</a:t>
              </a:r>
            </a:p>
          </p:txBody>
        </p:sp>
      </p:grpSp>
      <p:sp>
        <p:nvSpPr>
          <p:cNvPr id="40" name="Заголовок 1">
            <a:extLst>
              <a:ext uri="{FF2B5EF4-FFF2-40B4-BE49-F238E27FC236}">
                <a16:creationId xmlns=""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1367208" y="-27384"/>
            <a:ext cx="10135075" cy="957559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7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Цифровая образовательная среда региона</a:t>
            </a:r>
          </a:p>
        </p:txBody>
      </p:sp>
      <p:grpSp>
        <p:nvGrpSpPr>
          <p:cNvPr id="84" name="Группа 210"/>
          <p:cNvGrpSpPr/>
          <p:nvPr/>
        </p:nvGrpSpPr>
        <p:grpSpPr>
          <a:xfrm>
            <a:off x="190959" y="3205129"/>
            <a:ext cx="936491" cy="936307"/>
            <a:chOff x="8312151" y="4892675"/>
            <a:chExt cx="542925" cy="508000"/>
          </a:xfrm>
          <a:solidFill>
            <a:srgbClr val="0070C0"/>
          </a:solidFill>
        </p:grpSpPr>
        <p:sp>
          <p:nvSpPr>
            <p:cNvPr id="85" name="Freeform 1161"/>
            <p:cNvSpPr>
              <a:spLocks/>
            </p:cNvSpPr>
            <p:nvPr/>
          </p:nvSpPr>
          <p:spPr bwMode="auto">
            <a:xfrm>
              <a:off x="8312151" y="4892675"/>
              <a:ext cx="542925" cy="333375"/>
            </a:xfrm>
            <a:custGeom>
              <a:avLst/>
              <a:gdLst/>
              <a:ahLst/>
              <a:cxnLst>
                <a:cxn ang="0">
                  <a:pos x="165" y="3"/>
                </a:cxn>
                <a:cxn ang="0">
                  <a:pos x="204" y="21"/>
                </a:cxn>
                <a:cxn ang="0">
                  <a:pos x="230" y="55"/>
                </a:cxn>
                <a:cxn ang="0">
                  <a:pos x="243" y="75"/>
                </a:cxn>
                <a:cxn ang="0">
                  <a:pos x="267" y="77"/>
                </a:cxn>
                <a:cxn ang="0">
                  <a:pos x="296" y="94"/>
                </a:cxn>
                <a:cxn ang="0">
                  <a:pos x="313" y="123"/>
                </a:cxn>
                <a:cxn ang="0">
                  <a:pos x="316" y="144"/>
                </a:cxn>
                <a:cxn ang="0">
                  <a:pos x="335" y="155"/>
                </a:cxn>
                <a:cxn ang="0">
                  <a:pos x="342" y="176"/>
                </a:cxn>
                <a:cxn ang="0">
                  <a:pos x="333" y="200"/>
                </a:cxn>
                <a:cxn ang="0">
                  <a:pos x="310" y="210"/>
                </a:cxn>
                <a:cxn ang="0">
                  <a:pos x="283" y="200"/>
                </a:cxn>
                <a:cxn ang="0">
                  <a:pos x="304" y="199"/>
                </a:cxn>
                <a:cxn ang="0">
                  <a:pos x="309" y="200"/>
                </a:cxn>
                <a:cxn ang="0">
                  <a:pos x="326" y="192"/>
                </a:cxn>
                <a:cxn ang="0">
                  <a:pos x="332" y="176"/>
                </a:cxn>
                <a:cxn ang="0">
                  <a:pos x="326" y="160"/>
                </a:cxn>
                <a:cxn ang="0">
                  <a:pos x="310" y="153"/>
                </a:cxn>
                <a:cxn ang="0">
                  <a:pos x="305" y="148"/>
                </a:cxn>
                <a:cxn ang="0">
                  <a:pos x="302" y="123"/>
                </a:cxn>
                <a:cxn ang="0">
                  <a:pos x="283" y="95"/>
                </a:cxn>
                <a:cxn ang="0">
                  <a:pos x="250" y="85"/>
                </a:cxn>
                <a:cxn ang="0">
                  <a:pos x="234" y="87"/>
                </a:cxn>
                <a:cxn ang="0">
                  <a:pos x="228" y="83"/>
                </a:cxn>
                <a:cxn ang="0">
                  <a:pos x="212" y="45"/>
                </a:cxn>
                <a:cxn ang="0">
                  <a:pos x="182" y="19"/>
                </a:cxn>
                <a:cxn ang="0">
                  <a:pos x="143" y="10"/>
                </a:cxn>
                <a:cxn ang="0">
                  <a:pos x="101" y="21"/>
                </a:cxn>
                <a:cxn ang="0">
                  <a:pos x="70" y="52"/>
                </a:cxn>
                <a:cxn ang="0">
                  <a:pos x="59" y="94"/>
                </a:cxn>
                <a:cxn ang="0">
                  <a:pos x="55" y="101"/>
                </a:cxn>
                <a:cxn ang="0">
                  <a:pos x="28" y="111"/>
                </a:cxn>
                <a:cxn ang="0">
                  <a:pos x="12" y="135"/>
                </a:cxn>
                <a:cxn ang="0">
                  <a:pos x="12" y="164"/>
                </a:cxn>
                <a:cxn ang="0">
                  <a:pos x="31" y="190"/>
                </a:cxn>
                <a:cxn ang="0">
                  <a:pos x="60" y="200"/>
                </a:cxn>
                <a:cxn ang="0">
                  <a:pos x="41" y="207"/>
                </a:cxn>
                <a:cxn ang="0">
                  <a:pos x="11" y="185"/>
                </a:cxn>
                <a:cxn ang="0">
                  <a:pos x="0" y="149"/>
                </a:cxn>
                <a:cxn ang="0">
                  <a:pos x="9" y="118"/>
                </a:cxn>
                <a:cxn ang="0">
                  <a:pos x="33" y="96"/>
                </a:cxn>
                <a:cxn ang="0">
                  <a:pos x="52" y="70"/>
                </a:cxn>
                <a:cxn ang="0">
                  <a:pos x="71" y="34"/>
                </a:cxn>
                <a:cxn ang="0">
                  <a:pos x="103" y="9"/>
                </a:cxn>
                <a:cxn ang="0">
                  <a:pos x="143" y="0"/>
                </a:cxn>
              </a:cxnLst>
              <a:rect l="0" t="0" r="r" b="b"/>
              <a:pathLst>
                <a:path w="342" h="210">
                  <a:moveTo>
                    <a:pt x="143" y="0"/>
                  </a:moveTo>
                  <a:lnTo>
                    <a:pt x="165" y="3"/>
                  </a:lnTo>
                  <a:lnTo>
                    <a:pt x="186" y="10"/>
                  </a:lnTo>
                  <a:lnTo>
                    <a:pt x="204" y="21"/>
                  </a:lnTo>
                  <a:lnTo>
                    <a:pt x="219" y="37"/>
                  </a:lnTo>
                  <a:lnTo>
                    <a:pt x="230" y="55"/>
                  </a:lnTo>
                  <a:lnTo>
                    <a:pt x="237" y="76"/>
                  </a:lnTo>
                  <a:lnTo>
                    <a:pt x="243" y="75"/>
                  </a:lnTo>
                  <a:lnTo>
                    <a:pt x="250" y="75"/>
                  </a:lnTo>
                  <a:lnTo>
                    <a:pt x="267" y="77"/>
                  </a:lnTo>
                  <a:lnTo>
                    <a:pt x="283" y="84"/>
                  </a:lnTo>
                  <a:lnTo>
                    <a:pt x="296" y="94"/>
                  </a:lnTo>
                  <a:lnTo>
                    <a:pt x="306" y="108"/>
                  </a:lnTo>
                  <a:lnTo>
                    <a:pt x="313" y="123"/>
                  </a:lnTo>
                  <a:lnTo>
                    <a:pt x="316" y="141"/>
                  </a:lnTo>
                  <a:lnTo>
                    <a:pt x="316" y="144"/>
                  </a:lnTo>
                  <a:lnTo>
                    <a:pt x="326" y="148"/>
                  </a:lnTo>
                  <a:lnTo>
                    <a:pt x="335" y="155"/>
                  </a:lnTo>
                  <a:lnTo>
                    <a:pt x="340" y="164"/>
                  </a:lnTo>
                  <a:lnTo>
                    <a:pt x="342" y="176"/>
                  </a:lnTo>
                  <a:lnTo>
                    <a:pt x="340" y="189"/>
                  </a:lnTo>
                  <a:lnTo>
                    <a:pt x="333" y="200"/>
                  </a:lnTo>
                  <a:lnTo>
                    <a:pt x="323" y="207"/>
                  </a:lnTo>
                  <a:lnTo>
                    <a:pt x="310" y="210"/>
                  </a:lnTo>
                  <a:lnTo>
                    <a:pt x="283" y="210"/>
                  </a:lnTo>
                  <a:lnTo>
                    <a:pt x="283" y="200"/>
                  </a:lnTo>
                  <a:lnTo>
                    <a:pt x="303" y="200"/>
                  </a:lnTo>
                  <a:lnTo>
                    <a:pt x="304" y="199"/>
                  </a:lnTo>
                  <a:lnTo>
                    <a:pt x="307" y="200"/>
                  </a:lnTo>
                  <a:lnTo>
                    <a:pt x="309" y="200"/>
                  </a:lnTo>
                  <a:lnTo>
                    <a:pt x="319" y="197"/>
                  </a:lnTo>
                  <a:lnTo>
                    <a:pt x="326" y="192"/>
                  </a:lnTo>
                  <a:lnTo>
                    <a:pt x="330" y="185"/>
                  </a:lnTo>
                  <a:lnTo>
                    <a:pt x="332" y="176"/>
                  </a:lnTo>
                  <a:lnTo>
                    <a:pt x="330" y="168"/>
                  </a:lnTo>
                  <a:lnTo>
                    <a:pt x="326" y="160"/>
                  </a:lnTo>
                  <a:lnTo>
                    <a:pt x="319" y="155"/>
                  </a:lnTo>
                  <a:lnTo>
                    <a:pt x="310" y="153"/>
                  </a:lnTo>
                  <a:lnTo>
                    <a:pt x="304" y="153"/>
                  </a:lnTo>
                  <a:lnTo>
                    <a:pt x="305" y="148"/>
                  </a:lnTo>
                  <a:lnTo>
                    <a:pt x="305" y="141"/>
                  </a:lnTo>
                  <a:lnTo>
                    <a:pt x="302" y="123"/>
                  </a:lnTo>
                  <a:lnTo>
                    <a:pt x="295" y="108"/>
                  </a:lnTo>
                  <a:lnTo>
                    <a:pt x="283" y="95"/>
                  </a:lnTo>
                  <a:lnTo>
                    <a:pt x="267" y="88"/>
                  </a:lnTo>
                  <a:lnTo>
                    <a:pt x="250" y="85"/>
                  </a:lnTo>
                  <a:lnTo>
                    <a:pt x="242" y="86"/>
                  </a:lnTo>
                  <a:lnTo>
                    <a:pt x="234" y="87"/>
                  </a:lnTo>
                  <a:lnTo>
                    <a:pt x="229" y="88"/>
                  </a:lnTo>
                  <a:lnTo>
                    <a:pt x="228" y="83"/>
                  </a:lnTo>
                  <a:lnTo>
                    <a:pt x="223" y="63"/>
                  </a:lnTo>
                  <a:lnTo>
                    <a:pt x="212" y="45"/>
                  </a:lnTo>
                  <a:lnTo>
                    <a:pt x="199" y="30"/>
                  </a:lnTo>
                  <a:lnTo>
                    <a:pt x="182" y="19"/>
                  </a:lnTo>
                  <a:lnTo>
                    <a:pt x="164" y="12"/>
                  </a:lnTo>
                  <a:lnTo>
                    <a:pt x="143" y="10"/>
                  </a:lnTo>
                  <a:lnTo>
                    <a:pt x="121" y="13"/>
                  </a:lnTo>
                  <a:lnTo>
                    <a:pt x="101" y="21"/>
                  </a:lnTo>
                  <a:lnTo>
                    <a:pt x="83" y="35"/>
                  </a:lnTo>
                  <a:lnTo>
                    <a:pt x="70" y="52"/>
                  </a:lnTo>
                  <a:lnTo>
                    <a:pt x="62" y="72"/>
                  </a:lnTo>
                  <a:lnTo>
                    <a:pt x="59" y="94"/>
                  </a:lnTo>
                  <a:lnTo>
                    <a:pt x="59" y="100"/>
                  </a:lnTo>
                  <a:lnTo>
                    <a:pt x="55" y="101"/>
                  </a:lnTo>
                  <a:lnTo>
                    <a:pt x="40" y="104"/>
                  </a:lnTo>
                  <a:lnTo>
                    <a:pt x="28" y="111"/>
                  </a:lnTo>
                  <a:lnTo>
                    <a:pt x="19" y="122"/>
                  </a:lnTo>
                  <a:lnTo>
                    <a:pt x="12" y="135"/>
                  </a:lnTo>
                  <a:lnTo>
                    <a:pt x="10" y="149"/>
                  </a:lnTo>
                  <a:lnTo>
                    <a:pt x="12" y="164"/>
                  </a:lnTo>
                  <a:lnTo>
                    <a:pt x="20" y="179"/>
                  </a:lnTo>
                  <a:lnTo>
                    <a:pt x="31" y="190"/>
                  </a:lnTo>
                  <a:lnTo>
                    <a:pt x="44" y="196"/>
                  </a:lnTo>
                  <a:lnTo>
                    <a:pt x="60" y="200"/>
                  </a:lnTo>
                  <a:lnTo>
                    <a:pt x="60" y="210"/>
                  </a:lnTo>
                  <a:lnTo>
                    <a:pt x="41" y="207"/>
                  </a:lnTo>
                  <a:lnTo>
                    <a:pt x="25" y="199"/>
                  </a:lnTo>
                  <a:lnTo>
                    <a:pt x="11" y="185"/>
                  </a:lnTo>
                  <a:lnTo>
                    <a:pt x="3" y="169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9" y="118"/>
                  </a:lnTo>
                  <a:lnTo>
                    <a:pt x="20" y="106"/>
                  </a:lnTo>
                  <a:lnTo>
                    <a:pt x="33" y="96"/>
                  </a:lnTo>
                  <a:lnTo>
                    <a:pt x="48" y="90"/>
                  </a:lnTo>
                  <a:lnTo>
                    <a:pt x="52" y="70"/>
                  </a:lnTo>
                  <a:lnTo>
                    <a:pt x="60" y="50"/>
                  </a:lnTo>
                  <a:lnTo>
                    <a:pt x="71" y="34"/>
                  </a:lnTo>
                  <a:lnTo>
                    <a:pt x="86" y="19"/>
                  </a:lnTo>
                  <a:lnTo>
                    <a:pt x="103" y="9"/>
                  </a:lnTo>
                  <a:lnTo>
                    <a:pt x="123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86" name="Freeform 1162"/>
            <p:cNvSpPr>
              <a:spLocks/>
            </p:cNvSpPr>
            <p:nvPr/>
          </p:nvSpPr>
          <p:spPr bwMode="auto">
            <a:xfrm>
              <a:off x="8407401" y="5129213"/>
              <a:ext cx="365125" cy="2413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7" y="0"/>
                </a:cxn>
                <a:cxn ang="0">
                  <a:pos x="221" y="1"/>
                </a:cxn>
                <a:cxn ang="0">
                  <a:pos x="225" y="2"/>
                </a:cxn>
                <a:cxn ang="0">
                  <a:pos x="228" y="5"/>
                </a:cxn>
                <a:cxn ang="0">
                  <a:pos x="229" y="8"/>
                </a:cxn>
                <a:cxn ang="0">
                  <a:pos x="230" y="12"/>
                </a:cxn>
                <a:cxn ang="0">
                  <a:pos x="230" y="152"/>
                </a:cxn>
                <a:cxn ang="0">
                  <a:pos x="219" y="152"/>
                </a:cxn>
                <a:cxn ang="0">
                  <a:pos x="219" y="12"/>
                </a:cxn>
                <a:cxn ang="0">
                  <a:pos x="217" y="10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152"/>
                </a:cxn>
                <a:cxn ang="0">
                  <a:pos x="0" y="152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30" h="152">
                  <a:moveTo>
                    <a:pt x="12" y="0"/>
                  </a:moveTo>
                  <a:lnTo>
                    <a:pt x="217" y="0"/>
                  </a:lnTo>
                  <a:lnTo>
                    <a:pt x="221" y="1"/>
                  </a:lnTo>
                  <a:lnTo>
                    <a:pt x="225" y="2"/>
                  </a:lnTo>
                  <a:lnTo>
                    <a:pt x="228" y="5"/>
                  </a:lnTo>
                  <a:lnTo>
                    <a:pt x="229" y="8"/>
                  </a:lnTo>
                  <a:lnTo>
                    <a:pt x="230" y="12"/>
                  </a:lnTo>
                  <a:lnTo>
                    <a:pt x="230" y="152"/>
                  </a:lnTo>
                  <a:lnTo>
                    <a:pt x="219" y="152"/>
                  </a:lnTo>
                  <a:lnTo>
                    <a:pt x="219" y="12"/>
                  </a:lnTo>
                  <a:lnTo>
                    <a:pt x="217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52"/>
                  </a:lnTo>
                  <a:lnTo>
                    <a:pt x="0" y="15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87" name="Freeform 1163"/>
            <p:cNvSpPr>
              <a:spLocks noEditPoints="1"/>
            </p:cNvSpPr>
            <p:nvPr/>
          </p:nvSpPr>
          <p:spPr bwMode="auto">
            <a:xfrm>
              <a:off x="8435976" y="5157788"/>
              <a:ext cx="306388" cy="188913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109"/>
                </a:cxn>
                <a:cxn ang="0">
                  <a:pos x="183" y="109"/>
                </a:cxn>
                <a:cxn ang="0">
                  <a:pos x="183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193" y="0"/>
                </a:cxn>
                <a:cxn ang="0">
                  <a:pos x="193" y="119"/>
                </a:cxn>
                <a:cxn ang="0">
                  <a:pos x="0" y="119"/>
                </a:cxn>
                <a:cxn ang="0">
                  <a:pos x="0" y="0"/>
                </a:cxn>
              </a:cxnLst>
              <a:rect l="0" t="0" r="r" b="b"/>
              <a:pathLst>
                <a:path w="193" h="119">
                  <a:moveTo>
                    <a:pt x="10" y="10"/>
                  </a:moveTo>
                  <a:lnTo>
                    <a:pt x="10" y="109"/>
                  </a:lnTo>
                  <a:lnTo>
                    <a:pt x="183" y="109"/>
                  </a:lnTo>
                  <a:lnTo>
                    <a:pt x="183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193" y="0"/>
                  </a:lnTo>
                  <a:lnTo>
                    <a:pt x="193" y="119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88" name="Freeform 1164"/>
            <p:cNvSpPr>
              <a:spLocks noEditPoints="1"/>
            </p:cNvSpPr>
            <p:nvPr/>
          </p:nvSpPr>
          <p:spPr bwMode="auto">
            <a:xfrm>
              <a:off x="8355013" y="5359400"/>
              <a:ext cx="469900" cy="41275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12"/>
                </a:cxn>
                <a:cxn ang="0">
                  <a:pos x="13" y="13"/>
                </a:cxn>
                <a:cxn ang="0">
                  <a:pos x="16" y="15"/>
                </a:cxn>
                <a:cxn ang="0">
                  <a:pos x="19" y="16"/>
                </a:cxn>
                <a:cxn ang="0">
                  <a:pos x="276" y="16"/>
                </a:cxn>
                <a:cxn ang="0">
                  <a:pos x="279" y="15"/>
                </a:cxn>
                <a:cxn ang="0">
                  <a:pos x="282" y="13"/>
                </a:cxn>
                <a:cxn ang="0">
                  <a:pos x="285" y="12"/>
                </a:cxn>
                <a:cxn ang="0">
                  <a:pos x="285" y="11"/>
                </a:cxn>
                <a:cxn ang="0">
                  <a:pos x="173" y="11"/>
                </a:cxn>
                <a:cxn ang="0">
                  <a:pos x="171" y="13"/>
                </a:cxn>
                <a:cxn ang="0">
                  <a:pos x="169" y="14"/>
                </a:cxn>
                <a:cxn ang="0">
                  <a:pos x="166" y="15"/>
                </a:cxn>
                <a:cxn ang="0">
                  <a:pos x="130" y="15"/>
                </a:cxn>
                <a:cxn ang="0">
                  <a:pos x="127" y="14"/>
                </a:cxn>
                <a:cxn ang="0">
                  <a:pos x="125" y="13"/>
                </a:cxn>
                <a:cxn ang="0">
                  <a:pos x="122" y="11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30" y="5"/>
                </a:cxn>
                <a:cxn ang="0">
                  <a:pos x="165" y="5"/>
                </a:cxn>
                <a:cxn ang="0">
                  <a:pos x="166" y="0"/>
                </a:cxn>
                <a:cxn ang="0">
                  <a:pos x="296" y="0"/>
                </a:cxn>
                <a:cxn ang="0">
                  <a:pos x="296" y="17"/>
                </a:cxn>
                <a:cxn ang="0">
                  <a:pos x="294" y="18"/>
                </a:cxn>
                <a:cxn ang="0">
                  <a:pos x="291" y="20"/>
                </a:cxn>
                <a:cxn ang="0">
                  <a:pos x="285" y="22"/>
                </a:cxn>
                <a:cxn ang="0">
                  <a:pos x="279" y="25"/>
                </a:cxn>
                <a:cxn ang="0">
                  <a:pos x="273" y="26"/>
                </a:cxn>
                <a:cxn ang="0">
                  <a:pos x="22" y="26"/>
                </a:cxn>
                <a:cxn ang="0">
                  <a:pos x="15" y="25"/>
                </a:cxn>
                <a:cxn ang="0">
                  <a:pos x="9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296" h="26">
                  <a:moveTo>
                    <a:pt x="10" y="11"/>
                  </a:moveTo>
                  <a:lnTo>
                    <a:pt x="10" y="12"/>
                  </a:lnTo>
                  <a:lnTo>
                    <a:pt x="13" y="13"/>
                  </a:lnTo>
                  <a:lnTo>
                    <a:pt x="16" y="15"/>
                  </a:lnTo>
                  <a:lnTo>
                    <a:pt x="19" y="16"/>
                  </a:lnTo>
                  <a:lnTo>
                    <a:pt x="276" y="16"/>
                  </a:lnTo>
                  <a:lnTo>
                    <a:pt x="279" y="15"/>
                  </a:lnTo>
                  <a:lnTo>
                    <a:pt x="282" y="13"/>
                  </a:lnTo>
                  <a:lnTo>
                    <a:pt x="285" y="12"/>
                  </a:lnTo>
                  <a:lnTo>
                    <a:pt x="285" y="11"/>
                  </a:lnTo>
                  <a:lnTo>
                    <a:pt x="173" y="11"/>
                  </a:lnTo>
                  <a:lnTo>
                    <a:pt x="171" y="13"/>
                  </a:lnTo>
                  <a:lnTo>
                    <a:pt x="169" y="14"/>
                  </a:lnTo>
                  <a:lnTo>
                    <a:pt x="166" y="15"/>
                  </a:lnTo>
                  <a:lnTo>
                    <a:pt x="130" y="15"/>
                  </a:lnTo>
                  <a:lnTo>
                    <a:pt x="127" y="14"/>
                  </a:lnTo>
                  <a:lnTo>
                    <a:pt x="125" y="13"/>
                  </a:lnTo>
                  <a:lnTo>
                    <a:pt x="122" y="11"/>
                  </a:lnTo>
                  <a:lnTo>
                    <a:pt x="10" y="11"/>
                  </a:lnTo>
                  <a:close/>
                  <a:moveTo>
                    <a:pt x="0" y="0"/>
                  </a:moveTo>
                  <a:lnTo>
                    <a:pt x="129" y="0"/>
                  </a:lnTo>
                  <a:lnTo>
                    <a:pt x="130" y="5"/>
                  </a:lnTo>
                  <a:lnTo>
                    <a:pt x="165" y="5"/>
                  </a:lnTo>
                  <a:lnTo>
                    <a:pt x="166" y="0"/>
                  </a:lnTo>
                  <a:lnTo>
                    <a:pt x="296" y="0"/>
                  </a:lnTo>
                  <a:lnTo>
                    <a:pt x="296" y="17"/>
                  </a:lnTo>
                  <a:lnTo>
                    <a:pt x="294" y="18"/>
                  </a:lnTo>
                  <a:lnTo>
                    <a:pt x="291" y="20"/>
                  </a:lnTo>
                  <a:lnTo>
                    <a:pt x="285" y="22"/>
                  </a:lnTo>
                  <a:lnTo>
                    <a:pt x="279" y="25"/>
                  </a:lnTo>
                  <a:lnTo>
                    <a:pt x="273" y="26"/>
                  </a:lnTo>
                  <a:lnTo>
                    <a:pt x="22" y="26"/>
                  </a:lnTo>
                  <a:lnTo>
                    <a:pt x="15" y="25"/>
                  </a:lnTo>
                  <a:lnTo>
                    <a:pt x="9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89" name="Freeform 1165"/>
            <p:cNvSpPr>
              <a:spLocks/>
            </p:cNvSpPr>
            <p:nvPr/>
          </p:nvSpPr>
          <p:spPr bwMode="auto">
            <a:xfrm>
              <a:off x="8540751" y="5160963"/>
              <a:ext cx="84138" cy="825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3" y="7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46" y="0"/>
                </a:cxn>
              </a:cxnLst>
              <a:rect l="0" t="0" r="r" b="b"/>
              <a:pathLst>
                <a:path w="53" h="52">
                  <a:moveTo>
                    <a:pt x="46" y="0"/>
                  </a:moveTo>
                  <a:lnTo>
                    <a:pt x="53" y="7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90" name="Freeform 1166"/>
            <p:cNvSpPr>
              <a:spLocks/>
            </p:cNvSpPr>
            <p:nvPr/>
          </p:nvSpPr>
          <p:spPr bwMode="auto">
            <a:xfrm>
              <a:off x="8528051" y="5160963"/>
              <a:ext cx="142875" cy="14287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90" y="7"/>
                </a:cxn>
                <a:cxn ang="0">
                  <a:pos x="7" y="90"/>
                </a:cxn>
                <a:cxn ang="0">
                  <a:pos x="0" y="83"/>
                </a:cxn>
                <a:cxn ang="0">
                  <a:pos x="83" y="0"/>
                </a:cxn>
              </a:cxnLst>
              <a:rect l="0" t="0" r="r" b="b"/>
              <a:pathLst>
                <a:path w="90" h="90">
                  <a:moveTo>
                    <a:pt x="83" y="0"/>
                  </a:moveTo>
                  <a:lnTo>
                    <a:pt x="90" y="7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</p:grpSp>
      <p:sp>
        <p:nvSpPr>
          <p:cNvPr id="91" name="Номер слайда 1"/>
          <p:cNvSpPr txBox="1">
            <a:spLocks/>
          </p:cNvSpPr>
          <p:nvPr/>
        </p:nvSpPr>
        <p:spPr>
          <a:xfrm>
            <a:off x="11568608" y="6356357"/>
            <a:ext cx="397835" cy="337007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DB5E57FF-A518-4ABF-ACCC-88F128D0BCB9}"/>
              </a:ext>
            </a:extLst>
          </p:cNvPr>
          <p:cNvSpPr txBox="1">
            <a:spLocks/>
          </p:cNvSpPr>
          <p:nvPr/>
        </p:nvSpPr>
        <p:spPr>
          <a:xfrm>
            <a:off x="1025419" y="844711"/>
            <a:ext cx="9051525" cy="461527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9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Региональные </a:t>
            </a:r>
            <a:r>
              <a:rPr lang="ru-RU" sz="2900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ИСиР</a:t>
            </a:r>
            <a:r>
              <a:rPr lang="ru-RU" sz="29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:</a:t>
            </a: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36" y="2088890"/>
            <a:ext cx="2841151" cy="13714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9401" y="956162"/>
            <a:ext cx="5418667" cy="163121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Оказываются государственные услуги в сфере образования: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зачисление в детский сад, школу, учреждение среднего профессионального образования;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предоставление информации о  результатах сданных  экзаменов;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предоставление  информации о текущей  успеваемости учащегося, ведение электронного дневника и электронного журнала успеваемости;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предоставление информации об  образовательных программах и учебных планах, рабочих программах учебных  курсов, предметах,  дисциплинах (модулях),  годовых календарных  учебных графиках и др.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-723173" y="1477283"/>
            <a:ext cx="3986539" cy="666922"/>
            <a:chOff x="-749605" y="1280704"/>
            <a:chExt cx="3986538" cy="666922"/>
          </a:xfrm>
        </p:grpSpPr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-749605" y="1280704"/>
              <a:ext cx="3986538" cy="60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9651" tIns="39825" rIns="79651" bIns="39825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ru-RU" altLang="ru-RU" sz="1700" b="1" dirty="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«Электронный детский сад» </a:t>
              </a:r>
              <a:r>
                <a:rPr lang="ru-RU" altLang="ru-RU" sz="1700" dirty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пользователей</a:t>
              </a:r>
            </a:p>
          </p:txBody>
        </p:sp>
        <p:sp>
          <p:nvSpPr>
            <p:cNvPr id="10" name="Прямоугольник 33"/>
            <p:cNvSpPr>
              <a:spLocks noChangeArrowheads="1"/>
            </p:cNvSpPr>
            <p:nvPr/>
          </p:nvSpPr>
          <p:spPr bwMode="auto">
            <a:xfrm>
              <a:off x="658740" y="1501384"/>
              <a:ext cx="2048232" cy="4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5" tIns="45703" rIns="91405" bIns="45703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300" b="1" dirty="0">
                  <a:solidFill>
                    <a:srgbClr val="17375E"/>
                  </a:solidFill>
                  <a:latin typeface="Arial Narrow" pitchFamily="34" charset="0"/>
                  <a:cs typeface="Tahoma" pitchFamily="34" charset="0"/>
                </a:rPr>
                <a:t>233 980</a:t>
              </a:r>
            </a:p>
          </p:txBody>
        </p:sp>
      </p:grp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368145" y="1474982"/>
            <a:ext cx="3851373" cy="61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649" tIns="39824" rIns="79649" bIns="39824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7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«Электронная школа» </a:t>
            </a:r>
          </a:p>
          <a:p>
            <a:pPr algn="r" eaLnBrk="1" hangingPunct="1"/>
            <a:r>
              <a:rPr lang="ru-RU" altLang="ru-RU" sz="17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пользователей </a:t>
            </a:r>
          </a:p>
        </p:txBody>
      </p:sp>
      <p:sp>
        <p:nvSpPr>
          <p:cNvPr id="16" name="Прямоугольник 40"/>
          <p:cNvSpPr>
            <a:spLocks noChangeArrowheads="1"/>
          </p:cNvSpPr>
          <p:nvPr/>
        </p:nvSpPr>
        <p:spPr bwMode="auto">
          <a:xfrm>
            <a:off x="3468657" y="1697963"/>
            <a:ext cx="1276557" cy="4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2" rIns="91403" bIns="45702">
            <a:spAutoFit/>
          </a:bodyPr>
          <a:lstStyle>
            <a:lvl1pPr indent="214313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300" b="1" dirty="0">
                <a:solidFill>
                  <a:srgbClr val="17375E"/>
                </a:solidFill>
                <a:latin typeface="Arial Narrow" pitchFamily="34" charset="0"/>
                <a:cs typeface="Tahoma" pitchFamily="34" charset="0"/>
              </a:rPr>
              <a:t>379 675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278326" y="2953334"/>
            <a:ext cx="2295288" cy="10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649" tIns="39824" rIns="79649" bIns="39824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«Электронный</a:t>
            </a:r>
          </a:p>
          <a:p>
            <a:pPr eaLnBrk="1" hangingPunct="1"/>
            <a:r>
              <a:rPr lang="ru-RU" altLang="ru-RU" sz="17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колледж» </a:t>
            </a:r>
          </a:p>
          <a:p>
            <a:pPr algn="r" eaLnBrk="1" hangingPunct="1">
              <a:lnSpc>
                <a:spcPct val="150000"/>
              </a:lnSpc>
            </a:pPr>
            <a:r>
              <a:rPr lang="ru-RU" altLang="ru-RU" sz="17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пользователя </a:t>
            </a:r>
          </a:p>
        </p:txBody>
      </p:sp>
      <p:sp>
        <p:nvSpPr>
          <p:cNvPr id="18" name="Прямоугольник 39"/>
          <p:cNvSpPr>
            <a:spLocks noChangeArrowheads="1"/>
          </p:cNvSpPr>
          <p:nvPr/>
        </p:nvSpPr>
        <p:spPr bwMode="auto">
          <a:xfrm>
            <a:off x="-156764" y="3512413"/>
            <a:ext cx="1714500" cy="4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300" b="1" dirty="0">
                <a:solidFill>
                  <a:srgbClr val="17375E"/>
                </a:solidFill>
                <a:latin typeface="Arial Narrow" pitchFamily="34" charset="0"/>
                <a:cs typeface="Tahoma" pitchFamily="34" charset="0"/>
              </a:rPr>
              <a:t>50 682</a:t>
            </a:r>
          </a:p>
        </p:txBody>
      </p:sp>
      <p:sp>
        <p:nvSpPr>
          <p:cNvPr id="19" name="Прямоугольник 34"/>
          <p:cNvSpPr>
            <a:spLocks noChangeArrowheads="1"/>
          </p:cNvSpPr>
          <p:nvPr/>
        </p:nvSpPr>
        <p:spPr bwMode="auto">
          <a:xfrm>
            <a:off x="3423968" y="3099892"/>
            <a:ext cx="1642348" cy="4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300" b="1" dirty="0">
                <a:solidFill>
                  <a:srgbClr val="17375E"/>
                </a:solidFill>
                <a:latin typeface="Arial Narrow" pitchFamily="34" charset="0"/>
                <a:cs typeface="Tahoma" pitchFamily="34" charset="0"/>
              </a:rPr>
              <a:t>279 332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94180" y="2275807"/>
            <a:ext cx="1985752" cy="892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ru-RU" altLang="ru-RU" sz="17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«Электронное</a:t>
            </a:r>
          </a:p>
          <a:p>
            <a:pPr algn="r"/>
            <a:r>
              <a:rPr lang="ru-RU" altLang="ru-RU" sz="17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дополнительное</a:t>
            </a:r>
            <a:r>
              <a:rPr lang="ru-RU" altLang="ru-RU" sz="17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r"/>
            <a:r>
              <a:rPr lang="ru-RU" altLang="ru-RU" sz="17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образование»</a:t>
            </a:r>
            <a:endParaRPr lang="ru-RU" sz="17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39093" y="3054211"/>
            <a:ext cx="1440839" cy="48474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altLang="ru-RU" sz="1700" dirty="0">
                <a:solidFill>
                  <a:srgbClr val="002060"/>
                </a:solidFill>
                <a:cs typeface="Times New Roman" pitchFamily="18" charset="0"/>
              </a:rPr>
              <a:t>пользователя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95" y="4093052"/>
            <a:ext cx="2775715" cy="112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853" y="5383928"/>
            <a:ext cx="2869080" cy="735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cs typeface="Times New Roman" pitchFamily="18" charset="0"/>
              </a:rPr>
              <a:t>Региональный центр цифровой трансформации образования (ГАОУ ДПО ВО ВИРО)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821" y="4271773"/>
            <a:ext cx="3205143" cy="1077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Обеспечение функционирования и развития, информационно-методическая и технологическая поддержка региональных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ИСиР</a:t>
            </a:r>
            <a:endParaRPr lang="ru-RU" sz="16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3804" y="5348992"/>
            <a:ext cx="2168905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cs typeface="Times New Roman" pitchFamily="18" charset="0"/>
              </a:rPr>
              <a:t>Центр обработки данных системы образования Владимирской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45" y="5357457"/>
            <a:ext cx="991244" cy="9912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29401" y="2595564"/>
            <a:ext cx="5418667" cy="412420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Реализуются цифровые проекты: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Библиотека цифрового образовательного контента: </a:t>
            </a: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электронного и дистанционного обучения (СЭДО), Цифровой урок, Библиотека инновационных педагогических практик (БИПП).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Цифровое портфолио обучающегося: </a:t>
            </a: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Электронный детский сад (ЭДС), Электронная школа (ЭШ), Электронный колледж (ЭК), Электронное дополнительное образование (ЭДО).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управления в образовательной организации:  </a:t>
            </a: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Платформа сайтов, Мониторинг образования, ЭДС, ЭШ, ЭК, ЭДО и др.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Цифровой помощник обучающегося: </a:t>
            </a: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Информационный портал системы образования Владимирской области, Навигатор дополнительного образования, СЭДО и др. 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Цифровой помощник родителя </a:t>
            </a: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Информационный портал ВО, Навигатор дополнительного образования и др.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Цифровой помощник учителя: </a:t>
            </a: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БИПП, ЭДС, ЭШ, ЭК, ЭДО, СЭДО, Цифровой урок и др.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Цифровое образование: </a:t>
            </a:r>
            <a:r>
              <a:rPr lang="ru-RU" altLang="ru-RU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цифровизация</a:t>
            </a: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услуг и функций, развитие  региональной цифровой инфраструктуры, эксплуатация ГИС в соответствии с федеральными требованиями, интеграция с федеральными ресурсами и сервисами</a:t>
            </a:r>
          </a:p>
          <a:p>
            <a:pPr marL="171446" indent="-171446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Инновационные педагогические практики: </a:t>
            </a: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работы пилотных и стажерских инновационных площадок, трансляция эффективных педагогических практик в области цифровой трансформации образования 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=""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1367208" y="-27384"/>
            <a:ext cx="10135075" cy="957559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7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Цифровая образовательная среда региона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5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0793" y="6428658"/>
            <a:ext cx="397835" cy="33700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87922" y="249710"/>
            <a:ext cx="9121012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2" tIns="60932" rIns="121862" bIns="60932" anchor="ctr"/>
          <a:lstStyle>
            <a:defPPr>
              <a:defRPr lang="ru-RU"/>
            </a:defPPr>
            <a:lvl1pPr algn="ctr" eaLnBrk="0" hangingPunct="0">
              <a:defRPr sz="2000" b="1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365F91"/>
                </a:solidFill>
                <a:ea typeface="Calibri"/>
                <a:cs typeface="Times New Roman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3700" dirty="0" smtClean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Системы в режиме апробации</a:t>
            </a:r>
            <a:endParaRPr lang="ru-RU" sz="3700" dirty="0">
              <a:solidFill>
                <a:srgbClr val="4F81BD">
                  <a:lumMod val="75000"/>
                </a:srgbClr>
              </a:solidFill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986" y="2766931"/>
            <a:ext cx="2076135" cy="1238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479" y="3385971"/>
            <a:ext cx="2028060" cy="1238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295" y="4363047"/>
            <a:ext cx="1330924" cy="848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Дуга 21"/>
          <p:cNvSpPr/>
          <p:nvPr/>
        </p:nvSpPr>
        <p:spPr>
          <a:xfrm flipV="1">
            <a:off x="107511" y="1279153"/>
            <a:ext cx="3909848" cy="6790560"/>
          </a:xfrm>
          <a:prstGeom prst="arc">
            <a:avLst>
              <a:gd name="adj1" fmla="val 5710617"/>
              <a:gd name="adj2" fmla="val 8411977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2" tIns="60932" rIns="121862" bIns="6093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38" name="Дуга 37"/>
          <p:cNvSpPr/>
          <p:nvPr/>
        </p:nvSpPr>
        <p:spPr>
          <a:xfrm>
            <a:off x="-44870" y="2847509"/>
            <a:ext cx="3552396" cy="4271235"/>
          </a:xfrm>
          <a:prstGeom prst="arc">
            <a:avLst>
              <a:gd name="adj1" fmla="val 14249922"/>
              <a:gd name="adj2" fmla="val 16124722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2" tIns="60932" rIns="121862" bIns="6093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46" name="Дуга 45"/>
          <p:cNvSpPr/>
          <p:nvPr/>
        </p:nvSpPr>
        <p:spPr>
          <a:xfrm>
            <a:off x="107511" y="-569664"/>
            <a:ext cx="3588224" cy="6936079"/>
          </a:xfrm>
          <a:prstGeom prst="arc">
            <a:avLst>
              <a:gd name="adj1" fmla="val 5724428"/>
              <a:gd name="adj2" fmla="val 8529275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2" tIns="60932" rIns="121862" bIns="6093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47" name="Дуга 46"/>
          <p:cNvSpPr/>
          <p:nvPr/>
        </p:nvSpPr>
        <p:spPr>
          <a:xfrm>
            <a:off x="270685" y="658626"/>
            <a:ext cx="2848993" cy="4119335"/>
          </a:xfrm>
          <a:prstGeom prst="arc">
            <a:avLst>
              <a:gd name="adj1" fmla="val 5487866"/>
              <a:gd name="adj2" fmla="val 7385516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2" tIns="60932" rIns="121862" bIns="6093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49" name="Дуга 48"/>
          <p:cNvSpPr/>
          <p:nvPr/>
        </p:nvSpPr>
        <p:spPr>
          <a:xfrm rot="499677">
            <a:off x="-875009" y="3820962"/>
            <a:ext cx="4363617" cy="5023943"/>
          </a:xfrm>
          <a:prstGeom prst="arc">
            <a:avLst>
              <a:gd name="adj1" fmla="val 15426878"/>
              <a:gd name="adj2" fmla="val 16124722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2" tIns="60932" rIns="121862" bIns="6093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50" name="Дуга 49"/>
          <p:cNvSpPr/>
          <p:nvPr/>
        </p:nvSpPr>
        <p:spPr>
          <a:xfrm>
            <a:off x="175391" y="-634132"/>
            <a:ext cx="3477928" cy="6168320"/>
          </a:xfrm>
          <a:prstGeom prst="arc">
            <a:avLst>
              <a:gd name="adj1" fmla="val 5700372"/>
              <a:gd name="adj2" fmla="val 7730414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2" tIns="60932" rIns="121862" bIns="6093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5394" y="934087"/>
            <a:ext cx="11752004" cy="5768167"/>
            <a:chOff x="131540" y="700564"/>
            <a:chExt cx="8814003" cy="43261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96" y="700564"/>
              <a:ext cx="7924800" cy="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3" y="2035056"/>
              <a:ext cx="485003" cy="435178"/>
            </a:xfrm>
            <a:prstGeom prst="rect">
              <a:avLst/>
            </a:prstGeom>
          </p:spPr>
        </p:pic>
        <p:pic>
          <p:nvPicPr>
            <p:cNvPr id="24" name="Рисунок 23" descr="дневник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8364" y="4551876"/>
              <a:ext cx="496920" cy="445871"/>
            </a:xfrm>
            <a:prstGeom prst="rect">
              <a:avLst/>
            </a:prstGeom>
          </p:spPr>
        </p:pic>
        <p:pic>
          <p:nvPicPr>
            <p:cNvPr id="25" name="Рисунок 24" descr="книга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8496" y="3917588"/>
              <a:ext cx="496656" cy="445635"/>
            </a:xfrm>
            <a:prstGeom prst="rect">
              <a:avLst/>
            </a:prstGeom>
          </p:spPr>
        </p:pic>
        <p:pic>
          <p:nvPicPr>
            <p:cNvPr id="27" name="Рисунок 26" descr="планшет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4323" y="2658885"/>
              <a:ext cx="485002" cy="435177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1870742" y="4651663"/>
              <a:ext cx="3493347" cy="334707"/>
            </a:xfrm>
            <a:prstGeom prst="rect">
              <a:avLst/>
            </a:prstGeom>
            <a:solidFill>
              <a:srgbClr val="6ABEDD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prstClr val="white"/>
                  </a:solidFill>
                </a:rPr>
                <a:t>ОПЕКА</a:t>
              </a:r>
              <a:endParaRPr lang="ru-RU" sz="2300" b="1" dirty="0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70742" y="3226694"/>
              <a:ext cx="3493345" cy="600164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prstClr val="white"/>
                  </a:solidFill>
                </a:rPr>
                <a:t>ОЦЕНКА ОБРАЗОВАТЕЛЬНЫХ ДОСТИЖЕНИЙ</a:t>
              </a:r>
              <a:endParaRPr lang="ru-RU" sz="2300" b="1" dirty="0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70742" y="1949839"/>
              <a:ext cx="3493345" cy="600164"/>
            </a:xfrm>
            <a:prstGeom prst="rect">
              <a:avLst/>
            </a:prstGeom>
            <a:solidFill>
              <a:srgbClr val="3682AF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prstClr val="white"/>
                  </a:solidFill>
                </a:rPr>
                <a:t>СОЦИАЛЬНО-ПСИХОЛОГИЧЕСКОЕ ТЕСТИРОВАНИЕ</a:t>
              </a:r>
              <a:endParaRPr lang="ru-RU" sz="23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70742" y="4005544"/>
              <a:ext cx="3493345" cy="33470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prstClr val="white"/>
                  </a:solidFill>
                </a:rPr>
                <a:t>НАВИГАТОР ДОПОБРАЗОВАНИЯ</a:t>
              </a:r>
              <a:endParaRPr lang="ru-RU" sz="2300" b="1" dirty="0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70742" y="2720995"/>
              <a:ext cx="3493347" cy="334707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rIns="0" anchor="ctr">
              <a:spAutoFit/>
            </a:bodyPr>
            <a:lstStyle/>
            <a:p>
              <a:pPr marL="0" lvl="1" algn="ctr"/>
              <a:r>
                <a:rPr lang="ru-RU" sz="2300" b="1" dirty="0" smtClean="0">
                  <a:solidFill>
                    <a:prstClr val="white"/>
                  </a:solidFill>
                </a:rPr>
                <a:t>ПМПК</a:t>
              </a:r>
              <a:endParaRPr lang="ru-RU" sz="2300" b="1" dirty="0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496472" y="4472691"/>
              <a:ext cx="3420000" cy="553998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>
                  <a:solidFill>
                    <a:prstClr val="white"/>
                  </a:solidFill>
                  <a:cs typeface="Arial" panose="020B0604020202020204" pitchFamily="34" charset="0"/>
                </a:rPr>
                <a:t>АВТОМАТИЗАЦИЯ ПРОЦЕССОВ УПРАВЛЕНИЯ</a:t>
              </a:r>
              <a:endParaRPr lang="ru-RU" sz="2100" b="1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508359" y="3941743"/>
              <a:ext cx="3420000" cy="302718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ИНДИВИДУАЛЬНАЯ ТРАЕКТОРИЯ</a:t>
              </a:r>
              <a:endParaRPr lang="ru-RU" sz="2100" b="1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525543" y="1457760"/>
              <a:ext cx="3420000" cy="302718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ОПЕРЕЖАЮЩАЯ ПРОФПОДГОТОВКА</a:t>
              </a:r>
              <a:endParaRPr lang="ru-RU" sz="2100" b="1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525543" y="832868"/>
              <a:ext cx="3420000" cy="311623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ОРГАНИЗАЦИЯ ПИТАНИЯ</a:t>
              </a:r>
              <a:endParaRPr lang="ru-RU" sz="2100" b="1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525543" y="1844848"/>
              <a:ext cx="3420000" cy="545092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ИНСТРУМЕНТЫ ДЛЯ ОРГАНИЗАЦИИ </a:t>
              </a:r>
              <a:r>
                <a:rPr lang="ru-RU" sz="2100" b="1" kern="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МОНИТОРИНГА</a:t>
              </a:r>
              <a:endParaRPr lang="ru-RU" sz="2100" b="1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870742" y="796263"/>
              <a:ext cx="3493345" cy="334707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marL="0" lvl="1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300" b="1" kern="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ПИТАНИЕ</a:t>
              </a:r>
              <a:endParaRPr lang="ru-RU" sz="2300" b="1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496" y="3282713"/>
              <a:ext cx="496656" cy="44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968" y="779866"/>
              <a:ext cx="493713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143" y="1413017"/>
              <a:ext cx="487363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Прямоугольник 43"/>
            <p:cNvSpPr/>
            <p:nvPr/>
          </p:nvSpPr>
          <p:spPr>
            <a:xfrm>
              <a:off x="1870742" y="1442385"/>
              <a:ext cx="3493347" cy="334707"/>
            </a:xfrm>
            <a:prstGeom prst="rect">
              <a:avLst/>
            </a:prstGeom>
            <a:solidFill>
              <a:srgbClr val="ED7D31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prstClr val="white"/>
                  </a:solidFill>
                </a:rPr>
                <a:t>ПЛАТФОРМА ЦОПП</a:t>
              </a:r>
              <a:endParaRPr lang="ru-RU" sz="2300" b="1" dirty="0">
                <a:solidFill>
                  <a:prstClr val="white"/>
                </a:solidFill>
              </a:endParaRPr>
            </a:p>
          </p:txBody>
        </p:sp>
        <p:sp>
          <p:nvSpPr>
            <p:cNvPr id="45" name="Дуга 44"/>
            <p:cNvSpPr/>
            <p:nvPr/>
          </p:nvSpPr>
          <p:spPr>
            <a:xfrm flipV="1">
              <a:off x="131540" y="1617937"/>
              <a:ext cx="2568792" cy="3329551"/>
            </a:xfrm>
            <a:prstGeom prst="arc">
              <a:avLst>
                <a:gd name="adj1" fmla="val 5710617"/>
                <a:gd name="adj2" fmla="val 8411977"/>
              </a:avLst>
            </a:prstGeom>
            <a:noFill/>
            <a:ln w="19050" cap="flat" cmpd="sng" algn="ctr">
              <a:solidFill>
                <a:srgbClr val="F04E23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496472" y="2496986"/>
              <a:ext cx="3420000" cy="553998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АВТОМАТИЗАЦИЯ ПРОЦЕССОВ УПРАВЛЕНИЯ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513240" y="3159514"/>
              <a:ext cx="3420000" cy="553998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ОЦЕНКА КАЧЕСТВА ОБРАЗОВАТЕЛЬНОГО </a:t>
              </a: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ПРОЦЕССА</a:t>
              </a:r>
            </a:p>
          </p:txBody>
        </p:sp>
      </p:grpSp>
      <p:grpSp>
        <p:nvGrpSpPr>
          <p:cNvPr id="54" name="Группа 210"/>
          <p:cNvGrpSpPr/>
          <p:nvPr/>
        </p:nvGrpSpPr>
        <p:grpSpPr>
          <a:xfrm>
            <a:off x="44417" y="3205129"/>
            <a:ext cx="936491" cy="936307"/>
            <a:chOff x="8312151" y="4892675"/>
            <a:chExt cx="542925" cy="508000"/>
          </a:xfrm>
          <a:solidFill>
            <a:srgbClr val="0070C0"/>
          </a:solidFill>
        </p:grpSpPr>
        <p:sp>
          <p:nvSpPr>
            <p:cNvPr id="55" name="Freeform 1161"/>
            <p:cNvSpPr>
              <a:spLocks/>
            </p:cNvSpPr>
            <p:nvPr/>
          </p:nvSpPr>
          <p:spPr bwMode="auto">
            <a:xfrm>
              <a:off x="8312151" y="4892675"/>
              <a:ext cx="542925" cy="333375"/>
            </a:xfrm>
            <a:custGeom>
              <a:avLst/>
              <a:gdLst/>
              <a:ahLst/>
              <a:cxnLst>
                <a:cxn ang="0">
                  <a:pos x="165" y="3"/>
                </a:cxn>
                <a:cxn ang="0">
                  <a:pos x="204" y="21"/>
                </a:cxn>
                <a:cxn ang="0">
                  <a:pos x="230" y="55"/>
                </a:cxn>
                <a:cxn ang="0">
                  <a:pos x="243" y="75"/>
                </a:cxn>
                <a:cxn ang="0">
                  <a:pos x="267" y="77"/>
                </a:cxn>
                <a:cxn ang="0">
                  <a:pos x="296" y="94"/>
                </a:cxn>
                <a:cxn ang="0">
                  <a:pos x="313" y="123"/>
                </a:cxn>
                <a:cxn ang="0">
                  <a:pos x="316" y="144"/>
                </a:cxn>
                <a:cxn ang="0">
                  <a:pos x="335" y="155"/>
                </a:cxn>
                <a:cxn ang="0">
                  <a:pos x="342" y="176"/>
                </a:cxn>
                <a:cxn ang="0">
                  <a:pos x="333" y="200"/>
                </a:cxn>
                <a:cxn ang="0">
                  <a:pos x="310" y="210"/>
                </a:cxn>
                <a:cxn ang="0">
                  <a:pos x="283" y="200"/>
                </a:cxn>
                <a:cxn ang="0">
                  <a:pos x="304" y="199"/>
                </a:cxn>
                <a:cxn ang="0">
                  <a:pos x="309" y="200"/>
                </a:cxn>
                <a:cxn ang="0">
                  <a:pos x="326" y="192"/>
                </a:cxn>
                <a:cxn ang="0">
                  <a:pos x="332" y="176"/>
                </a:cxn>
                <a:cxn ang="0">
                  <a:pos x="326" y="160"/>
                </a:cxn>
                <a:cxn ang="0">
                  <a:pos x="310" y="153"/>
                </a:cxn>
                <a:cxn ang="0">
                  <a:pos x="305" y="148"/>
                </a:cxn>
                <a:cxn ang="0">
                  <a:pos x="302" y="123"/>
                </a:cxn>
                <a:cxn ang="0">
                  <a:pos x="283" y="95"/>
                </a:cxn>
                <a:cxn ang="0">
                  <a:pos x="250" y="85"/>
                </a:cxn>
                <a:cxn ang="0">
                  <a:pos x="234" y="87"/>
                </a:cxn>
                <a:cxn ang="0">
                  <a:pos x="228" y="83"/>
                </a:cxn>
                <a:cxn ang="0">
                  <a:pos x="212" y="45"/>
                </a:cxn>
                <a:cxn ang="0">
                  <a:pos x="182" y="19"/>
                </a:cxn>
                <a:cxn ang="0">
                  <a:pos x="143" y="10"/>
                </a:cxn>
                <a:cxn ang="0">
                  <a:pos x="101" y="21"/>
                </a:cxn>
                <a:cxn ang="0">
                  <a:pos x="70" y="52"/>
                </a:cxn>
                <a:cxn ang="0">
                  <a:pos x="59" y="94"/>
                </a:cxn>
                <a:cxn ang="0">
                  <a:pos x="55" y="101"/>
                </a:cxn>
                <a:cxn ang="0">
                  <a:pos x="28" y="111"/>
                </a:cxn>
                <a:cxn ang="0">
                  <a:pos x="12" y="135"/>
                </a:cxn>
                <a:cxn ang="0">
                  <a:pos x="12" y="164"/>
                </a:cxn>
                <a:cxn ang="0">
                  <a:pos x="31" y="190"/>
                </a:cxn>
                <a:cxn ang="0">
                  <a:pos x="60" y="200"/>
                </a:cxn>
                <a:cxn ang="0">
                  <a:pos x="41" y="207"/>
                </a:cxn>
                <a:cxn ang="0">
                  <a:pos x="11" y="185"/>
                </a:cxn>
                <a:cxn ang="0">
                  <a:pos x="0" y="149"/>
                </a:cxn>
                <a:cxn ang="0">
                  <a:pos x="9" y="118"/>
                </a:cxn>
                <a:cxn ang="0">
                  <a:pos x="33" y="96"/>
                </a:cxn>
                <a:cxn ang="0">
                  <a:pos x="52" y="70"/>
                </a:cxn>
                <a:cxn ang="0">
                  <a:pos x="71" y="34"/>
                </a:cxn>
                <a:cxn ang="0">
                  <a:pos x="103" y="9"/>
                </a:cxn>
                <a:cxn ang="0">
                  <a:pos x="143" y="0"/>
                </a:cxn>
              </a:cxnLst>
              <a:rect l="0" t="0" r="r" b="b"/>
              <a:pathLst>
                <a:path w="342" h="210">
                  <a:moveTo>
                    <a:pt x="143" y="0"/>
                  </a:moveTo>
                  <a:lnTo>
                    <a:pt x="165" y="3"/>
                  </a:lnTo>
                  <a:lnTo>
                    <a:pt x="186" y="10"/>
                  </a:lnTo>
                  <a:lnTo>
                    <a:pt x="204" y="21"/>
                  </a:lnTo>
                  <a:lnTo>
                    <a:pt x="219" y="37"/>
                  </a:lnTo>
                  <a:lnTo>
                    <a:pt x="230" y="55"/>
                  </a:lnTo>
                  <a:lnTo>
                    <a:pt x="237" y="76"/>
                  </a:lnTo>
                  <a:lnTo>
                    <a:pt x="243" y="75"/>
                  </a:lnTo>
                  <a:lnTo>
                    <a:pt x="250" y="75"/>
                  </a:lnTo>
                  <a:lnTo>
                    <a:pt x="267" y="77"/>
                  </a:lnTo>
                  <a:lnTo>
                    <a:pt x="283" y="84"/>
                  </a:lnTo>
                  <a:lnTo>
                    <a:pt x="296" y="94"/>
                  </a:lnTo>
                  <a:lnTo>
                    <a:pt x="306" y="108"/>
                  </a:lnTo>
                  <a:lnTo>
                    <a:pt x="313" y="123"/>
                  </a:lnTo>
                  <a:lnTo>
                    <a:pt x="316" y="141"/>
                  </a:lnTo>
                  <a:lnTo>
                    <a:pt x="316" y="144"/>
                  </a:lnTo>
                  <a:lnTo>
                    <a:pt x="326" y="148"/>
                  </a:lnTo>
                  <a:lnTo>
                    <a:pt x="335" y="155"/>
                  </a:lnTo>
                  <a:lnTo>
                    <a:pt x="340" y="164"/>
                  </a:lnTo>
                  <a:lnTo>
                    <a:pt x="342" y="176"/>
                  </a:lnTo>
                  <a:lnTo>
                    <a:pt x="340" y="189"/>
                  </a:lnTo>
                  <a:lnTo>
                    <a:pt x="333" y="200"/>
                  </a:lnTo>
                  <a:lnTo>
                    <a:pt x="323" y="207"/>
                  </a:lnTo>
                  <a:lnTo>
                    <a:pt x="310" y="210"/>
                  </a:lnTo>
                  <a:lnTo>
                    <a:pt x="283" y="210"/>
                  </a:lnTo>
                  <a:lnTo>
                    <a:pt x="283" y="200"/>
                  </a:lnTo>
                  <a:lnTo>
                    <a:pt x="303" y="200"/>
                  </a:lnTo>
                  <a:lnTo>
                    <a:pt x="304" y="199"/>
                  </a:lnTo>
                  <a:lnTo>
                    <a:pt x="307" y="200"/>
                  </a:lnTo>
                  <a:lnTo>
                    <a:pt x="309" y="200"/>
                  </a:lnTo>
                  <a:lnTo>
                    <a:pt x="319" y="197"/>
                  </a:lnTo>
                  <a:lnTo>
                    <a:pt x="326" y="192"/>
                  </a:lnTo>
                  <a:lnTo>
                    <a:pt x="330" y="185"/>
                  </a:lnTo>
                  <a:lnTo>
                    <a:pt x="332" y="176"/>
                  </a:lnTo>
                  <a:lnTo>
                    <a:pt x="330" y="168"/>
                  </a:lnTo>
                  <a:lnTo>
                    <a:pt x="326" y="160"/>
                  </a:lnTo>
                  <a:lnTo>
                    <a:pt x="319" y="155"/>
                  </a:lnTo>
                  <a:lnTo>
                    <a:pt x="310" y="153"/>
                  </a:lnTo>
                  <a:lnTo>
                    <a:pt x="304" y="153"/>
                  </a:lnTo>
                  <a:lnTo>
                    <a:pt x="305" y="148"/>
                  </a:lnTo>
                  <a:lnTo>
                    <a:pt x="305" y="141"/>
                  </a:lnTo>
                  <a:lnTo>
                    <a:pt x="302" y="123"/>
                  </a:lnTo>
                  <a:lnTo>
                    <a:pt x="295" y="108"/>
                  </a:lnTo>
                  <a:lnTo>
                    <a:pt x="283" y="95"/>
                  </a:lnTo>
                  <a:lnTo>
                    <a:pt x="267" y="88"/>
                  </a:lnTo>
                  <a:lnTo>
                    <a:pt x="250" y="85"/>
                  </a:lnTo>
                  <a:lnTo>
                    <a:pt x="242" y="86"/>
                  </a:lnTo>
                  <a:lnTo>
                    <a:pt x="234" y="87"/>
                  </a:lnTo>
                  <a:lnTo>
                    <a:pt x="229" y="88"/>
                  </a:lnTo>
                  <a:lnTo>
                    <a:pt x="228" y="83"/>
                  </a:lnTo>
                  <a:lnTo>
                    <a:pt x="223" y="63"/>
                  </a:lnTo>
                  <a:lnTo>
                    <a:pt x="212" y="45"/>
                  </a:lnTo>
                  <a:lnTo>
                    <a:pt x="199" y="30"/>
                  </a:lnTo>
                  <a:lnTo>
                    <a:pt x="182" y="19"/>
                  </a:lnTo>
                  <a:lnTo>
                    <a:pt x="164" y="12"/>
                  </a:lnTo>
                  <a:lnTo>
                    <a:pt x="143" y="10"/>
                  </a:lnTo>
                  <a:lnTo>
                    <a:pt x="121" y="13"/>
                  </a:lnTo>
                  <a:lnTo>
                    <a:pt x="101" y="21"/>
                  </a:lnTo>
                  <a:lnTo>
                    <a:pt x="83" y="35"/>
                  </a:lnTo>
                  <a:lnTo>
                    <a:pt x="70" y="52"/>
                  </a:lnTo>
                  <a:lnTo>
                    <a:pt x="62" y="72"/>
                  </a:lnTo>
                  <a:lnTo>
                    <a:pt x="59" y="94"/>
                  </a:lnTo>
                  <a:lnTo>
                    <a:pt x="59" y="100"/>
                  </a:lnTo>
                  <a:lnTo>
                    <a:pt x="55" y="101"/>
                  </a:lnTo>
                  <a:lnTo>
                    <a:pt x="40" y="104"/>
                  </a:lnTo>
                  <a:lnTo>
                    <a:pt x="28" y="111"/>
                  </a:lnTo>
                  <a:lnTo>
                    <a:pt x="19" y="122"/>
                  </a:lnTo>
                  <a:lnTo>
                    <a:pt x="12" y="135"/>
                  </a:lnTo>
                  <a:lnTo>
                    <a:pt x="10" y="149"/>
                  </a:lnTo>
                  <a:lnTo>
                    <a:pt x="12" y="164"/>
                  </a:lnTo>
                  <a:lnTo>
                    <a:pt x="20" y="179"/>
                  </a:lnTo>
                  <a:lnTo>
                    <a:pt x="31" y="190"/>
                  </a:lnTo>
                  <a:lnTo>
                    <a:pt x="44" y="196"/>
                  </a:lnTo>
                  <a:lnTo>
                    <a:pt x="60" y="200"/>
                  </a:lnTo>
                  <a:lnTo>
                    <a:pt x="60" y="210"/>
                  </a:lnTo>
                  <a:lnTo>
                    <a:pt x="41" y="207"/>
                  </a:lnTo>
                  <a:lnTo>
                    <a:pt x="25" y="199"/>
                  </a:lnTo>
                  <a:lnTo>
                    <a:pt x="11" y="185"/>
                  </a:lnTo>
                  <a:lnTo>
                    <a:pt x="3" y="169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9" y="118"/>
                  </a:lnTo>
                  <a:lnTo>
                    <a:pt x="20" y="106"/>
                  </a:lnTo>
                  <a:lnTo>
                    <a:pt x="33" y="96"/>
                  </a:lnTo>
                  <a:lnTo>
                    <a:pt x="48" y="90"/>
                  </a:lnTo>
                  <a:lnTo>
                    <a:pt x="52" y="70"/>
                  </a:lnTo>
                  <a:lnTo>
                    <a:pt x="60" y="50"/>
                  </a:lnTo>
                  <a:lnTo>
                    <a:pt x="71" y="34"/>
                  </a:lnTo>
                  <a:lnTo>
                    <a:pt x="86" y="19"/>
                  </a:lnTo>
                  <a:lnTo>
                    <a:pt x="103" y="9"/>
                  </a:lnTo>
                  <a:lnTo>
                    <a:pt x="123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Freeform 1162"/>
            <p:cNvSpPr>
              <a:spLocks/>
            </p:cNvSpPr>
            <p:nvPr/>
          </p:nvSpPr>
          <p:spPr bwMode="auto">
            <a:xfrm>
              <a:off x="8407401" y="5129213"/>
              <a:ext cx="365125" cy="2413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7" y="0"/>
                </a:cxn>
                <a:cxn ang="0">
                  <a:pos x="221" y="1"/>
                </a:cxn>
                <a:cxn ang="0">
                  <a:pos x="225" y="2"/>
                </a:cxn>
                <a:cxn ang="0">
                  <a:pos x="228" y="5"/>
                </a:cxn>
                <a:cxn ang="0">
                  <a:pos x="229" y="8"/>
                </a:cxn>
                <a:cxn ang="0">
                  <a:pos x="230" y="12"/>
                </a:cxn>
                <a:cxn ang="0">
                  <a:pos x="230" y="152"/>
                </a:cxn>
                <a:cxn ang="0">
                  <a:pos x="219" y="152"/>
                </a:cxn>
                <a:cxn ang="0">
                  <a:pos x="219" y="12"/>
                </a:cxn>
                <a:cxn ang="0">
                  <a:pos x="217" y="10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152"/>
                </a:cxn>
                <a:cxn ang="0">
                  <a:pos x="0" y="152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30" h="152">
                  <a:moveTo>
                    <a:pt x="12" y="0"/>
                  </a:moveTo>
                  <a:lnTo>
                    <a:pt x="217" y="0"/>
                  </a:lnTo>
                  <a:lnTo>
                    <a:pt x="221" y="1"/>
                  </a:lnTo>
                  <a:lnTo>
                    <a:pt x="225" y="2"/>
                  </a:lnTo>
                  <a:lnTo>
                    <a:pt x="228" y="5"/>
                  </a:lnTo>
                  <a:lnTo>
                    <a:pt x="229" y="8"/>
                  </a:lnTo>
                  <a:lnTo>
                    <a:pt x="230" y="12"/>
                  </a:lnTo>
                  <a:lnTo>
                    <a:pt x="230" y="152"/>
                  </a:lnTo>
                  <a:lnTo>
                    <a:pt x="219" y="152"/>
                  </a:lnTo>
                  <a:lnTo>
                    <a:pt x="219" y="12"/>
                  </a:lnTo>
                  <a:lnTo>
                    <a:pt x="217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52"/>
                  </a:lnTo>
                  <a:lnTo>
                    <a:pt x="0" y="15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Freeform 1163"/>
            <p:cNvSpPr>
              <a:spLocks noEditPoints="1"/>
            </p:cNvSpPr>
            <p:nvPr/>
          </p:nvSpPr>
          <p:spPr bwMode="auto">
            <a:xfrm>
              <a:off x="8435976" y="5157788"/>
              <a:ext cx="306388" cy="188913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109"/>
                </a:cxn>
                <a:cxn ang="0">
                  <a:pos x="183" y="109"/>
                </a:cxn>
                <a:cxn ang="0">
                  <a:pos x="183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193" y="0"/>
                </a:cxn>
                <a:cxn ang="0">
                  <a:pos x="193" y="119"/>
                </a:cxn>
                <a:cxn ang="0">
                  <a:pos x="0" y="119"/>
                </a:cxn>
                <a:cxn ang="0">
                  <a:pos x="0" y="0"/>
                </a:cxn>
              </a:cxnLst>
              <a:rect l="0" t="0" r="r" b="b"/>
              <a:pathLst>
                <a:path w="193" h="119">
                  <a:moveTo>
                    <a:pt x="10" y="10"/>
                  </a:moveTo>
                  <a:lnTo>
                    <a:pt x="10" y="109"/>
                  </a:lnTo>
                  <a:lnTo>
                    <a:pt x="183" y="109"/>
                  </a:lnTo>
                  <a:lnTo>
                    <a:pt x="183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193" y="0"/>
                  </a:lnTo>
                  <a:lnTo>
                    <a:pt x="193" y="119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Freeform 1164"/>
            <p:cNvSpPr>
              <a:spLocks noEditPoints="1"/>
            </p:cNvSpPr>
            <p:nvPr/>
          </p:nvSpPr>
          <p:spPr bwMode="auto">
            <a:xfrm>
              <a:off x="8355013" y="5359400"/>
              <a:ext cx="469900" cy="41275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12"/>
                </a:cxn>
                <a:cxn ang="0">
                  <a:pos x="13" y="13"/>
                </a:cxn>
                <a:cxn ang="0">
                  <a:pos x="16" y="15"/>
                </a:cxn>
                <a:cxn ang="0">
                  <a:pos x="19" y="16"/>
                </a:cxn>
                <a:cxn ang="0">
                  <a:pos x="276" y="16"/>
                </a:cxn>
                <a:cxn ang="0">
                  <a:pos x="279" y="15"/>
                </a:cxn>
                <a:cxn ang="0">
                  <a:pos x="282" y="13"/>
                </a:cxn>
                <a:cxn ang="0">
                  <a:pos x="285" y="12"/>
                </a:cxn>
                <a:cxn ang="0">
                  <a:pos x="285" y="11"/>
                </a:cxn>
                <a:cxn ang="0">
                  <a:pos x="173" y="11"/>
                </a:cxn>
                <a:cxn ang="0">
                  <a:pos x="171" y="13"/>
                </a:cxn>
                <a:cxn ang="0">
                  <a:pos x="169" y="14"/>
                </a:cxn>
                <a:cxn ang="0">
                  <a:pos x="166" y="15"/>
                </a:cxn>
                <a:cxn ang="0">
                  <a:pos x="130" y="15"/>
                </a:cxn>
                <a:cxn ang="0">
                  <a:pos x="127" y="14"/>
                </a:cxn>
                <a:cxn ang="0">
                  <a:pos x="125" y="13"/>
                </a:cxn>
                <a:cxn ang="0">
                  <a:pos x="122" y="11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30" y="5"/>
                </a:cxn>
                <a:cxn ang="0">
                  <a:pos x="165" y="5"/>
                </a:cxn>
                <a:cxn ang="0">
                  <a:pos x="166" y="0"/>
                </a:cxn>
                <a:cxn ang="0">
                  <a:pos x="296" y="0"/>
                </a:cxn>
                <a:cxn ang="0">
                  <a:pos x="296" y="17"/>
                </a:cxn>
                <a:cxn ang="0">
                  <a:pos x="294" y="18"/>
                </a:cxn>
                <a:cxn ang="0">
                  <a:pos x="291" y="20"/>
                </a:cxn>
                <a:cxn ang="0">
                  <a:pos x="285" y="22"/>
                </a:cxn>
                <a:cxn ang="0">
                  <a:pos x="279" y="25"/>
                </a:cxn>
                <a:cxn ang="0">
                  <a:pos x="273" y="26"/>
                </a:cxn>
                <a:cxn ang="0">
                  <a:pos x="22" y="26"/>
                </a:cxn>
                <a:cxn ang="0">
                  <a:pos x="15" y="25"/>
                </a:cxn>
                <a:cxn ang="0">
                  <a:pos x="9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296" h="26">
                  <a:moveTo>
                    <a:pt x="10" y="11"/>
                  </a:moveTo>
                  <a:lnTo>
                    <a:pt x="10" y="12"/>
                  </a:lnTo>
                  <a:lnTo>
                    <a:pt x="13" y="13"/>
                  </a:lnTo>
                  <a:lnTo>
                    <a:pt x="16" y="15"/>
                  </a:lnTo>
                  <a:lnTo>
                    <a:pt x="19" y="16"/>
                  </a:lnTo>
                  <a:lnTo>
                    <a:pt x="276" y="16"/>
                  </a:lnTo>
                  <a:lnTo>
                    <a:pt x="279" y="15"/>
                  </a:lnTo>
                  <a:lnTo>
                    <a:pt x="282" y="13"/>
                  </a:lnTo>
                  <a:lnTo>
                    <a:pt x="285" y="12"/>
                  </a:lnTo>
                  <a:lnTo>
                    <a:pt x="285" y="11"/>
                  </a:lnTo>
                  <a:lnTo>
                    <a:pt x="173" y="11"/>
                  </a:lnTo>
                  <a:lnTo>
                    <a:pt x="171" y="13"/>
                  </a:lnTo>
                  <a:lnTo>
                    <a:pt x="169" y="14"/>
                  </a:lnTo>
                  <a:lnTo>
                    <a:pt x="166" y="15"/>
                  </a:lnTo>
                  <a:lnTo>
                    <a:pt x="130" y="15"/>
                  </a:lnTo>
                  <a:lnTo>
                    <a:pt x="127" y="14"/>
                  </a:lnTo>
                  <a:lnTo>
                    <a:pt x="125" y="13"/>
                  </a:lnTo>
                  <a:lnTo>
                    <a:pt x="122" y="11"/>
                  </a:lnTo>
                  <a:lnTo>
                    <a:pt x="10" y="11"/>
                  </a:lnTo>
                  <a:close/>
                  <a:moveTo>
                    <a:pt x="0" y="0"/>
                  </a:moveTo>
                  <a:lnTo>
                    <a:pt x="129" y="0"/>
                  </a:lnTo>
                  <a:lnTo>
                    <a:pt x="130" y="5"/>
                  </a:lnTo>
                  <a:lnTo>
                    <a:pt x="165" y="5"/>
                  </a:lnTo>
                  <a:lnTo>
                    <a:pt x="166" y="0"/>
                  </a:lnTo>
                  <a:lnTo>
                    <a:pt x="296" y="0"/>
                  </a:lnTo>
                  <a:lnTo>
                    <a:pt x="296" y="17"/>
                  </a:lnTo>
                  <a:lnTo>
                    <a:pt x="294" y="18"/>
                  </a:lnTo>
                  <a:lnTo>
                    <a:pt x="291" y="20"/>
                  </a:lnTo>
                  <a:lnTo>
                    <a:pt x="285" y="22"/>
                  </a:lnTo>
                  <a:lnTo>
                    <a:pt x="279" y="25"/>
                  </a:lnTo>
                  <a:lnTo>
                    <a:pt x="273" y="26"/>
                  </a:lnTo>
                  <a:lnTo>
                    <a:pt x="22" y="26"/>
                  </a:lnTo>
                  <a:lnTo>
                    <a:pt x="15" y="25"/>
                  </a:lnTo>
                  <a:lnTo>
                    <a:pt x="9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Freeform 1165"/>
            <p:cNvSpPr>
              <a:spLocks/>
            </p:cNvSpPr>
            <p:nvPr/>
          </p:nvSpPr>
          <p:spPr bwMode="auto">
            <a:xfrm>
              <a:off x="8540751" y="5160963"/>
              <a:ext cx="84138" cy="825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3" y="7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46" y="0"/>
                </a:cxn>
              </a:cxnLst>
              <a:rect l="0" t="0" r="r" b="b"/>
              <a:pathLst>
                <a:path w="53" h="52">
                  <a:moveTo>
                    <a:pt x="46" y="0"/>
                  </a:moveTo>
                  <a:lnTo>
                    <a:pt x="53" y="7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Freeform 1166"/>
            <p:cNvSpPr>
              <a:spLocks/>
            </p:cNvSpPr>
            <p:nvPr/>
          </p:nvSpPr>
          <p:spPr bwMode="auto">
            <a:xfrm>
              <a:off x="8528051" y="5160963"/>
              <a:ext cx="142875" cy="14287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90" y="7"/>
                </a:cxn>
                <a:cxn ang="0">
                  <a:pos x="7" y="90"/>
                </a:cxn>
                <a:cxn ang="0">
                  <a:pos x="0" y="83"/>
                </a:cxn>
                <a:cxn ang="0">
                  <a:pos x="83" y="0"/>
                </a:cxn>
              </a:cxnLst>
              <a:rect l="0" t="0" r="r" b="b"/>
              <a:pathLst>
                <a:path w="90" h="90">
                  <a:moveTo>
                    <a:pt x="83" y="0"/>
                  </a:moveTo>
                  <a:lnTo>
                    <a:pt x="90" y="7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" y="62096"/>
            <a:ext cx="1140911" cy="11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8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1518465" y="1671082"/>
            <a:ext cx="10194563" cy="47357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1800"/>
              </a:spcBef>
              <a:buClr>
                <a:srgbClr val="0A55A2"/>
              </a:buClr>
            </a:pPr>
            <a:endParaRPr lang="ru-RU" sz="2000" kern="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6CE09F5-22DB-45E3-96BE-398488A37E3B}"/>
              </a:ext>
            </a:extLst>
          </p:cNvPr>
          <p:cNvSpPr txBox="1">
            <a:spLocks/>
          </p:cNvSpPr>
          <p:nvPr/>
        </p:nvSpPr>
        <p:spPr>
          <a:xfrm>
            <a:off x="254387" y="0"/>
            <a:ext cx="1184796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ФГИС Моя школа:   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://myschool.edu.ru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/>
        </p:blipFill>
        <p:spPr bwMode="auto">
          <a:xfrm>
            <a:off x="254387" y="793820"/>
            <a:ext cx="10617929" cy="5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1518465" y="1671082"/>
            <a:ext cx="10194563" cy="47357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1800"/>
              </a:spcBef>
              <a:buClr>
                <a:srgbClr val="0A55A2"/>
              </a:buClr>
            </a:pPr>
            <a:endParaRPr lang="ru-RU" sz="2000" kern="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/>
        </p:blipFill>
        <p:spPr bwMode="auto">
          <a:xfrm>
            <a:off x="542613" y="200967"/>
            <a:ext cx="10450284" cy="62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291" y="162874"/>
            <a:ext cx="10515600" cy="72344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педагогических работников, привязанных к профилю образовательной организации в ЕСИА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40213"/>
              </p:ext>
            </p:extLst>
          </p:nvPr>
        </p:nvGraphicFramePr>
        <p:xfrm>
          <a:off x="838200" y="1132114"/>
          <a:ext cx="10515600" cy="561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1518465" y="1671082"/>
            <a:ext cx="10194563" cy="47357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1800"/>
              </a:spcBef>
              <a:buClr>
                <a:srgbClr val="0A55A2"/>
              </a:buClr>
            </a:pPr>
            <a:endParaRPr lang="ru-RU" sz="2000" kern="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 bwMode="auto">
          <a:xfrm>
            <a:off x="634483" y="0"/>
            <a:ext cx="10814178" cy="675209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5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8630" y="212858"/>
            <a:ext cx="11435470" cy="978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Авторизация в образовательных сервисах ВСЕГДА через ЕСИА</a:t>
            </a:r>
          </a:p>
        </p:txBody>
      </p:sp>
      <p:sp>
        <p:nvSpPr>
          <p:cNvPr id="4" name="object 4">
            <a:extLst>
              <a:ext uri="{FF2B5EF4-FFF2-40B4-BE49-F238E27FC236}">
                <a16:creationId xmlns="" xmlns:a16="http://schemas.microsoft.com/office/drawing/2014/main" id="{CF618B6B-1489-415D-BEB1-D3BCDF47455D}"/>
              </a:ext>
            </a:extLst>
          </p:cNvPr>
          <p:cNvSpPr txBox="1"/>
          <p:nvPr/>
        </p:nvSpPr>
        <p:spPr>
          <a:xfrm>
            <a:off x="1665767" y="2020467"/>
            <a:ext cx="3520377" cy="4278636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 marR="962796">
              <a:lnSpc>
                <a:spcPct val="120300"/>
              </a:lnSpc>
              <a:spcBef>
                <a:spcPts val="76"/>
              </a:spcBef>
            </a:pPr>
            <a:r>
              <a:rPr lang="ru-RU" b="1" spc="-8" dirty="0">
                <a:solidFill>
                  <a:prstClr val="black"/>
                </a:solidFill>
                <a:latin typeface="Gotham Pro"/>
                <a:cs typeface="Gotham Pro"/>
              </a:rPr>
              <a:t>Единая авторизация</a:t>
            </a:r>
            <a:endParaRPr dirty="0">
              <a:solidFill>
                <a:prstClr val="black"/>
              </a:solidFill>
              <a:latin typeface="Gotham Pro"/>
              <a:cs typeface="Gotham Pro"/>
            </a:endParaRPr>
          </a:p>
          <a:p>
            <a:pPr marL="9681" marR="3872">
              <a:lnSpc>
                <a:spcPct val="120300"/>
              </a:lnSpc>
            </a:pPr>
            <a:endParaRPr lang="ru-RU" b="1" spc="-4" dirty="0">
              <a:solidFill>
                <a:prstClr val="black"/>
              </a:solidFill>
              <a:latin typeface="Gotham Pro"/>
              <a:cs typeface="Gotham Pro"/>
            </a:endParaRPr>
          </a:p>
          <a:p>
            <a:pPr marL="9681" marR="3872">
              <a:lnSpc>
                <a:spcPct val="120300"/>
              </a:lnSpc>
            </a:pPr>
            <a:r>
              <a:rPr lang="ru-RU" b="1" spc="-4" dirty="0">
                <a:solidFill>
                  <a:prstClr val="black"/>
                </a:solidFill>
                <a:latin typeface="Gotham Pro"/>
                <a:cs typeface="Gotham Pro"/>
              </a:rPr>
              <a:t>Учетные записи родителя и </a:t>
            </a:r>
            <a:r>
              <a:rPr lang="ru-RU" b="1" spc="-4" dirty="0" smtClean="0">
                <a:solidFill>
                  <a:prstClr val="black"/>
                </a:solidFill>
                <a:latin typeface="Gotham Pro"/>
                <a:cs typeface="Gotham Pro"/>
              </a:rPr>
              <a:t>обучающегося </a:t>
            </a:r>
            <a:r>
              <a:rPr lang="ru-RU" i="1" spc="-4" dirty="0">
                <a:solidFill>
                  <a:prstClr val="black"/>
                </a:solidFill>
                <a:latin typeface="Gotham Pro"/>
                <a:cs typeface="Gotham Pro"/>
              </a:rPr>
              <a:t>(возможность самостоятельного входа)</a:t>
            </a:r>
          </a:p>
          <a:p>
            <a:pPr marL="9681" marR="3872">
              <a:lnSpc>
                <a:spcPct val="120300"/>
              </a:lnSpc>
            </a:pPr>
            <a:endParaRPr lang="ru-RU" b="1" spc="-4" dirty="0">
              <a:solidFill>
                <a:prstClr val="black"/>
              </a:solidFill>
              <a:latin typeface="Gotham Pro"/>
              <a:cs typeface="Gotham Pro"/>
            </a:endParaRPr>
          </a:p>
          <a:p>
            <a:pPr marL="9681" marR="3872">
              <a:lnSpc>
                <a:spcPct val="120300"/>
              </a:lnSpc>
            </a:pPr>
            <a:r>
              <a:rPr lang="ru-RU" b="1" spc="-4" dirty="0">
                <a:solidFill>
                  <a:prstClr val="black"/>
                </a:solidFill>
                <a:latin typeface="Gotham Pro"/>
                <a:cs typeface="Gotham Pro"/>
              </a:rPr>
              <a:t>Сбор цифрового образовательного профиля </a:t>
            </a:r>
            <a:br>
              <a:rPr lang="ru-RU" b="1" spc="-4" dirty="0">
                <a:solidFill>
                  <a:prstClr val="black"/>
                </a:solidFill>
                <a:latin typeface="Gotham Pro"/>
                <a:cs typeface="Gotham Pro"/>
              </a:rPr>
            </a:br>
            <a:r>
              <a:rPr lang="ru-RU" i="1" spc="-4" dirty="0">
                <a:solidFill>
                  <a:prstClr val="black"/>
                </a:solidFill>
                <a:latin typeface="Gotham Pro"/>
                <a:cs typeface="Gotham Pro"/>
              </a:rPr>
              <a:t>(по согласию)</a:t>
            </a:r>
            <a:endParaRPr i="1" dirty="0">
              <a:solidFill>
                <a:prstClr val="black"/>
              </a:solidFill>
              <a:latin typeface="Gotham Pro"/>
              <a:cs typeface="Gotham Pro"/>
            </a:endParaRPr>
          </a:p>
          <a:p>
            <a:pPr>
              <a:spcBef>
                <a:spcPts val="11"/>
              </a:spcBef>
            </a:pPr>
            <a:endParaRPr lang="ru-RU" sz="1100" b="1" spc="-4" dirty="0">
              <a:solidFill>
                <a:prstClr val="black"/>
              </a:solidFill>
              <a:latin typeface="Gotham Pro"/>
            </a:endParaRPr>
          </a:p>
          <a:p>
            <a:pPr>
              <a:spcBef>
                <a:spcPts val="11"/>
              </a:spcBef>
            </a:pPr>
            <a:endParaRPr lang="ru-RU" b="1" spc="-4" dirty="0">
              <a:solidFill>
                <a:prstClr val="black"/>
              </a:solidFill>
              <a:latin typeface="Gotham Pro"/>
            </a:endParaRPr>
          </a:p>
          <a:p>
            <a:pPr>
              <a:spcBef>
                <a:spcPts val="11"/>
              </a:spcBef>
            </a:pPr>
            <a:r>
              <a:rPr lang="ru-RU" b="1" spc="-4" dirty="0">
                <a:solidFill>
                  <a:prstClr val="black"/>
                </a:solidFill>
                <a:latin typeface="Gotham Pro"/>
              </a:rPr>
              <a:t>Управление предоставлением своих данных во внешние системы</a:t>
            </a:r>
            <a:endParaRPr b="1" spc="-4" dirty="0">
              <a:solidFill>
                <a:prstClr val="black"/>
              </a:solidFill>
              <a:latin typeface="Gotham Pro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386C5DBE-6111-4969-B932-8A2468D40DEC}"/>
              </a:ext>
            </a:extLst>
          </p:cNvPr>
          <p:cNvSpPr/>
          <p:nvPr/>
        </p:nvSpPr>
        <p:spPr>
          <a:xfrm>
            <a:off x="1137456" y="4666717"/>
            <a:ext cx="0" cy="1214164"/>
          </a:xfrm>
          <a:custGeom>
            <a:avLst/>
            <a:gdLst/>
            <a:ahLst/>
            <a:cxnLst/>
            <a:rect l="l" t="t" r="r" b="b"/>
            <a:pathLst>
              <a:path h="1009650">
                <a:moveTo>
                  <a:pt x="0" y="0"/>
                </a:moveTo>
                <a:lnTo>
                  <a:pt x="0" y="1009230"/>
                </a:lnTo>
              </a:path>
            </a:pathLst>
          </a:custGeom>
          <a:ln w="508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75">
            <a:extLst>
              <a:ext uri="{FF2B5EF4-FFF2-40B4-BE49-F238E27FC236}">
                <a16:creationId xmlns="" xmlns:a16="http://schemas.microsoft.com/office/drawing/2014/main" id="{FD3A4203-ADCA-4881-9A8D-0FF8B743629A}"/>
              </a:ext>
            </a:extLst>
          </p:cNvPr>
          <p:cNvSpPr/>
          <p:nvPr/>
        </p:nvSpPr>
        <p:spPr>
          <a:xfrm flipH="1">
            <a:off x="1091737" y="2228457"/>
            <a:ext cx="45719" cy="3520410"/>
          </a:xfrm>
          <a:custGeom>
            <a:avLst/>
            <a:gdLst/>
            <a:ahLst/>
            <a:cxnLst/>
            <a:rect l="l" t="t" r="r" b="b"/>
            <a:pathLst>
              <a:path h="2018664">
                <a:moveTo>
                  <a:pt x="0" y="0"/>
                </a:moveTo>
                <a:lnTo>
                  <a:pt x="0" y="2018474"/>
                </a:lnTo>
              </a:path>
            </a:pathLst>
          </a:custGeom>
          <a:ln w="508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8">
            <a:extLst>
              <a:ext uri="{FF2B5EF4-FFF2-40B4-BE49-F238E27FC236}">
                <a16:creationId xmlns="" xmlns:a16="http://schemas.microsoft.com/office/drawing/2014/main" id="{9C8F5B97-72C7-45D1-996D-F490AD8F3E90}"/>
              </a:ext>
            </a:extLst>
          </p:cNvPr>
          <p:cNvSpPr/>
          <p:nvPr/>
        </p:nvSpPr>
        <p:spPr>
          <a:xfrm>
            <a:off x="987635" y="2728243"/>
            <a:ext cx="299624" cy="299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3FC1430D-673A-441E-AE74-4C09A4A0D900}"/>
              </a:ext>
            </a:extLst>
          </p:cNvPr>
          <p:cNvSpPr/>
          <p:nvPr/>
        </p:nvSpPr>
        <p:spPr>
          <a:xfrm>
            <a:off x="1017719" y="2098031"/>
            <a:ext cx="239455" cy="2394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4D40FC90-4B3B-459D-B573-401B27AFE5FE}"/>
              </a:ext>
            </a:extLst>
          </p:cNvPr>
          <p:cNvSpPr/>
          <p:nvPr/>
        </p:nvSpPr>
        <p:spPr>
          <a:xfrm>
            <a:off x="1011571" y="2755771"/>
            <a:ext cx="239455" cy="2394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DA927BA7-52AA-4636-BFF0-4FA9E818B80A}"/>
              </a:ext>
            </a:extLst>
          </p:cNvPr>
          <p:cNvSpPr/>
          <p:nvPr/>
        </p:nvSpPr>
        <p:spPr>
          <a:xfrm>
            <a:off x="1011571" y="4069596"/>
            <a:ext cx="239455" cy="2394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62318799-3EDA-4589-867A-E0ADE1479B6F}"/>
              </a:ext>
            </a:extLst>
          </p:cNvPr>
          <p:cNvSpPr/>
          <p:nvPr/>
        </p:nvSpPr>
        <p:spPr>
          <a:xfrm>
            <a:off x="1011571" y="5708929"/>
            <a:ext cx="239455" cy="2394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BA6822A-C1DC-4A67-9524-963C77F8038B}"/>
              </a:ext>
            </a:extLst>
          </p:cNvPr>
          <p:cNvSpPr/>
          <p:nvPr/>
        </p:nvSpPr>
        <p:spPr>
          <a:xfrm>
            <a:off x="8511194" y="1491630"/>
            <a:ext cx="1404156" cy="2520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bject 16">
            <a:extLst>
              <a:ext uri="{FF2B5EF4-FFF2-40B4-BE49-F238E27FC236}">
                <a16:creationId xmlns="" xmlns:a16="http://schemas.microsoft.com/office/drawing/2014/main" id="{FE036467-ED3D-470C-B89C-1BEFBD31831F}"/>
              </a:ext>
            </a:extLst>
          </p:cNvPr>
          <p:cNvSpPr/>
          <p:nvPr/>
        </p:nvSpPr>
        <p:spPr>
          <a:xfrm>
            <a:off x="8601374" y="1189250"/>
            <a:ext cx="3338218" cy="566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40" name="Рисунок 3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0374474-8A66-4934-BA7E-61A7B77CA4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31"/>
          <a:stretch/>
        </p:blipFill>
        <p:spPr>
          <a:xfrm>
            <a:off x="8786658" y="1373147"/>
            <a:ext cx="2967650" cy="5313900"/>
          </a:xfrm>
          <a:prstGeom prst="round2SameRect">
            <a:avLst>
              <a:gd name="adj1" fmla="val 11830"/>
              <a:gd name="adj2" fmla="val 0"/>
            </a:avLst>
          </a:prstGeom>
        </p:spPr>
      </p:pic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1D0EC2CB-1517-4B75-8F8E-0CED47123A82}"/>
              </a:ext>
            </a:extLst>
          </p:cNvPr>
          <p:cNvGrpSpPr/>
          <p:nvPr/>
        </p:nvGrpSpPr>
        <p:grpSpPr>
          <a:xfrm>
            <a:off x="9369027" y="1351477"/>
            <a:ext cx="1705383" cy="268101"/>
            <a:chOff x="8235799" y="1338947"/>
            <a:chExt cx="1705383" cy="268101"/>
          </a:xfrm>
        </p:grpSpPr>
        <p:sp>
          <p:nvSpPr>
            <p:cNvPr id="48" name="Прямоугольник: скругленные верхние углы 47">
              <a:extLst>
                <a:ext uri="{FF2B5EF4-FFF2-40B4-BE49-F238E27FC236}">
                  <a16:creationId xmlns="" xmlns:a16="http://schemas.microsoft.com/office/drawing/2014/main" id="{5FABF2EB-0924-4E25-9F1F-BBB67D717487}"/>
                </a:ext>
              </a:extLst>
            </p:cNvPr>
            <p:cNvSpPr/>
            <p:nvPr/>
          </p:nvSpPr>
          <p:spPr>
            <a:xfrm rot="10800000">
              <a:off x="8235799" y="1338947"/>
              <a:ext cx="1705383" cy="268101"/>
            </a:xfrm>
            <a:custGeom>
              <a:avLst/>
              <a:gdLst>
                <a:gd name="connsiteX0" fmla="*/ 126015 w 1607212"/>
                <a:gd name="connsiteY0" fmla="*/ 0 h 252029"/>
                <a:gd name="connsiteX1" fmla="*/ 1481198 w 1607212"/>
                <a:gd name="connsiteY1" fmla="*/ 0 h 252029"/>
                <a:gd name="connsiteX2" fmla="*/ 1607213 w 1607212"/>
                <a:gd name="connsiteY2" fmla="*/ 126015 h 252029"/>
                <a:gd name="connsiteX3" fmla="*/ 1607212 w 1607212"/>
                <a:gd name="connsiteY3" fmla="*/ 252029 h 252029"/>
                <a:gd name="connsiteX4" fmla="*/ 1607212 w 1607212"/>
                <a:gd name="connsiteY4" fmla="*/ 252029 h 252029"/>
                <a:gd name="connsiteX5" fmla="*/ 0 w 1607212"/>
                <a:gd name="connsiteY5" fmla="*/ 252029 h 252029"/>
                <a:gd name="connsiteX6" fmla="*/ 0 w 1607212"/>
                <a:gd name="connsiteY6" fmla="*/ 252029 h 252029"/>
                <a:gd name="connsiteX7" fmla="*/ 0 w 1607212"/>
                <a:gd name="connsiteY7" fmla="*/ 126015 h 252029"/>
                <a:gd name="connsiteX8" fmla="*/ 126015 w 1607212"/>
                <a:gd name="connsiteY8" fmla="*/ 0 h 252029"/>
                <a:gd name="connsiteX0" fmla="*/ 156869 w 1638067"/>
                <a:gd name="connsiteY0" fmla="*/ 0 h 257639"/>
                <a:gd name="connsiteX1" fmla="*/ 1512052 w 1638067"/>
                <a:gd name="connsiteY1" fmla="*/ 0 h 257639"/>
                <a:gd name="connsiteX2" fmla="*/ 1638067 w 1638067"/>
                <a:gd name="connsiteY2" fmla="*/ 126015 h 257639"/>
                <a:gd name="connsiteX3" fmla="*/ 1638066 w 1638067"/>
                <a:gd name="connsiteY3" fmla="*/ 252029 h 257639"/>
                <a:gd name="connsiteX4" fmla="*/ 1638066 w 1638067"/>
                <a:gd name="connsiteY4" fmla="*/ 252029 h 257639"/>
                <a:gd name="connsiteX5" fmla="*/ 30854 w 1638067"/>
                <a:gd name="connsiteY5" fmla="*/ 252029 h 257639"/>
                <a:gd name="connsiteX6" fmla="*/ 0 w 1638067"/>
                <a:gd name="connsiteY6" fmla="*/ 257639 h 257639"/>
                <a:gd name="connsiteX7" fmla="*/ 30854 w 1638067"/>
                <a:gd name="connsiteY7" fmla="*/ 126015 h 257639"/>
                <a:gd name="connsiteX8" fmla="*/ 156869 w 1638067"/>
                <a:gd name="connsiteY8" fmla="*/ 0 h 257639"/>
                <a:gd name="connsiteX0" fmla="*/ 184918 w 1638067"/>
                <a:gd name="connsiteY0" fmla="*/ 0 h 257639"/>
                <a:gd name="connsiteX1" fmla="*/ 1512052 w 1638067"/>
                <a:gd name="connsiteY1" fmla="*/ 0 h 257639"/>
                <a:gd name="connsiteX2" fmla="*/ 1638067 w 1638067"/>
                <a:gd name="connsiteY2" fmla="*/ 126015 h 257639"/>
                <a:gd name="connsiteX3" fmla="*/ 1638066 w 1638067"/>
                <a:gd name="connsiteY3" fmla="*/ 252029 h 257639"/>
                <a:gd name="connsiteX4" fmla="*/ 1638066 w 1638067"/>
                <a:gd name="connsiteY4" fmla="*/ 252029 h 257639"/>
                <a:gd name="connsiteX5" fmla="*/ 30854 w 1638067"/>
                <a:gd name="connsiteY5" fmla="*/ 252029 h 257639"/>
                <a:gd name="connsiteX6" fmla="*/ 0 w 1638067"/>
                <a:gd name="connsiteY6" fmla="*/ 257639 h 257639"/>
                <a:gd name="connsiteX7" fmla="*/ 30854 w 1638067"/>
                <a:gd name="connsiteY7" fmla="*/ 126015 h 257639"/>
                <a:gd name="connsiteX8" fmla="*/ 184918 w 1638067"/>
                <a:gd name="connsiteY8" fmla="*/ 0 h 257639"/>
                <a:gd name="connsiteX0" fmla="*/ 184918 w 1648647"/>
                <a:gd name="connsiteY0" fmla="*/ 0 h 257639"/>
                <a:gd name="connsiteX1" fmla="*/ 1495222 w 1648647"/>
                <a:gd name="connsiteY1" fmla="*/ 0 h 257639"/>
                <a:gd name="connsiteX2" fmla="*/ 1638067 w 1648647"/>
                <a:gd name="connsiteY2" fmla="*/ 126015 h 257639"/>
                <a:gd name="connsiteX3" fmla="*/ 1638066 w 1648647"/>
                <a:gd name="connsiteY3" fmla="*/ 252029 h 257639"/>
                <a:gd name="connsiteX4" fmla="*/ 1638066 w 1648647"/>
                <a:gd name="connsiteY4" fmla="*/ 252029 h 257639"/>
                <a:gd name="connsiteX5" fmla="*/ 30854 w 1648647"/>
                <a:gd name="connsiteY5" fmla="*/ 252029 h 257639"/>
                <a:gd name="connsiteX6" fmla="*/ 0 w 1648647"/>
                <a:gd name="connsiteY6" fmla="*/ 257639 h 257639"/>
                <a:gd name="connsiteX7" fmla="*/ 30854 w 1648647"/>
                <a:gd name="connsiteY7" fmla="*/ 126015 h 257639"/>
                <a:gd name="connsiteX8" fmla="*/ 184918 w 1648647"/>
                <a:gd name="connsiteY8" fmla="*/ 0 h 257639"/>
                <a:gd name="connsiteX0" fmla="*/ 184918 w 1680140"/>
                <a:gd name="connsiteY0" fmla="*/ 0 h 257639"/>
                <a:gd name="connsiteX1" fmla="*/ 1495222 w 1680140"/>
                <a:gd name="connsiteY1" fmla="*/ 0 h 257639"/>
                <a:gd name="connsiteX2" fmla="*/ 1638067 w 1680140"/>
                <a:gd name="connsiteY2" fmla="*/ 126015 h 257639"/>
                <a:gd name="connsiteX3" fmla="*/ 1638066 w 1680140"/>
                <a:gd name="connsiteY3" fmla="*/ 252029 h 257639"/>
                <a:gd name="connsiteX4" fmla="*/ 1680140 w 1680140"/>
                <a:gd name="connsiteY4" fmla="*/ 252029 h 257639"/>
                <a:gd name="connsiteX5" fmla="*/ 30854 w 1680140"/>
                <a:gd name="connsiteY5" fmla="*/ 252029 h 257639"/>
                <a:gd name="connsiteX6" fmla="*/ 0 w 1680140"/>
                <a:gd name="connsiteY6" fmla="*/ 257639 h 257639"/>
                <a:gd name="connsiteX7" fmla="*/ 30854 w 1680140"/>
                <a:gd name="connsiteY7" fmla="*/ 126015 h 257639"/>
                <a:gd name="connsiteX8" fmla="*/ 184918 w 1680140"/>
                <a:gd name="connsiteY8" fmla="*/ 0 h 257639"/>
                <a:gd name="connsiteX0" fmla="*/ 184918 w 1680140"/>
                <a:gd name="connsiteY0" fmla="*/ 0 h 257639"/>
                <a:gd name="connsiteX1" fmla="*/ 1495222 w 1680140"/>
                <a:gd name="connsiteY1" fmla="*/ 0 h 257639"/>
                <a:gd name="connsiteX2" fmla="*/ 1638067 w 1680140"/>
                <a:gd name="connsiteY2" fmla="*/ 126015 h 257639"/>
                <a:gd name="connsiteX3" fmla="*/ 1638066 w 1680140"/>
                <a:gd name="connsiteY3" fmla="*/ 252029 h 257639"/>
                <a:gd name="connsiteX4" fmla="*/ 1680140 w 1680140"/>
                <a:gd name="connsiteY4" fmla="*/ 252029 h 257639"/>
                <a:gd name="connsiteX5" fmla="*/ 30854 w 1680140"/>
                <a:gd name="connsiteY5" fmla="*/ 252029 h 257639"/>
                <a:gd name="connsiteX6" fmla="*/ 0 w 1680140"/>
                <a:gd name="connsiteY6" fmla="*/ 257639 h 257639"/>
                <a:gd name="connsiteX7" fmla="*/ 30854 w 1680140"/>
                <a:gd name="connsiteY7" fmla="*/ 126015 h 257639"/>
                <a:gd name="connsiteX8" fmla="*/ 184918 w 1680140"/>
                <a:gd name="connsiteY8" fmla="*/ 0 h 257639"/>
                <a:gd name="connsiteX0" fmla="*/ 184918 w 1789531"/>
                <a:gd name="connsiteY0" fmla="*/ 0 h 257639"/>
                <a:gd name="connsiteX1" fmla="*/ 1495222 w 1789531"/>
                <a:gd name="connsiteY1" fmla="*/ 0 h 257639"/>
                <a:gd name="connsiteX2" fmla="*/ 1638067 w 1789531"/>
                <a:gd name="connsiteY2" fmla="*/ 126015 h 257639"/>
                <a:gd name="connsiteX3" fmla="*/ 1789531 w 1789531"/>
                <a:gd name="connsiteY3" fmla="*/ 232395 h 257639"/>
                <a:gd name="connsiteX4" fmla="*/ 1680140 w 1789531"/>
                <a:gd name="connsiteY4" fmla="*/ 252029 h 257639"/>
                <a:gd name="connsiteX5" fmla="*/ 30854 w 1789531"/>
                <a:gd name="connsiteY5" fmla="*/ 252029 h 257639"/>
                <a:gd name="connsiteX6" fmla="*/ 0 w 1789531"/>
                <a:gd name="connsiteY6" fmla="*/ 257639 h 257639"/>
                <a:gd name="connsiteX7" fmla="*/ 30854 w 1789531"/>
                <a:gd name="connsiteY7" fmla="*/ 126015 h 257639"/>
                <a:gd name="connsiteX8" fmla="*/ 184918 w 1789531"/>
                <a:gd name="connsiteY8" fmla="*/ 0 h 257639"/>
                <a:gd name="connsiteX0" fmla="*/ 184918 w 1792233"/>
                <a:gd name="connsiteY0" fmla="*/ 0 h 282910"/>
                <a:gd name="connsiteX1" fmla="*/ 1495222 w 1792233"/>
                <a:gd name="connsiteY1" fmla="*/ 0 h 282910"/>
                <a:gd name="connsiteX2" fmla="*/ 1638067 w 1792233"/>
                <a:gd name="connsiteY2" fmla="*/ 126015 h 282910"/>
                <a:gd name="connsiteX3" fmla="*/ 1789531 w 1792233"/>
                <a:gd name="connsiteY3" fmla="*/ 232395 h 282910"/>
                <a:gd name="connsiteX4" fmla="*/ 1680140 w 1792233"/>
                <a:gd name="connsiteY4" fmla="*/ 252029 h 282910"/>
                <a:gd name="connsiteX5" fmla="*/ 30854 w 1792233"/>
                <a:gd name="connsiteY5" fmla="*/ 252029 h 282910"/>
                <a:gd name="connsiteX6" fmla="*/ 0 w 1792233"/>
                <a:gd name="connsiteY6" fmla="*/ 257639 h 282910"/>
                <a:gd name="connsiteX7" fmla="*/ 30854 w 1792233"/>
                <a:gd name="connsiteY7" fmla="*/ 126015 h 282910"/>
                <a:gd name="connsiteX8" fmla="*/ 184918 w 1792233"/>
                <a:gd name="connsiteY8" fmla="*/ 0 h 282910"/>
                <a:gd name="connsiteX0" fmla="*/ 184918 w 1903050"/>
                <a:gd name="connsiteY0" fmla="*/ 0 h 279085"/>
                <a:gd name="connsiteX1" fmla="*/ 1495222 w 1903050"/>
                <a:gd name="connsiteY1" fmla="*/ 0 h 279085"/>
                <a:gd name="connsiteX2" fmla="*/ 1638067 w 1903050"/>
                <a:gd name="connsiteY2" fmla="*/ 126015 h 279085"/>
                <a:gd name="connsiteX3" fmla="*/ 1901727 w 1903050"/>
                <a:gd name="connsiteY3" fmla="*/ 226786 h 279085"/>
                <a:gd name="connsiteX4" fmla="*/ 1680140 w 1903050"/>
                <a:gd name="connsiteY4" fmla="*/ 252029 h 279085"/>
                <a:gd name="connsiteX5" fmla="*/ 30854 w 1903050"/>
                <a:gd name="connsiteY5" fmla="*/ 252029 h 279085"/>
                <a:gd name="connsiteX6" fmla="*/ 0 w 1903050"/>
                <a:gd name="connsiteY6" fmla="*/ 257639 h 279085"/>
                <a:gd name="connsiteX7" fmla="*/ 30854 w 1903050"/>
                <a:gd name="connsiteY7" fmla="*/ 126015 h 279085"/>
                <a:gd name="connsiteX8" fmla="*/ 184918 w 1903050"/>
                <a:gd name="connsiteY8" fmla="*/ 0 h 279085"/>
                <a:gd name="connsiteX0" fmla="*/ 184918 w 1901727"/>
                <a:gd name="connsiteY0" fmla="*/ 0 h 257639"/>
                <a:gd name="connsiteX1" fmla="*/ 1495222 w 1901727"/>
                <a:gd name="connsiteY1" fmla="*/ 0 h 257639"/>
                <a:gd name="connsiteX2" fmla="*/ 1638067 w 1901727"/>
                <a:gd name="connsiteY2" fmla="*/ 126015 h 257639"/>
                <a:gd name="connsiteX3" fmla="*/ 1901727 w 1901727"/>
                <a:gd name="connsiteY3" fmla="*/ 226786 h 257639"/>
                <a:gd name="connsiteX4" fmla="*/ 1680140 w 1901727"/>
                <a:gd name="connsiteY4" fmla="*/ 252029 h 257639"/>
                <a:gd name="connsiteX5" fmla="*/ 30854 w 1901727"/>
                <a:gd name="connsiteY5" fmla="*/ 252029 h 257639"/>
                <a:gd name="connsiteX6" fmla="*/ 0 w 1901727"/>
                <a:gd name="connsiteY6" fmla="*/ 257639 h 257639"/>
                <a:gd name="connsiteX7" fmla="*/ 30854 w 1901727"/>
                <a:gd name="connsiteY7" fmla="*/ 126015 h 257639"/>
                <a:gd name="connsiteX8" fmla="*/ 184918 w 1901727"/>
                <a:gd name="connsiteY8" fmla="*/ 0 h 257639"/>
                <a:gd name="connsiteX0" fmla="*/ 184918 w 1705383"/>
                <a:gd name="connsiteY0" fmla="*/ 0 h 268101"/>
                <a:gd name="connsiteX1" fmla="*/ 1495222 w 1705383"/>
                <a:gd name="connsiteY1" fmla="*/ 0 h 268101"/>
                <a:gd name="connsiteX2" fmla="*/ 1638067 w 1705383"/>
                <a:gd name="connsiteY2" fmla="*/ 126015 h 268101"/>
                <a:gd name="connsiteX3" fmla="*/ 1705383 w 1705383"/>
                <a:gd name="connsiteY3" fmla="*/ 257640 h 268101"/>
                <a:gd name="connsiteX4" fmla="*/ 1680140 w 1705383"/>
                <a:gd name="connsiteY4" fmla="*/ 252029 h 268101"/>
                <a:gd name="connsiteX5" fmla="*/ 30854 w 1705383"/>
                <a:gd name="connsiteY5" fmla="*/ 252029 h 268101"/>
                <a:gd name="connsiteX6" fmla="*/ 0 w 1705383"/>
                <a:gd name="connsiteY6" fmla="*/ 257639 h 268101"/>
                <a:gd name="connsiteX7" fmla="*/ 30854 w 1705383"/>
                <a:gd name="connsiteY7" fmla="*/ 126015 h 268101"/>
                <a:gd name="connsiteX8" fmla="*/ 184918 w 1705383"/>
                <a:gd name="connsiteY8" fmla="*/ 0 h 268101"/>
                <a:gd name="connsiteX0" fmla="*/ 184918 w 1705383"/>
                <a:gd name="connsiteY0" fmla="*/ 0 h 268101"/>
                <a:gd name="connsiteX1" fmla="*/ 1495222 w 1705383"/>
                <a:gd name="connsiteY1" fmla="*/ 0 h 268101"/>
                <a:gd name="connsiteX2" fmla="*/ 1638067 w 1705383"/>
                <a:gd name="connsiteY2" fmla="*/ 126015 h 268101"/>
                <a:gd name="connsiteX3" fmla="*/ 1705383 w 1705383"/>
                <a:gd name="connsiteY3" fmla="*/ 257640 h 268101"/>
                <a:gd name="connsiteX4" fmla="*/ 1680140 w 1705383"/>
                <a:gd name="connsiteY4" fmla="*/ 252029 h 268101"/>
                <a:gd name="connsiteX5" fmla="*/ 30854 w 1705383"/>
                <a:gd name="connsiteY5" fmla="*/ 252029 h 268101"/>
                <a:gd name="connsiteX6" fmla="*/ 0 w 1705383"/>
                <a:gd name="connsiteY6" fmla="*/ 257639 h 268101"/>
                <a:gd name="connsiteX7" fmla="*/ 30854 w 1705383"/>
                <a:gd name="connsiteY7" fmla="*/ 126015 h 268101"/>
                <a:gd name="connsiteX8" fmla="*/ 184918 w 1705383"/>
                <a:gd name="connsiteY8" fmla="*/ 0 h 268101"/>
                <a:gd name="connsiteX0" fmla="*/ 184918 w 1705383"/>
                <a:gd name="connsiteY0" fmla="*/ 0 h 268101"/>
                <a:gd name="connsiteX1" fmla="*/ 1495222 w 1705383"/>
                <a:gd name="connsiteY1" fmla="*/ 0 h 268101"/>
                <a:gd name="connsiteX2" fmla="*/ 1638067 w 1705383"/>
                <a:gd name="connsiteY2" fmla="*/ 126015 h 268101"/>
                <a:gd name="connsiteX3" fmla="*/ 1705383 w 1705383"/>
                <a:gd name="connsiteY3" fmla="*/ 257640 h 268101"/>
                <a:gd name="connsiteX4" fmla="*/ 1680140 w 1705383"/>
                <a:gd name="connsiteY4" fmla="*/ 252029 h 268101"/>
                <a:gd name="connsiteX5" fmla="*/ 30854 w 1705383"/>
                <a:gd name="connsiteY5" fmla="*/ 252029 h 268101"/>
                <a:gd name="connsiteX6" fmla="*/ 0 w 1705383"/>
                <a:gd name="connsiteY6" fmla="*/ 257639 h 268101"/>
                <a:gd name="connsiteX7" fmla="*/ 30854 w 1705383"/>
                <a:gd name="connsiteY7" fmla="*/ 126015 h 268101"/>
                <a:gd name="connsiteX8" fmla="*/ 184918 w 1705383"/>
                <a:gd name="connsiteY8" fmla="*/ 0 h 2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5383" h="268101">
                  <a:moveTo>
                    <a:pt x="184918" y="0"/>
                  </a:moveTo>
                  <a:lnTo>
                    <a:pt x="1495222" y="0"/>
                  </a:lnTo>
                  <a:cubicBezTo>
                    <a:pt x="1564818" y="0"/>
                    <a:pt x="1614260" y="49416"/>
                    <a:pt x="1638067" y="126015"/>
                  </a:cubicBezTo>
                  <a:cubicBezTo>
                    <a:pt x="1654514" y="178932"/>
                    <a:pt x="1649284" y="210025"/>
                    <a:pt x="1705383" y="257640"/>
                  </a:cubicBezTo>
                  <a:cubicBezTo>
                    <a:pt x="1539893" y="286624"/>
                    <a:pt x="1716604" y="245484"/>
                    <a:pt x="1680140" y="252029"/>
                  </a:cubicBezTo>
                  <a:lnTo>
                    <a:pt x="30854" y="252029"/>
                  </a:lnTo>
                  <a:lnTo>
                    <a:pt x="0" y="257639"/>
                  </a:lnTo>
                  <a:cubicBezTo>
                    <a:pt x="0" y="215634"/>
                    <a:pt x="30854" y="168020"/>
                    <a:pt x="30854" y="126015"/>
                  </a:cubicBezTo>
                  <a:cubicBezTo>
                    <a:pt x="30854" y="56419"/>
                    <a:pt x="115322" y="0"/>
                    <a:pt x="1849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="" xmlns:a16="http://schemas.microsoft.com/office/drawing/2014/main" id="{A604277D-1002-48A8-A463-E52263591624}"/>
                </a:ext>
              </a:extLst>
            </p:cNvPr>
            <p:cNvSpPr/>
            <p:nvPr/>
          </p:nvSpPr>
          <p:spPr>
            <a:xfrm>
              <a:off x="8905583" y="1416479"/>
              <a:ext cx="415126" cy="45719"/>
            </a:xfrm>
            <a:prstGeom prst="roundRect">
              <a:avLst/>
            </a:prstGeom>
            <a:solidFill>
              <a:schemeClr val="bg2">
                <a:lumMod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FDA9C862-9FD9-4025-B5A0-38206302D023}"/>
                </a:ext>
              </a:extLst>
            </p:cNvPr>
            <p:cNvSpPr/>
            <p:nvPr/>
          </p:nvSpPr>
          <p:spPr>
            <a:xfrm>
              <a:off x="9432906" y="1404079"/>
              <a:ext cx="78537" cy="70518"/>
            </a:xfrm>
            <a:prstGeom prst="ellipse">
              <a:avLst/>
            </a:prstGeom>
            <a:solidFill>
              <a:srgbClr val="3682AF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3816ACAF-16F9-49B8-A44E-D8C10BBC3F15}"/>
              </a:ext>
            </a:extLst>
          </p:cNvPr>
          <p:cNvGrpSpPr/>
          <p:nvPr/>
        </p:nvGrpSpPr>
        <p:grpSpPr>
          <a:xfrm>
            <a:off x="5067076" y="1189599"/>
            <a:ext cx="3428398" cy="5721981"/>
            <a:chOff x="7344308" y="1189250"/>
            <a:chExt cx="3428398" cy="5721981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CB01FD86-99E9-4951-A56B-8CEEC19D5EB0}"/>
                </a:ext>
              </a:extLst>
            </p:cNvPr>
            <p:cNvSpPr/>
            <p:nvPr/>
          </p:nvSpPr>
          <p:spPr>
            <a:xfrm>
              <a:off x="7344308" y="1491630"/>
              <a:ext cx="1404156" cy="25202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object 16">
              <a:extLst>
                <a:ext uri="{FF2B5EF4-FFF2-40B4-BE49-F238E27FC236}">
                  <a16:creationId xmlns="" xmlns:a16="http://schemas.microsoft.com/office/drawing/2014/main" id="{BBEF9F19-380F-47B3-B6AF-3BB57B419F4D}"/>
                </a:ext>
              </a:extLst>
            </p:cNvPr>
            <p:cNvSpPr/>
            <p:nvPr/>
          </p:nvSpPr>
          <p:spPr>
            <a:xfrm>
              <a:off x="7434488" y="1189250"/>
              <a:ext cx="3338218" cy="5668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pic>
          <p:nvPicPr>
            <p:cNvPr id="57" name="Рисунок 56" descr="Изображение выглядит как текс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2AFAFFB-A4B8-43E5-82C4-66192ED68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184"/>
            <a:stretch/>
          </p:blipFill>
          <p:spPr>
            <a:xfrm>
              <a:off x="7619772" y="1373147"/>
              <a:ext cx="2967650" cy="5538084"/>
            </a:xfrm>
            <a:prstGeom prst="round2SameRect">
              <a:avLst>
                <a:gd name="adj1" fmla="val 11830"/>
                <a:gd name="adj2" fmla="val 0"/>
              </a:avLst>
            </a:prstGeom>
          </p:spPr>
        </p:pic>
        <p:grpSp>
          <p:nvGrpSpPr>
            <p:cNvPr id="58" name="Группа 57">
              <a:extLst>
                <a:ext uri="{FF2B5EF4-FFF2-40B4-BE49-F238E27FC236}">
                  <a16:creationId xmlns="" xmlns:a16="http://schemas.microsoft.com/office/drawing/2014/main" id="{74F1093E-1EBF-4012-AF60-44695407B423}"/>
                </a:ext>
              </a:extLst>
            </p:cNvPr>
            <p:cNvGrpSpPr/>
            <p:nvPr/>
          </p:nvGrpSpPr>
          <p:grpSpPr>
            <a:xfrm>
              <a:off x="8202141" y="1351477"/>
              <a:ext cx="1705383" cy="268101"/>
              <a:chOff x="8235799" y="1338947"/>
              <a:chExt cx="1705383" cy="268101"/>
            </a:xfrm>
          </p:grpSpPr>
          <p:sp>
            <p:nvSpPr>
              <p:cNvPr id="59" name="Прямоугольник: скругленные верхние углы 47">
                <a:extLst>
                  <a:ext uri="{FF2B5EF4-FFF2-40B4-BE49-F238E27FC236}">
                    <a16:creationId xmlns="" xmlns:a16="http://schemas.microsoft.com/office/drawing/2014/main" id="{AB8FF6AA-62F1-439C-AC05-D41D6C61BD5C}"/>
                  </a:ext>
                </a:extLst>
              </p:cNvPr>
              <p:cNvSpPr/>
              <p:nvPr/>
            </p:nvSpPr>
            <p:spPr>
              <a:xfrm rot="10800000">
                <a:off x="8235799" y="1338947"/>
                <a:ext cx="1705383" cy="268101"/>
              </a:xfrm>
              <a:custGeom>
                <a:avLst/>
                <a:gdLst>
                  <a:gd name="connsiteX0" fmla="*/ 126015 w 1607212"/>
                  <a:gd name="connsiteY0" fmla="*/ 0 h 252029"/>
                  <a:gd name="connsiteX1" fmla="*/ 1481198 w 1607212"/>
                  <a:gd name="connsiteY1" fmla="*/ 0 h 252029"/>
                  <a:gd name="connsiteX2" fmla="*/ 1607213 w 1607212"/>
                  <a:gd name="connsiteY2" fmla="*/ 126015 h 252029"/>
                  <a:gd name="connsiteX3" fmla="*/ 1607212 w 1607212"/>
                  <a:gd name="connsiteY3" fmla="*/ 252029 h 252029"/>
                  <a:gd name="connsiteX4" fmla="*/ 1607212 w 1607212"/>
                  <a:gd name="connsiteY4" fmla="*/ 252029 h 252029"/>
                  <a:gd name="connsiteX5" fmla="*/ 0 w 1607212"/>
                  <a:gd name="connsiteY5" fmla="*/ 252029 h 252029"/>
                  <a:gd name="connsiteX6" fmla="*/ 0 w 1607212"/>
                  <a:gd name="connsiteY6" fmla="*/ 252029 h 252029"/>
                  <a:gd name="connsiteX7" fmla="*/ 0 w 1607212"/>
                  <a:gd name="connsiteY7" fmla="*/ 126015 h 252029"/>
                  <a:gd name="connsiteX8" fmla="*/ 126015 w 1607212"/>
                  <a:gd name="connsiteY8" fmla="*/ 0 h 252029"/>
                  <a:gd name="connsiteX0" fmla="*/ 156869 w 1638067"/>
                  <a:gd name="connsiteY0" fmla="*/ 0 h 257639"/>
                  <a:gd name="connsiteX1" fmla="*/ 1512052 w 1638067"/>
                  <a:gd name="connsiteY1" fmla="*/ 0 h 257639"/>
                  <a:gd name="connsiteX2" fmla="*/ 1638067 w 1638067"/>
                  <a:gd name="connsiteY2" fmla="*/ 126015 h 257639"/>
                  <a:gd name="connsiteX3" fmla="*/ 1638066 w 1638067"/>
                  <a:gd name="connsiteY3" fmla="*/ 252029 h 257639"/>
                  <a:gd name="connsiteX4" fmla="*/ 1638066 w 1638067"/>
                  <a:gd name="connsiteY4" fmla="*/ 252029 h 257639"/>
                  <a:gd name="connsiteX5" fmla="*/ 30854 w 1638067"/>
                  <a:gd name="connsiteY5" fmla="*/ 252029 h 257639"/>
                  <a:gd name="connsiteX6" fmla="*/ 0 w 1638067"/>
                  <a:gd name="connsiteY6" fmla="*/ 257639 h 257639"/>
                  <a:gd name="connsiteX7" fmla="*/ 30854 w 1638067"/>
                  <a:gd name="connsiteY7" fmla="*/ 126015 h 257639"/>
                  <a:gd name="connsiteX8" fmla="*/ 156869 w 1638067"/>
                  <a:gd name="connsiteY8" fmla="*/ 0 h 257639"/>
                  <a:gd name="connsiteX0" fmla="*/ 184918 w 1638067"/>
                  <a:gd name="connsiteY0" fmla="*/ 0 h 257639"/>
                  <a:gd name="connsiteX1" fmla="*/ 1512052 w 1638067"/>
                  <a:gd name="connsiteY1" fmla="*/ 0 h 257639"/>
                  <a:gd name="connsiteX2" fmla="*/ 1638067 w 1638067"/>
                  <a:gd name="connsiteY2" fmla="*/ 126015 h 257639"/>
                  <a:gd name="connsiteX3" fmla="*/ 1638066 w 1638067"/>
                  <a:gd name="connsiteY3" fmla="*/ 252029 h 257639"/>
                  <a:gd name="connsiteX4" fmla="*/ 1638066 w 1638067"/>
                  <a:gd name="connsiteY4" fmla="*/ 252029 h 257639"/>
                  <a:gd name="connsiteX5" fmla="*/ 30854 w 1638067"/>
                  <a:gd name="connsiteY5" fmla="*/ 252029 h 257639"/>
                  <a:gd name="connsiteX6" fmla="*/ 0 w 1638067"/>
                  <a:gd name="connsiteY6" fmla="*/ 257639 h 257639"/>
                  <a:gd name="connsiteX7" fmla="*/ 30854 w 1638067"/>
                  <a:gd name="connsiteY7" fmla="*/ 126015 h 257639"/>
                  <a:gd name="connsiteX8" fmla="*/ 184918 w 1638067"/>
                  <a:gd name="connsiteY8" fmla="*/ 0 h 257639"/>
                  <a:gd name="connsiteX0" fmla="*/ 184918 w 1648647"/>
                  <a:gd name="connsiteY0" fmla="*/ 0 h 257639"/>
                  <a:gd name="connsiteX1" fmla="*/ 1495222 w 1648647"/>
                  <a:gd name="connsiteY1" fmla="*/ 0 h 257639"/>
                  <a:gd name="connsiteX2" fmla="*/ 1638067 w 1648647"/>
                  <a:gd name="connsiteY2" fmla="*/ 126015 h 257639"/>
                  <a:gd name="connsiteX3" fmla="*/ 1638066 w 1648647"/>
                  <a:gd name="connsiteY3" fmla="*/ 252029 h 257639"/>
                  <a:gd name="connsiteX4" fmla="*/ 1638066 w 1648647"/>
                  <a:gd name="connsiteY4" fmla="*/ 252029 h 257639"/>
                  <a:gd name="connsiteX5" fmla="*/ 30854 w 1648647"/>
                  <a:gd name="connsiteY5" fmla="*/ 252029 h 257639"/>
                  <a:gd name="connsiteX6" fmla="*/ 0 w 1648647"/>
                  <a:gd name="connsiteY6" fmla="*/ 257639 h 257639"/>
                  <a:gd name="connsiteX7" fmla="*/ 30854 w 1648647"/>
                  <a:gd name="connsiteY7" fmla="*/ 126015 h 257639"/>
                  <a:gd name="connsiteX8" fmla="*/ 184918 w 1648647"/>
                  <a:gd name="connsiteY8" fmla="*/ 0 h 257639"/>
                  <a:gd name="connsiteX0" fmla="*/ 184918 w 1680140"/>
                  <a:gd name="connsiteY0" fmla="*/ 0 h 257639"/>
                  <a:gd name="connsiteX1" fmla="*/ 1495222 w 1680140"/>
                  <a:gd name="connsiteY1" fmla="*/ 0 h 257639"/>
                  <a:gd name="connsiteX2" fmla="*/ 1638067 w 1680140"/>
                  <a:gd name="connsiteY2" fmla="*/ 126015 h 257639"/>
                  <a:gd name="connsiteX3" fmla="*/ 1638066 w 1680140"/>
                  <a:gd name="connsiteY3" fmla="*/ 252029 h 257639"/>
                  <a:gd name="connsiteX4" fmla="*/ 1680140 w 1680140"/>
                  <a:gd name="connsiteY4" fmla="*/ 252029 h 257639"/>
                  <a:gd name="connsiteX5" fmla="*/ 30854 w 1680140"/>
                  <a:gd name="connsiteY5" fmla="*/ 252029 h 257639"/>
                  <a:gd name="connsiteX6" fmla="*/ 0 w 1680140"/>
                  <a:gd name="connsiteY6" fmla="*/ 257639 h 257639"/>
                  <a:gd name="connsiteX7" fmla="*/ 30854 w 1680140"/>
                  <a:gd name="connsiteY7" fmla="*/ 126015 h 257639"/>
                  <a:gd name="connsiteX8" fmla="*/ 184918 w 1680140"/>
                  <a:gd name="connsiteY8" fmla="*/ 0 h 257639"/>
                  <a:gd name="connsiteX0" fmla="*/ 184918 w 1680140"/>
                  <a:gd name="connsiteY0" fmla="*/ 0 h 257639"/>
                  <a:gd name="connsiteX1" fmla="*/ 1495222 w 1680140"/>
                  <a:gd name="connsiteY1" fmla="*/ 0 h 257639"/>
                  <a:gd name="connsiteX2" fmla="*/ 1638067 w 1680140"/>
                  <a:gd name="connsiteY2" fmla="*/ 126015 h 257639"/>
                  <a:gd name="connsiteX3" fmla="*/ 1638066 w 1680140"/>
                  <a:gd name="connsiteY3" fmla="*/ 252029 h 257639"/>
                  <a:gd name="connsiteX4" fmla="*/ 1680140 w 1680140"/>
                  <a:gd name="connsiteY4" fmla="*/ 252029 h 257639"/>
                  <a:gd name="connsiteX5" fmla="*/ 30854 w 1680140"/>
                  <a:gd name="connsiteY5" fmla="*/ 252029 h 257639"/>
                  <a:gd name="connsiteX6" fmla="*/ 0 w 1680140"/>
                  <a:gd name="connsiteY6" fmla="*/ 257639 h 257639"/>
                  <a:gd name="connsiteX7" fmla="*/ 30854 w 1680140"/>
                  <a:gd name="connsiteY7" fmla="*/ 126015 h 257639"/>
                  <a:gd name="connsiteX8" fmla="*/ 184918 w 1680140"/>
                  <a:gd name="connsiteY8" fmla="*/ 0 h 257639"/>
                  <a:gd name="connsiteX0" fmla="*/ 184918 w 1789531"/>
                  <a:gd name="connsiteY0" fmla="*/ 0 h 257639"/>
                  <a:gd name="connsiteX1" fmla="*/ 1495222 w 1789531"/>
                  <a:gd name="connsiteY1" fmla="*/ 0 h 257639"/>
                  <a:gd name="connsiteX2" fmla="*/ 1638067 w 1789531"/>
                  <a:gd name="connsiteY2" fmla="*/ 126015 h 257639"/>
                  <a:gd name="connsiteX3" fmla="*/ 1789531 w 1789531"/>
                  <a:gd name="connsiteY3" fmla="*/ 232395 h 257639"/>
                  <a:gd name="connsiteX4" fmla="*/ 1680140 w 1789531"/>
                  <a:gd name="connsiteY4" fmla="*/ 252029 h 257639"/>
                  <a:gd name="connsiteX5" fmla="*/ 30854 w 1789531"/>
                  <a:gd name="connsiteY5" fmla="*/ 252029 h 257639"/>
                  <a:gd name="connsiteX6" fmla="*/ 0 w 1789531"/>
                  <a:gd name="connsiteY6" fmla="*/ 257639 h 257639"/>
                  <a:gd name="connsiteX7" fmla="*/ 30854 w 1789531"/>
                  <a:gd name="connsiteY7" fmla="*/ 126015 h 257639"/>
                  <a:gd name="connsiteX8" fmla="*/ 184918 w 1789531"/>
                  <a:gd name="connsiteY8" fmla="*/ 0 h 257639"/>
                  <a:gd name="connsiteX0" fmla="*/ 184918 w 1792233"/>
                  <a:gd name="connsiteY0" fmla="*/ 0 h 282910"/>
                  <a:gd name="connsiteX1" fmla="*/ 1495222 w 1792233"/>
                  <a:gd name="connsiteY1" fmla="*/ 0 h 282910"/>
                  <a:gd name="connsiteX2" fmla="*/ 1638067 w 1792233"/>
                  <a:gd name="connsiteY2" fmla="*/ 126015 h 282910"/>
                  <a:gd name="connsiteX3" fmla="*/ 1789531 w 1792233"/>
                  <a:gd name="connsiteY3" fmla="*/ 232395 h 282910"/>
                  <a:gd name="connsiteX4" fmla="*/ 1680140 w 1792233"/>
                  <a:gd name="connsiteY4" fmla="*/ 252029 h 282910"/>
                  <a:gd name="connsiteX5" fmla="*/ 30854 w 1792233"/>
                  <a:gd name="connsiteY5" fmla="*/ 252029 h 282910"/>
                  <a:gd name="connsiteX6" fmla="*/ 0 w 1792233"/>
                  <a:gd name="connsiteY6" fmla="*/ 257639 h 282910"/>
                  <a:gd name="connsiteX7" fmla="*/ 30854 w 1792233"/>
                  <a:gd name="connsiteY7" fmla="*/ 126015 h 282910"/>
                  <a:gd name="connsiteX8" fmla="*/ 184918 w 1792233"/>
                  <a:gd name="connsiteY8" fmla="*/ 0 h 282910"/>
                  <a:gd name="connsiteX0" fmla="*/ 184918 w 1903050"/>
                  <a:gd name="connsiteY0" fmla="*/ 0 h 279085"/>
                  <a:gd name="connsiteX1" fmla="*/ 1495222 w 1903050"/>
                  <a:gd name="connsiteY1" fmla="*/ 0 h 279085"/>
                  <a:gd name="connsiteX2" fmla="*/ 1638067 w 1903050"/>
                  <a:gd name="connsiteY2" fmla="*/ 126015 h 279085"/>
                  <a:gd name="connsiteX3" fmla="*/ 1901727 w 1903050"/>
                  <a:gd name="connsiteY3" fmla="*/ 226786 h 279085"/>
                  <a:gd name="connsiteX4" fmla="*/ 1680140 w 1903050"/>
                  <a:gd name="connsiteY4" fmla="*/ 252029 h 279085"/>
                  <a:gd name="connsiteX5" fmla="*/ 30854 w 1903050"/>
                  <a:gd name="connsiteY5" fmla="*/ 252029 h 279085"/>
                  <a:gd name="connsiteX6" fmla="*/ 0 w 1903050"/>
                  <a:gd name="connsiteY6" fmla="*/ 257639 h 279085"/>
                  <a:gd name="connsiteX7" fmla="*/ 30854 w 1903050"/>
                  <a:gd name="connsiteY7" fmla="*/ 126015 h 279085"/>
                  <a:gd name="connsiteX8" fmla="*/ 184918 w 1903050"/>
                  <a:gd name="connsiteY8" fmla="*/ 0 h 279085"/>
                  <a:gd name="connsiteX0" fmla="*/ 184918 w 1901727"/>
                  <a:gd name="connsiteY0" fmla="*/ 0 h 257639"/>
                  <a:gd name="connsiteX1" fmla="*/ 1495222 w 1901727"/>
                  <a:gd name="connsiteY1" fmla="*/ 0 h 257639"/>
                  <a:gd name="connsiteX2" fmla="*/ 1638067 w 1901727"/>
                  <a:gd name="connsiteY2" fmla="*/ 126015 h 257639"/>
                  <a:gd name="connsiteX3" fmla="*/ 1901727 w 1901727"/>
                  <a:gd name="connsiteY3" fmla="*/ 226786 h 257639"/>
                  <a:gd name="connsiteX4" fmla="*/ 1680140 w 1901727"/>
                  <a:gd name="connsiteY4" fmla="*/ 252029 h 257639"/>
                  <a:gd name="connsiteX5" fmla="*/ 30854 w 1901727"/>
                  <a:gd name="connsiteY5" fmla="*/ 252029 h 257639"/>
                  <a:gd name="connsiteX6" fmla="*/ 0 w 1901727"/>
                  <a:gd name="connsiteY6" fmla="*/ 257639 h 257639"/>
                  <a:gd name="connsiteX7" fmla="*/ 30854 w 1901727"/>
                  <a:gd name="connsiteY7" fmla="*/ 126015 h 257639"/>
                  <a:gd name="connsiteX8" fmla="*/ 184918 w 1901727"/>
                  <a:gd name="connsiteY8" fmla="*/ 0 h 257639"/>
                  <a:gd name="connsiteX0" fmla="*/ 184918 w 1705383"/>
                  <a:gd name="connsiteY0" fmla="*/ 0 h 268101"/>
                  <a:gd name="connsiteX1" fmla="*/ 1495222 w 1705383"/>
                  <a:gd name="connsiteY1" fmla="*/ 0 h 268101"/>
                  <a:gd name="connsiteX2" fmla="*/ 1638067 w 1705383"/>
                  <a:gd name="connsiteY2" fmla="*/ 126015 h 268101"/>
                  <a:gd name="connsiteX3" fmla="*/ 1705383 w 1705383"/>
                  <a:gd name="connsiteY3" fmla="*/ 257640 h 268101"/>
                  <a:gd name="connsiteX4" fmla="*/ 1680140 w 1705383"/>
                  <a:gd name="connsiteY4" fmla="*/ 252029 h 268101"/>
                  <a:gd name="connsiteX5" fmla="*/ 30854 w 1705383"/>
                  <a:gd name="connsiteY5" fmla="*/ 252029 h 268101"/>
                  <a:gd name="connsiteX6" fmla="*/ 0 w 1705383"/>
                  <a:gd name="connsiteY6" fmla="*/ 257639 h 268101"/>
                  <a:gd name="connsiteX7" fmla="*/ 30854 w 1705383"/>
                  <a:gd name="connsiteY7" fmla="*/ 126015 h 268101"/>
                  <a:gd name="connsiteX8" fmla="*/ 184918 w 1705383"/>
                  <a:gd name="connsiteY8" fmla="*/ 0 h 268101"/>
                  <a:gd name="connsiteX0" fmla="*/ 184918 w 1705383"/>
                  <a:gd name="connsiteY0" fmla="*/ 0 h 268101"/>
                  <a:gd name="connsiteX1" fmla="*/ 1495222 w 1705383"/>
                  <a:gd name="connsiteY1" fmla="*/ 0 h 268101"/>
                  <a:gd name="connsiteX2" fmla="*/ 1638067 w 1705383"/>
                  <a:gd name="connsiteY2" fmla="*/ 126015 h 268101"/>
                  <a:gd name="connsiteX3" fmla="*/ 1705383 w 1705383"/>
                  <a:gd name="connsiteY3" fmla="*/ 257640 h 268101"/>
                  <a:gd name="connsiteX4" fmla="*/ 1680140 w 1705383"/>
                  <a:gd name="connsiteY4" fmla="*/ 252029 h 268101"/>
                  <a:gd name="connsiteX5" fmla="*/ 30854 w 1705383"/>
                  <a:gd name="connsiteY5" fmla="*/ 252029 h 268101"/>
                  <a:gd name="connsiteX6" fmla="*/ 0 w 1705383"/>
                  <a:gd name="connsiteY6" fmla="*/ 257639 h 268101"/>
                  <a:gd name="connsiteX7" fmla="*/ 30854 w 1705383"/>
                  <a:gd name="connsiteY7" fmla="*/ 126015 h 268101"/>
                  <a:gd name="connsiteX8" fmla="*/ 184918 w 1705383"/>
                  <a:gd name="connsiteY8" fmla="*/ 0 h 268101"/>
                  <a:gd name="connsiteX0" fmla="*/ 184918 w 1705383"/>
                  <a:gd name="connsiteY0" fmla="*/ 0 h 268101"/>
                  <a:gd name="connsiteX1" fmla="*/ 1495222 w 1705383"/>
                  <a:gd name="connsiteY1" fmla="*/ 0 h 268101"/>
                  <a:gd name="connsiteX2" fmla="*/ 1638067 w 1705383"/>
                  <a:gd name="connsiteY2" fmla="*/ 126015 h 268101"/>
                  <a:gd name="connsiteX3" fmla="*/ 1705383 w 1705383"/>
                  <a:gd name="connsiteY3" fmla="*/ 257640 h 268101"/>
                  <a:gd name="connsiteX4" fmla="*/ 1680140 w 1705383"/>
                  <a:gd name="connsiteY4" fmla="*/ 252029 h 268101"/>
                  <a:gd name="connsiteX5" fmla="*/ 30854 w 1705383"/>
                  <a:gd name="connsiteY5" fmla="*/ 252029 h 268101"/>
                  <a:gd name="connsiteX6" fmla="*/ 0 w 1705383"/>
                  <a:gd name="connsiteY6" fmla="*/ 257639 h 268101"/>
                  <a:gd name="connsiteX7" fmla="*/ 30854 w 1705383"/>
                  <a:gd name="connsiteY7" fmla="*/ 126015 h 268101"/>
                  <a:gd name="connsiteX8" fmla="*/ 184918 w 1705383"/>
                  <a:gd name="connsiteY8" fmla="*/ 0 h 268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5383" h="268101">
                    <a:moveTo>
                      <a:pt x="184918" y="0"/>
                    </a:moveTo>
                    <a:lnTo>
                      <a:pt x="1495222" y="0"/>
                    </a:lnTo>
                    <a:cubicBezTo>
                      <a:pt x="1564818" y="0"/>
                      <a:pt x="1614260" y="49416"/>
                      <a:pt x="1638067" y="126015"/>
                    </a:cubicBezTo>
                    <a:cubicBezTo>
                      <a:pt x="1654514" y="178932"/>
                      <a:pt x="1649284" y="210025"/>
                      <a:pt x="1705383" y="257640"/>
                    </a:cubicBezTo>
                    <a:cubicBezTo>
                      <a:pt x="1539893" y="286624"/>
                      <a:pt x="1716604" y="245484"/>
                      <a:pt x="1680140" y="252029"/>
                    </a:cubicBezTo>
                    <a:lnTo>
                      <a:pt x="30854" y="252029"/>
                    </a:lnTo>
                    <a:lnTo>
                      <a:pt x="0" y="257639"/>
                    </a:lnTo>
                    <a:cubicBezTo>
                      <a:pt x="0" y="215634"/>
                      <a:pt x="30854" y="168020"/>
                      <a:pt x="30854" y="126015"/>
                    </a:cubicBezTo>
                    <a:cubicBezTo>
                      <a:pt x="30854" y="56419"/>
                      <a:pt x="115322" y="0"/>
                      <a:pt x="18491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: скругленные углы 59">
                <a:extLst>
                  <a:ext uri="{FF2B5EF4-FFF2-40B4-BE49-F238E27FC236}">
                    <a16:creationId xmlns="" xmlns:a16="http://schemas.microsoft.com/office/drawing/2014/main" id="{DE3C4E14-C462-41A9-A37E-A48B383EF4E8}"/>
                  </a:ext>
                </a:extLst>
              </p:cNvPr>
              <p:cNvSpPr/>
              <p:nvPr/>
            </p:nvSpPr>
            <p:spPr>
              <a:xfrm>
                <a:off x="8905583" y="1416479"/>
                <a:ext cx="415126" cy="45719"/>
              </a:xfrm>
              <a:prstGeom prst="roundRect">
                <a:avLst/>
              </a:prstGeom>
              <a:solidFill>
                <a:schemeClr val="bg2">
                  <a:lumMod val="2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="" xmlns:a16="http://schemas.microsoft.com/office/drawing/2014/main" id="{9764B9B4-6BA7-4316-9C5A-DCE4C835E236}"/>
                  </a:ext>
                </a:extLst>
              </p:cNvPr>
              <p:cNvSpPr/>
              <p:nvPr/>
            </p:nvSpPr>
            <p:spPr>
              <a:xfrm>
                <a:off x="9432906" y="1404079"/>
                <a:ext cx="78537" cy="70518"/>
              </a:xfrm>
              <a:prstGeom prst="ellipse">
                <a:avLst/>
              </a:prstGeom>
              <a:solidFill>
                <a:srgbClr val="3682AF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BCA858E-EBA3-4486-8250-80BFA0BD6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2" b="57094"/>
          <a:stretch/>
        </p:blipFill>
        <p:spPr>
          <a:xfrm>
            <a:off x="8786659" y="2208505"/>
            <a:ext cx="2967649" cy="4649496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B7DAB89F-702E-4D9E-A8DF-E40065C09C53}"/>
              </a:ext>
            </a:extLst>
          </p:cNvPr>
          <p:cNvSpPr/>
          <p:nvPr/>
        </p:nvSpPr>
        <p:spPr>
          <a:xfrm>
            <a:off x="9341229" y="3939192"/>
            <a:ext cx="1599771" cy="506227"/>
          </a:xfrm>
          <a:prstGeom prst="rect">
            <a:avLst/>
          </a:pr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haroni" panose="020B0604020202020204" pitchFamily="2" charset="-79"/>
              </a:rPr>
              <a:t>ФГИС «Моя школа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2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1518465" y="1671082"/>
            <a:ext cx="10194563" cy="47357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1800"/>
              </a:spcBef>
              <a:buClr>
                <a:srgbClr val="0A55A2"/>
              </a:buClr>
            </a:pPr>
            <a:endParaRPr lang="ru-RU" sz="2000" kern="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/>
        </p:blipFill>
        <p:spPr bwMode="auto">
          <a:xfrm>
            <a:off x="391885" y="70337"/>
            <a:ext cx="10842171" cy="65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1518465" y="1671082"/>
            <a:ext cx="10194563" cy="47357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1800"/>
              </a:spcBef>
              <a:buClr>
                <a:srgbClr val="0A55A2"/>
              </a:buClr>
            </a:pPr>
            <a:endParaRPr lang="ru-RU" sz="2000" kern="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6CE09F5-22DB-45E3-96BE-398488A37E3B}"/>
              </a:ext>
            </a:extLst>
          </p:cNvPr>
          <p:cNvSpPr txBox="1">
            <a:spLocks/>
          </p:cNvSpPr>
          <p:nvPr/>
        </p:nvSpPr>
        <p:spPr>
          <a:xfrm>
            <a:off x="1149543" y="112039"/>
            <a:ext cx="1131726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организации, применяющие только электронный журнал</a:t>
            </a:r>
            <a:endParaRPr lang="ru-RU" sz="2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10650047"/>
              </p:ext>
            </p:extLst>
          </p:nvPr>
        </p:nvGraphicFramePr>
        <p:xfrm>
          <a:off x="-202857" y="903642"/>
          <a:ext cx="12394857" cy="595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3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1" y="1065516"/>
            <a:ext cx="10566400" cy="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642" y="6158516"/>
            <a:ext cx="2743200" cy="365125"/>
          </a:xfrm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4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" y="62096"/>
            <a:ext cx="1140911" cy="11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82E3159-7826-4BF8-86E8-843E2572CEB5}"/>
              </a:ext>
            </a:extLst>
          </p:cNvPr>
          <p:cNvSpPr/>
          <p:nvPr/>
        </p:nvSpPr>
        <p:spPr>
          <a:xfrm>
            <a:off x="1215642" y="492134"/>
            <a:ext cx="1158937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Нормативная база цифровой трансформации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0DB94AF-EE7C-4143-A89D-EB1A43869658}"/>
              </a:ext>
            </a:extLst>
          </p:cNvPr>
          <p:cNvSpPr/>
          <p:nvPr/>
        </p:nvSpPr>
        <p:spPr>
          <a:xfrm>
            <a:off x="4386558" y="1266874"/>
            <a:ext cx="7543707" cy="4800625"/>
          </a:xfrm>
          <a:prstGeom prst="rect">
            <a:avLst/>
          </a:prstGeom>
          <a:solidFill>
            <a:sysClr val="window" lastClr="FFFFFF">
              <a:alpha val="50000"/>
            </a:sysClr>
          </a:solidFill>
          <a:ln w="12700" cap="flat" cmpd="sng" algn="ctr">
            <a:noFill/>
            <a:prstDash val="sysDash"/>
            <a:miter lim="800000"/>
          </a:ln>
          <a:effectLst/>
        </p:spPr>
        <p:txBody>
          <a:bodyPr numCol="1" spcCol="360000" rtlCol="0" anchor="t" anchorCtr="0"/>
          <a:lstStyle/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Национальный проект «Образование»;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Национальная программа «Цифровая экономика Российской Федерации»;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Приказ Минпросвещения России от 02.12.2019 г. № 649 «Об утверждении Целевой модели цифровой образовательной среды»;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Приказ Минпросвещения,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Минцифры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России от 22.04.2021 «Об утверждении стандарта «Цифровая школа»;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Приказ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Минцифры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России от 18.11.2020 № 600 «Об утверждении методик расчета целевых показателей национальной цели развития Российской Федерации «Цифровая трансформация»;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Приказ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Минцифры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России от 18.11.2020 № 601 «Об утверждении методик расчёта прогнозных значений целевых показателей национальной цели развития Российской Федерации «Цифровая трансформация»;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Мотивирующий мониторинг деятельности органов исполнительной власти субъектов Российской Федерации, осуществляющих государственное управление в сфере образования и др.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0DB94AF-EE7C-4143-A89D-EB1A43869658}"/>
              </a:ext>
            </a:extLst>
          </p:cNvPr>
          <p:cNvSpPr/>
          <p:nvPr/>
        </p:nvSpPr>
        <p:spPr>
          <a:xfrm>
            <a:off x="145052" y="1381202"/>
            <a:ext cx="4020281" cy="5393292"/>
          </a:xfrm>
          <a:prstGeom prst="rect">
            <a:avLst/>
          </a:prstGeom>
          <a:solidFill>
            <a:sysClr val="window" lastClr="FFFFFF">
              <a:alpha val="50000"/>
            </a:sysClr>
          </a:solidFill>
          <a:ln w="12700" cap="flat" cmpd="sng" algn="ctr">
            <a:noFill/>
            <a:prstDash val="sysDash"/>
            <a:miter lim="800000"/>
          </a:ln>
          <a:effectLst/>
        </p:spPr>
        <p:txBody>
          <a:bodyPr numCol="1" spcCol="360000" rtlCol="0" anchor="t" anchorCtr="0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Указ Президента Российской Федерации от 21.07.2020 № 474 "О национальных целях развития Российской Федерации на период до 2030 года»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НАЦИОНАЛЬНЫЕ ЦЕЛИ: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сохранение населения, здоровье и благополучие людей;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возможности для самореализации и развития талантов;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комфортная и безопасная среда для жизни;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достойный, эффективный труд и успешное предпринимательство;</a:t>
            </a:r>
          </a:p>
          <a:p>
            <a:pPr marL="355600" marR="0" lvl="0" indent="-3556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цифровая трансформация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BC"/>
              </a:buClr>
              <a:buSzTx/>
              <a:buFontTx/>
              <a:buNone/>
              <a:tabLst/>
              <a:defRPr/>
            </a:pP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8097931">
            <a:off x="3768943" y="2455053"/>
            <a:ext cx="792780" cy="825079"/>
          </a:xfrm>
          <a:prstGeom prst="halfFrame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291" y="5969011"/>
            <a:ext cx="1168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kern="0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Стратегия в области цифровой трансформации отраслей экономики, социальной сферы и государственного управления Владимирской </a:t>
            </a:r>
            <a:r>
              <a:rPr lang="ru-RU" sz="1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области</a:t>
            </a:r>
            <a:r>
              <a:rPr lang="ru-RU" sz="1600" b="1" kern="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утв. Губернатором Владимирской области 20.08. 2021</a:t>
            </a:r>
            <a:endParaRPr lang="ru-RU" sz="1600" b="1" kern="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1518465" y="1671082"/>
            <a:ext cx="10194563" cy="47357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1800"/>
              </a:spcBef>
              <a:buClr>
                <a:srgbClr val="0A55A2"/>
              </a:buClr>
            </a:pPr>
            <a:endParaRPr lang="ru-RU" sz="2000" kern="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6CE09F5-22DB-45E3-96BE-398488A37E3B}"/>
              </a:ext>
            </a:extLst>
          </p:cNvPr>
          <p:cNvSpPr txBox="1">
            <a:spLocks/>
          </p:cNvSpPr>
          <p:nvPr/>
        </p:nvSpPr>
        <p:spPr>
          <a:xfrm>
            <a:off x="1020234" y="1"/>
            <a:ext cx="11171766" cy="8774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количество входов одного сотрудника в ЭЖ, 2021-2022 уч. год</a:t>
            </a:r>
            <a:endParaRPr lang="ru-RU" sz="2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38848707"/>
              </p:ext>
            </p:extLst>
          </p:nvPr>
        </p:nvGraphicFramePr>
        <p:xfrm>
          <a:off x="86061" y="704215"/>
          <a:ext cx="11908715" cy="600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9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1" y="1892830"/>
            <a:ext cx="10566400" cy="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4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" y="62096"/>
            <a:ext cx="1140911" cy="11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1518465" y="1296390"/>
            <a:ext cx="10566980" cy="5447310"/>
          </a:xfrm>
          <a:prstGeom prst="rect">
            <a:avLst/>
          </a:prstGeom>
          <a:noFill/>
          <a:ln w="12700" cap="flat" cmpd="sng" algn="ctr">
            <a:noFill/>
            <a:prstDash val="sysDash"/>
            <a:miter lim="800000"/>
          </a:ln>
          <a:effectLst/>
        </p:spPr>
        <p:txBody>
          <a:bodyPr numCol="1" spcCol="360000" rtlCol="0" anchor="t" anchorCtr="0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Приказ Министерства труда и социальной защиты Российской Федерации от 19.04.2021 № 250н «Об утверждении профессионального стандарта «Руководитель образовательной    организации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(управление дошкольной образовательной организацией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общеобразовательной организацией)»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Проект приказа Министерства труда и социальной защиты Российской Федерации                                  об утверждении профессионального стандарта «Педагог (педагогическая деятельность в сфере начального общего, основного общего, среднего общего образования) (учитель)»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доступен для ознакомления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Проект приказа Министерства просвещения Российской Федерации                       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доступен для ознакомления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46CE09F5-22DB-45E3-96BE-398488A37E3B}"/>
              </a:ext>
            </a:extLst>
          </p:cNvPr>
          <p:cNvSpPr txBox="1">
            <a:spLocks/>
          </p:cNvSpPr>
          <p:nvPr/>
        </p:nvSpPr>
        <p:spPr>
          <a:xfrm>
            <a:off x="1588154" y="288857"/>
            <a:ext cx="8739931" cy="6626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база цифровой трансформации</a:t>
            </a:r>
            <a:endParaRPr lang="ru-RU" sz="2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" y="1280704"/>
            <a:ext cx="1515873" cy="15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" y="3049140"/>
            <a:ext cx="1522289" cy="152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" y="4752534"/>
            <a:ext cx="1576830" cy="157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3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1" y="1159190"/>
            <a:ext cx="10566400" cy="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4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11686980" y="6393987"/>
            <a:ext cx="397835" cy="337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" y="62096"/>
            <a:ext cx="1140911" cy="11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59C0182-729A-4C43-8611-622BA5C6CC21}"/>
              </a:ext>
            </a:extLst>
          </p:cNvPr>
          <p:cNvSpPr/>
          <p:nvPr/>
        </p:nvSpPr>
        <p:spPr>
          <a:xfrm>
            <a:off x="228884" y="1289275"/>
            <a:ext cx="551110" cy="89025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6000" b="1" kern="0" dirty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endParaRPr lang="ru-RU" sz="6000" kern="0" dirty="0">
              <a:solidFill>
                <a:srgbClr val="00B0F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31323A5-4621-450E-B16B-FACBDEFD41B6}"/>
              </a:ext>
            </a:extLst>
          </p:cNvPr>
          <p:cNvSpPr/>
          <p:nvPr/>
        </p:nvSpPr>
        <p:spPr>
          <a:xfrm>
            <a:off x="228884" y="2191018"/>
            <a:ext cx="601241" cy="10381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6000" b="1" kern="0" dirty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endParaRPr lang="ru-RU" sz="6000" kern="0" dirty="0">
              <a:solidFill>
                <a:srgbClr val="00B0F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044B26A-1D07-4140-A3CF-7BFB4A3EBD2B}"/>
              </a:ext>
            </a:extLst>
          </p:cNvPr>
          <p:cNvSpPr/>
          <p:nvPr/>
        </p:nvSpPr>
        <p:spPr>
          <a:xfrm>
            <a:off x="217992" y="4104901"/>
            <a:ext cx="572894" cy="91552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6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</a:t>
            </a:r>
            <a:endParaRPr lang="ru-RU" sz="6000" kern="0" dirty="0">
              <a:solidFill>
                <a:srgbClr val="00B0F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DB5E57FF-A518-4ABF-ACCC-88F128D0BCB9}"/>
              </a:ext>
            </a:extLst>
          </p:cNvPr>
          <p:cNvSpPr txBox="1">
            <a:spLocks/>
          </p:cNvSpPr>
          <p:nvPr/>
        </p:nvSpPr>
        <p:spPr>
          <a:xfrm>
            <a:off x="1270622" y="89427"/>
            <a:ext cx="97368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044B26A-1D07-4140-A3CF-7BFB4A3EBD2B}"/>
              </a:ext>
            </a:extLst>
          </p:cNvPr>
          <p:cNvSpPr/>
          <p:nvPr/>
        </p:nvSpPr>
        <p:spPr>
          <a:xfrm>
            <a:off x="223039" y="3192870"/>
            <a:ext cx="562800" cy="92444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6000" b="1" kern="0" dirty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</a:t>
            </a:r>
            <a:endParaRPr lang="ru-RU" sz="6000" kern="0" dirty="0">
              <a:solidFill>
                <a:srgbClr val="00B0F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044B26A-1D07-4140-A3CF-7BFB4A3EBD2B}"/>
              </a:ext>
            </a:extLst>
          </p:cNvPr>
          <p:cNvSpPr/>
          <p:nvPr/>
        </p:nvSpPr>
        <p:spPr>
          <a:xfrm>
            <a:off x="222110" y="5008016"/>
            <a:ext cx="564658" cy="91149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6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</a:t>
            </a:r>
            <a:endParaRPr lang="ru-RU" sz="6000" kern="0" dirty="0">
              <a:solidFill>
                <a:srgbClr val="00B0F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59C0182-729A-4C43-8611-622BA5C6CC21}"/>
              </a:ext>
            </a:extLst>
          </p:cNvPr>
          <p:cNvSpPr/>
          <p:nvPr/>
        </p:nvSpPr>
        <p:spPr>
          <a:xfrm>
            <a:off x="216352" y="5907094"/>
            <a:ext cx="576175" cy="80685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6000" b="1" kern="0" dirty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</a:t>
            </a:r>
            <a:endParaRPr lang="ru-RU" sz="6000" kern="0" dirty="0">
              <a:solidFill>
                <a:srgbClr val="00B0F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1032005" y="1289275"/>
            <a:ext cx="10970941" cy="662006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600"/>
              </a:spcBef>
              <a:buClr>
                <a:srgbClr val="0A55A2"/>
              </a:buClr>
            </a:pP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Библиотека цифрового образовательного </a:t>
            </a: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контента: 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Система электронного и дистанционного обучения (СЭДО),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Цифровой 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урок, Библиотека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инновационных педагогических 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практик (БИПП).</a:t>
            </a:r>
          </a:p>
          <a:p>
            <a:pPr>
              <a:spcBef>
                <a:spcPts val="600"/>
              </a:spcBef>
              <a:buClr>
                <a:srgbClr val="0A55A2"/>
              </a:buClr>
            </a:pP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Цифровое </a:t>
            </a: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портфолио обучающегося: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Электронный детский сад (ЭДС), Электронная школа (ЭШ), Электронный колледж (ЭК), Электронное дополнительное образование (ЭДО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600"/>
              </a:spcBef>
              <a:buClr>
                <a:srgbClr val="0A55A2"/>
              </a:buClr>
            </a:pP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Система управления в образовательной </a:t>
            </a: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организации: 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Платформа сайтов, Мониторинг образования, ЭДС, ЭШ, ЭК, 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ЭДО и др.</a:t>
            </a:r>
            <a:endParaRPr lang="ru-RU" sz="20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A55A2"/>
              </a:buClr>
            </a:pP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Цифровой </a:t>
            </a: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помощник </a:t>
            </a: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обучающегося: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Информационный портал 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системы образования Владимирской области,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Навигатор дополнительного образования, СЭДО и др. </a:t>
            </a:r>
          </a:p>
          <a:p>
            <a:pPr>
              <a:spcBef>
                <a:spcPts val="600"/>
              </a:spcBef>
              <a:buClr>
                <a:srgbClr val="0A55A2"/>
              </a:buClr>
            </a:pP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Цифровой </a:t>
            </a: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помощник родителя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Информационный портал ВО, Навигатор дополнительного 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образования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др.</a:t>
            </a:r>
          </a:p>
          <a:p>
            <a:pPr>
              <a:spcBef>
                <a:spcPts val="600"/>
              </a:spcBef>
              <a:buClr>
                <a:srgbClr val="0A55A2"/>
              </a:buClr>
            </a:pP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Цифровой </a:t>
            </a: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помощник </a:t>
            </a: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учителя: 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БИПП, ЭДС, ЭШ, ЭК, ЭДО,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СЭДО, Цифровой урок и др.</a:t>
            </a:r>
          </a:p>
          <a:p>
            <a:pPr>
              <a:spcBef>
                <a:spcPts val="600"/>
              </a:spcBef>
              <a:buClr>
                <a:srgbClr val="0A55A2"/>
              </a:buClr>
            </a:pPr>
            <a:endParaRPr lang="ru-RU" sz="2400" kern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A55A2"/>
              </a:buClr>
            </a:pPr>
            <a:endParaRPr lang="ru-RU" sz="24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4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43" y="1160309"/>
            <a:ext cx="10566400" cy="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11686980" y="6393987"/>
            <a:ext cx="397835" cy="337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23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" y="62096"/>
            <a:ext cx="1140911" cy="11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1546579" y="1357982"/>
            <a:ext cx="10374488" cy="461442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algn="just">
              <a:spcBef>
                <a:spcPts val="3600"/>
              </a:spcBef>
              <a:buClr>
                <a:srgbClr val="0A55A2"/>
              </a:buClr>
            </a:pPr>
            <a:r>
              <a:rPr lang="ru-RU" sz="2800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Цифровое </a:t>
            </a:r>
            <a:r>
              <a:rPr lang="ru-RU" sz="28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образование: </a:t>
            </a:r>
            <a:r>
              <a:rPr lang="ru-RU" sz="2800" kern="0" dirty="0" err="1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</a:t>
            </a:r>
            <a:r>
              <a:rPr lang="ru-RU" sz="2800" kern="0" dirty="0" err="1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ифровизация</a:t>
            </a:r>
            <a:r>
              <a:rPr lang="ru-RU" sz="2800" kern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услуг и функций, развитие  региональной цифровой инфраструктуры, эксплуатация </a:t>
            </a:r>
            <a:r>
              <a:rPr lang="ru-RU" sz="2800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ГИС в соответствии с федеральными требованиями, </a:t>
            </a:r>
            <a:r>
              <a:rPr lang="ru-RU" sz="2800" kern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интеграция </a:t>
            </a:r>
            <a:r>
              <a:rPr lang="ru-RU" sz="2800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 </a:t>
            </a:r>
            <a:r>
              <a:rPr lang="ru-RU" sz="2800" kern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федеральными </a:t>
            </a:r>
            <a:r>
              <a:rPr lang="ru-RU" sz="2800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ресурсами и </a:t>
            </a:r>
            <a:r>
              <a:rPr lang="ru-RU" sz="2800" kern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сервисами</a:t>
            </a:r>
          </a:p>
          <a:p>
            <a:pPr algn="just">
              <a:spcBef>
                <a:spcPts val="3600"/>
              </a:spcBef>
              <a:buClr>
                <a:srgbClr val="0A55A2"/>
              </a:buClr>
            </a:pPr>
            <a:r>
              <a:rPr lang="ru-RU" sz="28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Инновационные педагогические практики: </a:t>
            </a:r>
            <a:r>
              <a:rPr lang="ru-RU" sz="2800" kern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организация работы пилотных и стажерских инновационных площадок, трансляция эффективных педагогических практик в области цифровой трансформации образования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59C0182-729A-4C43-8611-622BA5C6CC21}"/>
              </a:ext>
            </a:extLst>
          </p:cNvPr>
          <p:cNvSpPr/>
          <p:nvPr/>
        </p:nvSpPr>
        <p:spPr>
          <a:xfrm>
            <a:off x="254622" y="1530607"/>
            <a:ext cx="1202482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88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7</a:t>
            </a:r>
            <a:endParaRPr lang="ru-RU" sz="8000" kern="0" dirty="0">
              <a:solidFill>
                <a:srgbClr val="00B0F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31323A5-4621-450E-B16B-FACBDEFD41B6}"/>
              </a:ext>
            </a:extLst>
          </p:cNvPr>
          <p:cNvSpPr/>
          <p:nvPr/>
        </p:nvSpPr>
        <p:spPr>
          <a:xfrm>
            <a:off x="254622" y="4174148"/>
            <a:ext cx="1202482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88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</a:t>
            </a:r>
            <a:endParaRPr lang="ru-RU" sz="8000" kern="0" dirty="0">
              <a:solidFill>
                <a:srgbClr val="00B0F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DB5E57FF-A518-4ABF-ACCC-88F128D0BCB9}"/>
              </a:ext>
            </a:extLst>
          </p:cNvPr>
          <p:cNvSpPr txBox="1">
            <a:spLocks/>
          </p:cNvSpPr>
          <p:nvPr/>
        </p:nvSpPr>
        <p:spPr>
          <a:xfrm>
            <a:off x="1546579" y="62096"/>
            <a:ext cx="97368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Цифровые проекты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(региональные)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A731AEA4-B0E7-4D0D-AF30-13E7F1F85432}"/>
              </a:ext>
            </a:extLst>
          </p:cNvPr>
          <p:cNvSpPr/>
          <p:nvPr/>
        </p:nvSpPr>
        <p:spPr>
          <a:xfrm>
            <a:off x="2891138" y="65823"/>
            <a:ext cx="5959808" cy="5959808"/>
          </a:xfrm>
          <a:prstGeom prst="ellipse">
            <a:avLst/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F8B5A03D-293D-4B58-B550-9B0875D28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753520"/>
              </p:ext>
            </p:extLst>
          </p:nvPr>
        </p:nvGraphicFramePr>
        <p:xfrm>
          <a:off x="187569" y="1120180"/>
          <a:ext cx="11366947" cy="411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C22A760-49F0-4DC0-A9A6-D0894A228A61}"/>
              </a:ext>
            </a:extLst>
          </p:cNvPr>
          <p:cNvSpPr/>
          <p:nvPr/>
        </p:nvSpPr>
        <p:spPr>
          <a:xfrm>
            <a:off x="375137" y="5978922"/>
            <a:ext cx="2642261" cy="6937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100%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ОО с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Интернетом</a:t>
            </a:r>
          </a:p>
        </p:txBody>
      </p:sp>
      <p:sp>
        <p:nvSpPr>
          <p:cNvPr id="18" name="Стрелка вправо 18">
            <a:extLst>
              <a:ext uri="{FF2B5EF4-FFF2-40B4-BE49-F238E27FC236}">
                <a16:creationId xmlns="" xmlns:a16="http://schemas.microsoft.com/office/drawing/2014/main" id="{67B022FF-9BCE-49C3-BA00-F25C8CF647FE}"/>
              </a:ext>
            </a:extLst>
          </p:cNvPr>
          <p:cNvSpPr/>
          <p:nvPr/>
        </p:nvSpPr>
        <p:spPr>
          <a:xfrm>
            <a:off x="378134" y="5565723"/>
            <a:ext cx="11477761" cy="328295"/>
          </a:xfrm>
          <a:prstGeom prst="rightArrow">
            <a:avLst>
              <a:gd name="adj1" fmla="val 50000"/>
              <a:gd name="adj2" fmla="val 717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EE5637-21D0-4725-9E39-A75B086FF69E}"/>
              </a:ext>
            </a:extLst>
          </p:cNvPr>
          <p:cNvSpPr txBox="1"/>
          <p:nvPr/>
        </p:nvSpPr>
        <p:spPr>
          <a:xfrm>
            <a:off x="1320801" y="5426777"/>
            <a:ext cx="9831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2021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   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2022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  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2023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F1DD367-078B-49A1-A1BF-AF952C794A6C}"/>
              </a:ext>
            </a:extLst>
          </p:cNvPr>
          <p:cNvSpPr/>
          <p:nvPr/>
        </p:nvSpPr>
        <p:spPr>
          <a:xfrm>
            <a:off x="3220843" y="5978921"/>
            <a:ext cx="2642261" cy="6937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Библиотека цифрового образовательного контента, все услуги для граждан переведены 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электронный вид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FDC36E3-287A-4EB8-A5F3-B61E3D6BB32E}"/>
              </a:ext>
            </a:extLst>
          </p:cNvPr>
          <p:cNvSpPr/>
          <p:nvPr/>
        </p:nvSpPr>
        <p:spPr>
          <a:xfrm>
            <a:off x="6066549" y="5978922"/>
            <a:ext cx="2642261" cy="6937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Цифровой профиль учащегося, использование технологий ИИ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образовании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EC34816-61CA-433B-8578-8814042EFA52}"/>
              </a:ext>
            </a:extLst>
          </p:cNvPr>
          <p:cNvSpPr/>
          <p:nvPr/>
        </p:nvSpPr>
        <p:spPr>
          <a:xfrm>
            <a:off x="8912254" y="5978921"/>
            <a:ext cx="2642261" cy="6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ОО обновили инфраструктуру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100% ОО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 </a:t>
            </a:r>
            <a:r>
              <a:rPr lang="ru-RU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лвс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/</a:t>
            </a:r>
            <a:r>
              <a:rPr lang="ru-RU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скс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</a:t>
            </a:r>
            <a:r>
              <a:rPr lang="ru-RU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wi-fi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5F11209E-222A-44A1-AE15-99DEA3E69C34}"/>
              </a:ext>
            </a:extLst>
          </p:cNvPr>
          <p:cNvGrpSpPr/>
          <p:nvPr/>
        </p:nvGrpSpPr>
        <p:grpSpPr>
          <a:xfrm>
            <a:off x="1636029" y="5808845"/>
            <a:ext cx="96291" cy="163373"/>
            <a:chOff x="1636029" y="5808845"/>
            <a:chExt cx="96291" cy="16337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629C5F98-E377-4A4C-917F-4C62CDB430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14F349AB-BB81-43A1-9694-A5B881A26D11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B033DB1E-0AAC-4E2B-95C6-A5F02AC30C05}"/>
              </a:ext>
            </a:extLst>
          </p:cNvPr>
          <p:cNvGrpSpPr/>
          <p:nvPr/>
        </p:nvGrpSpPr>
        <p:grpSpPr>
          <a:xfrm>
            <a:off x="4471727" y="5812537"/>
            <a:ext cx="96291" cy="163373"/>
            <a:chOff x="1636029" y="5808845"/>
            <a:chExt cx="96291" cy="163373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92E6BD26-62F4-4875-9AD8-3A9CE088DC75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346CFA81-4DE4-496E-AEC4-C37932241188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B9B37E17-B734-49C7-A8BE-078B37116DCC}"/>
              </a:ext>
            </a:extLst>
          </p:cNvPr>
          <p:cNvGrpSpPr/>
          <p:nvPr/>
        </p:nvGrpSpPr>
        <p:grpSpPr>
          <a:xfrm>
            <a:off x="7291388" y="5801459"/>
            <a:ext cx="96291" cy="163373"/>
            <a:chOff x="1636029" y="5808845"/>
            <a:chExt cx="96291" cy="163373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="" xmlns:a16="http://schemas.microsoft.com/office/drawing/2014/main" id="{9B9D56E1-7C74-4BB1-A840-664D98DAC6A4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0A8E5E56-54A4-4888-9896-64D08FBD1DAB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47C38D0A-34B2-4DCC-AAEE-244A20AC17AD}"/>
              </a:ext>
            </a:extLst>
          </p:cNvPr>
          <p:cNvGrpSpPr/>
          <p:nvPr/>
        </p:nvGrpSpPr>
        <p:grpSpPr>
          <a:xfrm>
            <a:off x="10084451" y="5816924"/>
            <a:ext cx="96291" cy="163373"/>
            <a:chOff x="1636029" y="5808845"/>
            <a:chExt cx="96291" cy="163373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43899379-4496-49CE-89B3-ED9AD32865D7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F8E00ECF-85E3-4322-9EBA-B13DA49F6C77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Номер слайда 4">
            <a:extLst>
              <a:ext uri="{FF2B5EF4-FFF2-40B4-BE49-F238E27FC236}">
                <a16:creationId xmlns="" xmlns:a16="http://schemas.microsoft.com/office/drawing/2014/main" id="{D75D530B-1B60-4564-A3FD-E869356ACC88}"/>
              </a:ext>
            </a:extLst>
          </p:cNvPr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24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" y="62096"/>
            <a:ext cx="1140911" cy="11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1" y="1065516"/>
            <a:ext cx="10566400" cy="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AutoShape 6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8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82E3159-7826-4BF8-86E8-843E2572CEB5}"/>
              </a:ext>
            </a:extLst>
          </p:cNvPr>
          <p:cNvSpPr/>
          <p:nvPr/>
        </p:nvSpPr>
        <p:spPr>
          <a:xfrm>
            <a:off x="1215642" y="112352"/>
            <a:ext cx="11450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зрелость </a:t>
            </a:r>
            <a:r>
              <a:rPr lang="ru-RU" sz="30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образования для потребителей 2021-2024 гг.</a:t>
            </a:r>
            <a:endParaRPr lang="ru-RU" sz="30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1518465" y="1671082"/>
            <a:ext cx="10194563" cy="47357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1800"/>
              </a:spcBef>
              <a:buClr>
                <a:srgbClr val="0A55A2"/>
              </a:buClr>
            </a:pPr>
            <a:endParaRPr lang="ru-RU" sz="2000" kern="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0390851"/>
              </p:ext>
            </p:extLst>
          </p:nvPr>
        </p:nvGraphicFramePr>
        <p:xfrm>
          <a:off x="406400" y="1671082"/>
          <a:ext cx="11175999" cy="423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388" y="6057900"/>
            <a:ext cx="1158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 2022 года</a:t>
            </a:r>
            <a:endParaRPr lang="en-US" sz="1600" dirty="0" smtClean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методике, </a:t>
            </a:r>
            <a:r>
              <a:rPr lang="ru-RU" sz="160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утвержденные постановлением Правительства Российской Федерации от 03.04.2021 № </a:t>
            </a:r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542</a:t>
            </a:r>
            <a:endParaRPr lang="ru-RU" sz="160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1" y="1065516"/>
            <a:ext cx="10566400" cy="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" y="62096"/>
            <a:ext cx="1140911" cy="11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82E3159-7826-4BF8-86E8-843E2572CEB5}"/>
              </a:ext>
            </a:extLst>
          </p:cNvPr>
          <p:cNvSpPr/>
          <p:nvPr/>
        </p:nvSpPr>
        <p:spPr>
          <a:xfrm>
            <a:off x="1215642" y="492134"/>
            <a:ext cx="115893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зрелость отраслей, Владимирская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2873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itle 1">
            <a:extLst>
              <a:ext uri="{FF2B5EF4-FFF2-40B4-BE49-F238E27FC236}">
                <a16:creationId xmlns:a16="http://schemas.microsoft.com/office/drawing/2014/main" xmlns="" id="{2730D004-C0DD-4746-9C53-0A1DAD28A173}"/>
              </a:ext>
            </a:extLst>
          </p:cNvPr>
          <p:cNvSpPr txBox="1">
            <a:spLocks/>
          </p:cNvSpPr>
          <p:nvPr/>
        </p:nvSpPr>
        <p:spPr bwMode="auto">
          <a:xfrm>
            <a:off x="9535585" y="152401"/>
            <a:ext cx="2366433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615" tIns="66313" rIns="132615" bIns="6631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prstClr val="white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МИНИСТЕРСТВО</a:t>
            </a:r>
            <a:r>
              <a:rPr lang="en-US" altLang="ru-RU" sz="900" b="1" dirty="0">
                <a:solidFill>
                  <a:prstClr val="white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ru-RU" sz="900" b="1" dirty="0">
                <a:solidFill>
                  <a:prstClr val="white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ПРОСВЕЩЕНИЯ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prstClr val="white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РОССИЙСКЙ ФЕДЕРАЦИИ</a:t>
            </a:r>
          </a:p>
        </p:txBody>
      </p:sp>
      <p:sp>
        <p:nvSpPr>
          <p:cNvPr id="37" name="Название 1">
            <a:extLst>
              <a:ext uri="{FF2B5EF4-FFF2-40B4-BE49-F238E27FC236}">
                <a16:creationId xmlns:a16="http://schemas.microsoft.com/office/drawing/2014/main" xmlns="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55511" y="1138200"/>
            <a:ext cx="9867900" cy="3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Основные задачи </a:t>
            </a:r>
            <a:r>
              <a:rPr lang="ru-RU" altLang="ru-RU" sz="2400" b="1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Департамента образования:</a:t>
            </a:r>
            <a:endParaRPr lang="ru-RU" altLang="ru-RU" sz="2400" b="1" dirty="0">
              <a:solidFill>
                <a:srgbClr val="5B9BD5">
                  <a:lumMod val="50000"/>
                </a:srgb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9CC0283-759C-6C4E-A36E-9F3969A379BB}"/>
              </a:ext>
            </a:extLst>
          </p:cNvPr>
          <p:cNvSpPr/>
          <p:nvPr/>
        </p:nvSpPr>
        <p:spPr>
          <a:xfrm>
            <a:off x="11732775" y="6521837"/>
            <a:ext cx="459224" cy="3282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300" dirty="0">
                <a:solidFill>
                  <a:prstClr val="white"/>
                </a:solidFill>
                <a:latin typeface="Montserrat" pitchFamily="2" charset="-52"/>
              </a:rPr>
              <a:t>8</a:t>
            </a:r>
            <a:endParaRPr lang="ru-RU" sz="700" dirty="0">
              <a:solidFill>
                <a:prstClr val="white"/>
              </a:solidFill>
              <a:latin typeface="Montserrat" pitchFamily="2" charset="-52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8DAF1F09-787C-1341-BB07-9887E6C9289F}"/>
              </a:ext>
            </a:extLst>
          </p:cNvPr>
          <p:cNvSpPr/>
          <p:nvPr/>
        </p:nvSpPr>
        <p:spPr>
          <a:xfrm>
            <a:off x="755641" y="1636266"/>
            <a:ext cx="2590196" cy="201637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tIns="60958" rIns="121917" bIns="60958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основных направлений 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цифровой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трансформации сферы 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образования региона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26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DAF1F09-787C-1341-BB07-9887E6C9289F}"/>
              </a:ext>
            </a:extLst>
          </p:cNvPr>
          <p:cNvSpPr/>
          <p:nvPr/>
        </p:nvSpPr>
        <p:spPr>
          <a:xfrm>
            <a:off x="3690317" y="1638096"/>
            <a:ext cx="4141549" cy="199891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tIns="60958" rIns="121917" bIns="60958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региональной инфраструктуры, создание условий максимальной доступности пользователям цифровых сервисов и услуг – преодоление цифрового неравенства в сфере образования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DAF1F09-787C-1341-BB07-9887E6C9289F}"/>
              </a:ext>
            </a:extLst>
          </p:cNvPr>
          <p:cNvSpPr/>
          <p:nvPr/>
        </p:nvSpPr>
        <p:spPr>
          <a:xfrm>
            <a:off x="8125543" y="1620636"/>
            <a:ext cx="3324842" cy="20163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tIns="60958" rIns="121917" bIns="60958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Подготовка кадров, лояльных 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 цифровым инновациям 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образовании сегодня 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«генерирующих» инновации завтра</a:t>
            </a:r>
          </a:p>
        </p:txBody>
      </p:sp>
      <p:sp>
        <p:nvSpPr>
          <p:cNvPr id="29" name="Название 1">
            <a:extLst>
              <a:ext uri="{FF2B5EF4-FFF2-40B4-BE49-F238E27FC236}">
                <a16:creationId xmlns:a16="http://schemas.microsoft.com/office/drawing/2014/main" xmlns="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55511" y="3922014"/>
            <a:ext cx="9867900" cy="3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Основные задачи </a:t>
            </a:r>
            <a:r>
              <a:rPr lang="ru-RU" altLang="ru-RU" dirty="0"/>
              <a:t>МООУСО и ОО: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DAF1F09-787C-1341-BB07-9887E6C9289F}"/>
              </a:ext>
            </a:extLst>
          </p:cNvPr>
          <p:cNvSpPr/>
          <p:nvPr/>
        </p:nvSpPr>
        <p:spPr>
          <a:xfrm>
            <a:off x="755512" y="4418251"/>
            <a:ext cx="2200124" cy="205935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tIns="60958" rIns="121917" bIns="60958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инфраструктуры образовательной организации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DAF1F09-787C-1341-BB07-9887E6C9289F}"/>
              </a:ext>
            </a:extLst>
          </p:cNvPr>
          <p:cNvSpPr/>
          <p:nvPr/>
        </p:nvSpPr>
        <p:spPr>
          <a:xfrm>
            <a:off x="3142625" y="4420080"/>
            <a:ext cx="3024554" cy="20340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tIns="60958" rIns="121917" bIns="60958" rtlCol="0" anchor="ctr">
            <a:noAutofit/>
          </a:bodyPr>
          <a:lstStyle/>
          <a:p>
            <a:pPr indent="-285750">
              <a:spcBef>
                <a:spcPct val="0"/>
              </a:spcBef>
            </a:pP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-285750">
              <a:spcBef>
                <a:spcPct val="0"/>
              </a:spcBef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Создание команд цифровой трансформации, формирование цифровых компетенций участников образовательного процесса </a:t>
            </a:r>
          </a:p>
          <a:p>
            <a:pPr indent="-285750">
              <a:spcBef>
                <a:spcPct val="0"/>
              </a:spcBef>
            </a:pP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DAF1F09-787C-1341-BB07-9887E6C9289F}"/>
              </a:ext>
            </a:extLst>
          </p:cNvPr>
          <p:cNvSpPr/>
          <p:nvPr/>
        </p:nvSpPr>
        <p:spPr>
          <a:xfrm>
            <a:off x="6363855" y="4402621"/>
            <a:ext cx="2770909" cy="205153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tIns="60958" rIns="121917" bIns="60958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Использование потенциала цифровой трансформации 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реализации образовательного процесса и его 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управлении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8DAF1F09-787C-1341-BB07-9887E6C9289F}"/>
              </a:ext>
            </a:extLst>
          </p:cNvPr>
          <p:cNvSpPr/>
          <p:nvPr/>
        </p:nvSpPr>
        <p:spPr>
          <a:xfrm>
            <a:off x="9340222" y="4383083"/>
            <a:ext cx="2110163" cy="204763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tIns="60958" rIns="121917" bIns="60958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Внедрение 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лучших практик цифровой трансформации 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образовании</a:t>
            </a:r>
          </a:p>
        </p:txBody>
      </p:sp>
      <p:sp>
        <p:nvSpPr>
          <p:cNvPr id="16" name="Название 1">
            <a:extLst>
              <a:ext uri="{FF2B5EF4-FFF2-40B4-BE49-F238E27FC236}">
                <a16:creationId xmlns:a16="http://schemas.microsoft.com/office/drawing/2014/main" xmlns="" id="{BA6059E1-9B57-E840-8713-53D8564547BB}"/>
              </a:ext>
            </a:extLst>
          </p:cNvPr>
          <p:cNvSpPr txBox="1">
            <a:spLocks/>
          </p:cNvSpPr>
          <p:nvPr/>
        </p:nvSpPr>
        <p:spPr bwMode="auto">
          <a:xfrm>
            <a:off x="1786954" y="284034"/>
            <a:ext cx="10272183" cy="4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3600" b="1" dirty="0">
                <a:solidFill>
                  <a:srgbClr val="5B9BD5">
                    <a:lumMod val="50000"/>
                  </a:srgbClr>
                </a:solidFill>
                <a:latin typeface="+mn-lt"/>
                <a:cs typeface="Arial" pitchFamily="34" charset="0"/>
              </a:rPr>
              <a:t>Задачи </a:t>
            </a:r>
            <a:r>
              <a:rPr lang="ru-RU" sz="3600" b="1" dirty="0" smtClean="0">
                <a:solidFill>
                  <a:srgbClr val="5B9BD5">
                    <a:lumMod val="50000"/>
                  </a:srgbClr>
                </a:solidFill>
                <a:latin typeface="+mn-lt"/>
                <a:cs typeface="Arial" pitchFamily="34" charset="0"/>
              </a:rPr>
              <a:t>по цифровой трансформации</a:t>
            </a:r>
            <a:endParaRPr lang="ru-RU" sz="3600" b="1" dirty="0">
              <a:solidFill>
                <a:srgbClr val="5B9BD5">
                  <a:lumMod val="50000"/>
                </a:srgb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" y="62096"/>
            <a:ext cx="1140911" cy="11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32" y="3506680"/>
            <a:ext cx="7702151" cy="335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2249" y="155614"/>
            <a:ext cx="9935964" cy="1231058"/>
          </a:xfrm>
          <a:prstGeom prst="rect">
            <a:avLst/>
          </a:prstGeom>
        </p:spPr>
        <p:txBody>
          <a:bodyPr wrap="square" lIns="121870" tIns="60936" rIns="121870" bIns="60936">
            <a:spAutoFit/>
          </a:bodyPr>
          <a:lstStyle/>
          <a:p>
            <a:pPr algn="ctr"/>
            <a:endParaRPr lang="ru-RU" sz="2400" b="1" dirty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Департамент образования Владимирской области</a:t>
            </a:r>
          </a:p>
          <a:p>
            <a:pPr algn="ctr"/>
            <a:endParaRPr lang="ru-RU" sz="2400" b="1" dirty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 descr="vladim9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31" y="155613"/>
            <a:ext cx="1188244" cy="11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136" y="155614"/>
            <a:ext cx="1327062" cy="129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964761" y="2260883"/>
            <a:ext cx="1025320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rtlCol="0" anchor="ctr">
            <a:spAutoFit/>
          </a:bodyPr>
          <a:lstStyle/>
          <a:p>
            <a:pPr algn="ctr"/>
            <a:r>
              <a:rPr lang="ru-RU" sz="37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700" b="1" dirty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1" y="1892830"/>
            <a:ext cx="10566400" cy="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4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" y="62096"/>
            <a:ext cx="1140911" cy="11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254388" y="1284680"/>
            <a:ext cx="11721712" cy="5314079"/>
          </a:xfrm>
          <a:prstGeom prst="rect">
            <a:avLst/>
          </a:prstGeom>
          <a:noFill/>
          <a:ln w="12700" cap="flat" cmpd="sng" algn="ctr">
            <a:noFill/>
            <a:prstDash val="sysDash"/>
            <a:miter lim="800000"/>
          </a:ln>
          <a:effectLst/>
        </p:spPr>
        <p:txBody>
          <a:bodyPr numCol="1" spcCol="360000" rtlCol="0" anchor="t" anchorCtr="0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закон от 30.12.2021 № 472-ФЗ «О внесении изменений в Федеральный закон «Об образовании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Российской Федерации» (статья 16 – электронные образовательные ресурсы, ГИС; статья 18 – федеральный перечень электронных образовательных ресурсов)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закон от 15.07.2022 № 298-ФЗ «О внесении изменений в Федеральный закон «Об образовании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Российской Федерации» (статья 47 - ограничение перечня документации; статья 28 - электронный документооборот)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распоряжение Правительства Российской Федерации от 02.12.2021 № 3427-р «Об утверждении стратегического направления в области цифровой трансформации образования, относящейся к сфере деятельности Министерства просвещения Российской Федерации»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постановление Правительства Российской Федерации от 13.07.2022 № 1241 «О федеральной государственной информационной системе «Моя школа» и внесении изменения в подпункт «а» пункта 2 Положения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форме»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28.02.2022 № 96 «Об утверждении перечня организаций, осуществляющих научно-методическое и методическое обеспечение образовательной деятельности по реализации основных общеобразовательных программ в соответствии с федеральными государственными образовательными стандартами общего образования»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A55A2"/>
              </a:buClr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6CE09F5-22DB-45E3-96BE-398488A37E3B}"/>
              </a:ext>
            </a:extLst>
          </p:cNvPr>
          <p:cNvSpPr txBox="1">
            <a:spLocks/>
          </p:cNvSpPr>
          <p:nvPr/>
        </p:nvSpPr>
        <p:spPr>
          <a:xfrm>
            <a:off x="1215642" y="259526"/>
            <a:ext cx="10760458" cy="8802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defTabSz="844083">
              <a:lnSpc>
                <a:spcPct val="80000"/>
              </a:lnSpc>
              <a:defRPr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Нормативное обеспечение процессов цифровой трансформации образования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1" y="1065516"/>
            <a:ext cx="10566400" cy="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2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1" y="1065516"/>
            <a:ext cx="10566400" cy="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F39-EECF-4221-86DD-A5597A45B7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image.freepik.com/free-photo/school-desks-on-a-laptop-keyboard-distance-teaching-concept_103577-55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4" t="4631" r="5168" b="8780"/>
          <a:stretch/>
        </p:blipFill>
        <p:spPr bwMode="auto">
          <a:xfrm>
            <a:off x="9139102" y="0"/>
            <a:ext cx="2977713" cy="261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Повседневная жизнь уже давно не является аналоговой.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26551" y="3451131"/>
            <a:ext cx="11063160" cy="327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0" tIns="60936" rIns="121870" bIns="60936" rtlCol="0" anchor="ctr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Основные принципы: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Безопасность </a:t>
            </a: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ЦОС (верифицированный контент, сохранность персональных данных)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Приоритет отечественным технологиям, </a:t>
            </a:r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развивающим </a:t>
            </a: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«мягкие» навыки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Многофункциональность использования ЦОС (в т. ч. за рамками основного образовательного процесса)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26551" y="987099"/>
            <a:ext cx="10100349" cy="241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0" tIns="60936" rIns="121870" bIns="60936" rtlCol="0" anchor="ctr">
            <a:spAutoFit/>
          </a:bodyPr>
          <a:lstStyle/>
          <a:p>
            <a:pPr lvl="0" algn="just"/>
            <a:r>
              <a:rPr lang="ru-RU" sz="3200" b="1" dirty="0" smtClean="0">
                <a:solidFill>
                  <a:srgbClr val="C00000"/>
                </a:solidFill>
              </a:rPr>
              <a:t>Цель:</a:t>
            </a:r>
            <a:endParaRPr lang="ru-RU" sz="3200" b="1" dirty="0">
              <a:solidFill>
                <a:srgbClr val="C00000"/>
              </a:solidFill>
            </a:endParaRPr>
          </a:p>
          <a:p>
            <a:pPr algn="just"/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Обеспечение равных условий доступа к </a:t>
            </a:r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качественному</a:t>
            </a:r>
          </a:p>
          <a:p>
            <a:pPr algn="just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образованию </a:t>
            </a: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детей вне зависимости от места их проживания, усиление традиционной школы современными цифровыми технологиями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28840" y="245669"/>
            <a:ext cx="11063160" cy="6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0" tIns="60936" rIns="121870" bIns="60936" rtlCol="0" anchor="ctr">
            <a:spAutoFit/>
          </a:bodyPr>
          <a:lstStyle/>
          <a:p>
            <a:pPr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образовательная среда (ЦОС)  </a:t>
            </a:r>
          </a:p>
        </p:txBody>
      </p:sp>
    </p:spTree>
    <p:extLst>
      <p:ext uri="{BB962C8B-B14F-4D97-AF65-F5344CB8AC3E}">
        <p14:creationId xmlns:p14="http://schemas.microsoft.com/office/powerpoint/2010/main" val="20964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7" y="1421860"/>
            <a:ext cx="10566400" cy="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86980" y="6393987"/>
            <a:ext cx="397835" cy="33700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31" y="123785"/>
            <a:ext cx="12192000" cy="17389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Цифровая образовательная среда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- это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система (совокупность) цифровой инфраструктуры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, электронных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сервисов и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верифицированного 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общедоступного цифрового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образовательного контента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, усиливающая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традиционную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школу (традиционное образование)</a:t>
            </a:r>
          </a:p>
          <a:p>
            <a:pPr defTabSz="1219170">
              <a:defRPr/>
            </a:pPr>
            <a:endParaRPr lang="ru-RU" sz="37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8" y="1466418"/>
            <a:ext cx="762361" cy="7623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01" y="1396660"/>
            <a:ext cx="684037" cy="684037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1956295" y="2360206"/>
            <a:ext cx="2041008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90780" y="2146944"/>
            <a:ext cx="1324677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defRPr/>
            </a:pPr>
            <a:r>
              <a:rPr lang="ru-RU" sz="2700" b="1" kern="0" dirty="0">
                <a:solidFill>
                  <a:srgbClr val="C00000"/>
                </a:solidFill>
              </a:rPr>
              <a:t>Связь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266" y="2136127"/>
            <a:ext cx="2291395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defRPr/>
            </a:pPr>
            <a:r>
              <a:rPr lang="ru-RU" sz="2100" b="1" kern="0" dirty="0">
                <a:solidFill>
                  <a:srgbClr val="C00000"/>
                </a:solidFill>
              </a:rPr>
              <a:t>Инфраструктура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308554" y="2372646"/>
            <a:ext cx="2041008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9805934" y="2136127"/>
            <a:ext cx="1699088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defRPr/>
            </a:pPr>
            <a:r>
              <a:rPr lang="ru-RU" sz="2100" b="1" kern="0" dirty="0">
                <a:solidFill>
                  <a:srgbClr val="C00000"/>
                </a:solidFill>
              </a:rPr>
              <a:t>Сервисы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8" y="1466418"/>
            <a:ext cx="737897" cy="7378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34862" y="2605214"/>
            <a:ext cx="4199051" cy="18466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Информационно-телекоммуникационная </a:t>
            </a:r>
          </a:p>
          <a:p>
            <a:pPr defTabSz="1219170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инфраструктура на объектах: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структурированная кабельная система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локальная вычислительная сеть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видеонаблюдение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система контроля и управления доступом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пожарная и охранная сигнализация и др</a:t>
            </a:r>
            <a:r>
              <a:rPr lang="ru-RU" sz="1600" kern="0" dirty="0" smtClean="0">
                <a:solidFill>
                  <a:prstClr val="black"/>
                </a:solidFill>
              </a:rPr>
              <a:t>.</a:t>
            </a:r>
            <a:endParaRPr lang="ru-RU" sz="1600" kern="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699" y="2637031"/>
            <a:ext cx="3433513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Интернет :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100 Мбит/с для городских школ 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50 Мбит/с для сельских школ 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контент фильтрация трафика 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защита каналов связи и др</a:t>
            </a:r>
            <a:r>
              <a:rPr lang="ru-RU" sz="1600" kern="0" dirty="0" smtClean="0">
                <a:solidFill>
                  <a:prstClr val="black"/>
                </a:solidFill>
              </a:rPr>
              <a:t>.</a:t>
            </a:r>
            <a:endParaRPr lang="ru-RU" sz="1600" kern="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4629" y="2605214"/>
            <a:ext cx="4557785" cy="18466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Информационные сервисы и ресурсы: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сопровождение административно-управленческих функций и работ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цифровые сервисы и контент для образовательной деятельности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платформенные </a:t>
            </a:r>
            <a:r>
              <a:rPr lang="ru-RU" sz="1600" kern="0" dirty="0">
                <a:solidFill>
                  <a:prstClr val="black"/>
                </a:solidFill>
              </a:rPr>
              <a:t>решения для </a:t>
            </a:r>
            <a:r>
              <a:rPr lang="ru-RU" sz="1600" kern="0" dirty="0" smtClean="0">
                <a:solidFill>
                  <a:prstClr val="black"/>
                </a:solidFill>
              </a:rPr>
              <a:t>обучения </a:t>
            </a:r>
            <a:r>
              <a:rPr lang="ru-RU" sz="1600" kern="0" dirty="0">
                <a:solidFill>
                  <a:prstClr val="black"/>
                </a:solidFill>
              </a:rPr>
              <a:t>и взаимодействия и др</a:t>
            </a:r>
            <a:r>
              <a:rPr lang="ru-RU" sz="1600" kern="0" dirty="0" smtClean="0">
                <a:solidFill>
                  <a:prstClr val="black"/>
                </a:solidFill>
              </a:rPr>
              <a:t>.</a:t>
            </a:r>
            <a:endParaRPr lang="ru-RU" sz="1600" kern="0" dirty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75530" y="4649939"/>
            <a:ext cx="9510683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lgDash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4731" y="4649263"/>
            <a:ext cx="3433513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организация широкополосной среды передачи данных до каждого объекта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выделение и поддержка публичных IP адресов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поддержка всех возможных физических интерфейсов 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параметры качества услуги и др.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041" y="4660579"/>
            <a:ext cx="4397589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проектирование, создание или </a:t>
            </a:r>
            <a:r>
              <a:rPr lang="ru-RU" sz="1600" kern="0" dirty="0" smtClean="0">
                <a:solidFill>
                  <a:prstClr val="black"/>
                </a:solidFill>
              </a:rPr>
              <a:t>модернизация </a:t>
            </a:r>
            <a:r>
              <a:rPr lang="ru-RU" sz="1600" kern="0" dirty="0">
                <a:solidFill>
                  <a:prstClr val="black"/>
                </a:solidFill>
              </a:rPr>
              <a:t>инфраструктуры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организация необходимого кол-ва автоматизированных рабочих и учебных мест 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оснащение современными комплексами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54629" y="4685290"/>
            <a:ext cx="379052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сводная электронная отчетность 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интеграция существующих систем и сервисов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/>
                </a:solidFill>
              </a:rPr>
              <a:t>разработка и внедрение новых нативных 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1777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191" y="347275"/>
            <a:ext cx="1077316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defTabSz="844083">
              <a:lnSpc>
                <a:spcPct val="80000"/>
              </a:lnSpc>
              <a:defRPr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/>
              <a:t>Обновление материально-технической базы в целях внедрения цифровой образовательной среды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2347345" y="1318738"/>
            <a:ext cx="12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Общеобразовательные  организации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494208"/>
              </p:ext>
            </p:extLst>
          </p:nvPr>
        </p:nvGraphicFramePr>
        <p:xfrm>
          <a:off x="255162" y="1980822"/>
          <a:ext cx="6539252" cy="140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813"/>
                <a:gridCol w="1634813"/>
                <a:gridCol w="1634813"/>
                <a:gridCol w="1634813"/>
              </a:tblGrid>
              <a:tr h="41264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1264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Кол-во школ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78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</a:tr>
              <a:tr h="41264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закупок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197 028 189 руб.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130 209 177 руб.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97 611 400 руб. 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4417" y="4168774"/>
            <a:ext cx="516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Организации СПО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91959"/>
              </p:ext>
            </p:extLst>
          </p:nvPr>
        </p:nvGraphicFramePr>
        <p:xfrm>
          <a:off x="206524" y="4812757"/>
          <a:ext cx="6636528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132"/>
                <a:gridCol w="1659132"/>
                <a:gridCol w="1659132"/>
                <a:gridCol w="165913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Кол-во организаций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Сумма закупок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14 564 667 руб.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12 640 857 руб.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11 090 800 руб.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" y="62096"/>
            <a:ext cx="1140911" cy="11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869529"/>
              </p:ext>
            </p:extLst>
          </p:nvPr>
        </p:nvGraphicFramePr>
        <p:xfrm>
          <a:off x="6920640" y="1314460"/>
          <a:ext cx="4849828" cy="395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201536"/>
              </p:ext>
            </p:extLst>
          </p:nvPr>
        </p:nvGraphicFramePr>
        <p:xfrm>
          <a:off x="7206823" y="4015089"/>
          <a:ext cx="4985177" cy="265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30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37256" y="2537570"/>
            <a:ext cx="11754744" cy="4181703"/>
            <a:chOff x="541764" y="1206508"/>
            <a:chExt cx="9568698" cy="4673543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6540278" y="3667136"/>
              <a:ext cx="3335283" cy="216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10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ru-RU" sz="1100" b="1" dirty="0">
                  <a:solidFill>
                    <a:srgbClr val="5B9BD5">
                      <a:lumMod val="50000"/>
                    </a:srgbClr>
                  </a:solidFill>
                </a:rPr>
                <a:t>Подготовка абитуриентов: 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Профориентация;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Предпрофессиональная подготовка;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Формирование компетенций</a:t>
              </a:r>
              <a:r>
                <a:rPr lang="ru-RU" dirty="0">
                  <a:solidFill>
                    <a:srgbClr val="5B9BD5">
                      <a:lumMod val="50000"/>
                    </a:srgbClr>
                  </a:solidFill>
                </a:rPr>
                <a:t>.</a:t>
              </a:r>
            </a:p>
            <a:p>
              <a:pPr algn="just"/>
              <a:r>
                <a:rPr lang="ru-RU" dirty="0">
                  <a:solidFill>
                    <a:srgbClr val="5B9BD5">
                      <a:lumMod val="50000"/>
                    </a:srgbClr>
                  </a:solidFill>
                </a:rPr>
                <a:t>--------------------------------------------</a:t>
              </a:r>
            </a:p>
            <a:p>
              <a:pPr algn="just"/>
              <a:r>
                <a:rPr lang="ru-RU" sz="1100" b="1" dirty="0">
                  <a:solidFill>
                    <a:srgbClr val="5B9BD5">
                      <a:lumMod val="50000"/>
                    </a:srgbClr>
                  </a:solidFill>
                </a:rPr>
                <a:t>Сетевое взаимодействие: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Педагоги, менторы, </a:t>
              </a:r>
              <a:r>
                <a:rPr lang="ru-RU" sz="1100" dirty="0" err="1">
                  <a:solidFill>
                    <a:srgbClr val="5B9BD5">
                      <a:lumMod val="50000"/>
                    </a:srgbClr>
                  </a:solidFill>
                </a:rPr>
                <a:t>тьюторы</a:t>
              </a: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Эксперты, консультанты, лекторы;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Повышение квалификации;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Доступ к оборудованию;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Совместные мероприятия, конкурсы и пр.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911725" y="1744785"/>
              <a:ext cx="3051274" cy="21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10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ru-RU" sz="1100" b="1" dirty="0">
                  <a:solidFill>
                    <a:srgbClr val="5B9BD5">
                      <a:lumMod val="50000"/>
                    </a:srgbClr>
                  </a:solidFill>
                </a:rPr>
                <a:t>Подготовка кадров: 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Профориентация;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Предпрофессиональная и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 профессиональная подготовка;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Формирование компетенций.</a:t>
              </a:r>
            </a:p>
            <a:p>
              <a:pPr algn="just"/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--------------------------------------------</a:t>
              </a:r>
            </a:p>
            <a:p>
              <a:pPr algn="just"/>
              <a:r>
                <a:rPr lang="ru-RU" sz="1100" b="1" dirty="0">
                  <a:solidFill>
                    <a:srgbClr val="5B9BD5">
                      <a:lumMod val="50000"/>
                    </a:srgbClr>
                  </a:solidFill>
                </a:rPr>
                <a:t>Сетевое взаимодействие, шефство:</a:t>
              </a:r>
            </a:p>
            <a:p>
              <a:pPr marL="171442" indent="-171442" algn="l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Эксперты, консультанты, </a:t>
              </a:r>
            </a:p>
            <a:p>
              <a:pPr marL="171442" indent="-171442" algn="l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лекторы; </a:t>
              </a:r>
            </a:p>
            <a:p>
              <a:pPr marL="171442" indent="-171442" algn="l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Производственная практика и пр.</a:t>
              </a:r>
            </a:p>
            <a:p>
              <a:pPr marL="171442" indent="-171442" algn="l">
                <a:buFont typeface="Wingdings" panose="05000000000000000000" pitchFamily="2" charset="2"/>
                <a:buChar char="ü"/>
              </a:pPr>
              <a:endParaRPr lang="ru-RU" sz="1100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88212" y="1751810"/>
              <a:ext cx="2637093" cy="1427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/>
            <a:p>
              <a:r>
                <a:rPr lang="ru-RU" sz="1100" b="1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Удовлетворение</a:t>
              </a:r>
              <a:r>
                <a:rPr lang="ru-RU" sz="1100" b="1" dirty="0">
                  <a:solidFill>
                    <a:srgbClr val="E7E6E6">
                      <a:lumMod val="25000"/>
                    </a:srgbClr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r>
                <a:rPr lang="ru-RU" sz="1100" b="1" dirty="0">
                  <a:solidFill>
                    <a:srgbClr val="4472C4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образовательных запросов:</a:t>
              </a:r>
            </a:p>
            <a:p>
              <a:pPr marL="171442" indent="-171442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4472C4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Доступ к дополнительному образованию;</a:t>
              </a:r>
            </a:p>
            <a:p>
              <a:pPr marL="171442" indent="-171442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4472C4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Индивидуальные образовательные траектории (возможность социального лифта)</a:t>
              </a:r>
              <a:endParaRPr lang="ru-RU" sz="1200" dirty="0">
                <a:solidFill>
                  <a:srgbClr val="5B9BD5">
                    <a:lumMod val="50000"/>
                  </a:srgbClr>
                </a:solidFill>
              </a:endParaRPr>
            </a:p>
            <a:p>
              <a:pPr marL="171442" indent="-171442">
                <a:buFont typeface="Wingdings" panose="05000000000000000000" pitchFamily="2" charset="2"/>
                <a:buChar char="ü"/>
              </a:pPr>
              <a:endParaRPr lang="ru-RU" sz="1100" dirty="0">
                <a:solidFill>
                  <a:srgbClr val="4472C4">
                    <a:lumMod val="50000"/>
                  </a:srgb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950526" y="5237962"/>
              <a:ext cx="2851841" cy="64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ru-RU" sz="1500" dirty="0">
                  <a:solidFill>
                    <a:srgbClr val="5B9BD5">
                      <a:lumMod val="50000"/>
                    </a:srgbClr>
                  </a:solidFill>
                  <a:effectLst/>
                </a:rPr>
                <a:t>Педагоги, ОДОД, </a:t>
              </a:r>
            </a:p>
            <a:p>
              <a:pPr algn="l"/>
              <a:r>
                <a:rPr lang="ru-RU" sz="1500" dirty="0">
                  <a:solidFill>
                    <a:srgbClr val="5B9BD5">
                      <a:lumMod val="50000"/>
                    </a:srgbClr>
                  </a:solidFill>
                  <a:effectLst/>
                </a:rPr>
                <a:t>школа, МООУСО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758725" y="1288980"/>
              <a:ext cx="2488592" cy="36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Ребенок, родитель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7878213" y="5253041"/>
              <a:ext cx="2232249" cy="378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defRPr>
              </a:lvl1pPr>
            </a:lstStyle>
            <a:p>
              <a:r>
                <a:rPr lang="ru-RU" sz="1600" dirty="0">
                  <a:solidFill>
                    <a:srgbClr val="5B9BD5">
                      <a:lumMod val="50000"/>
                    </a:srgbClr>
                  </a:solidFill>
                  <a:effectLst/>
                </a:rPr>
                <a:t>ВУЗы, СПО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5917087" y="1206508"/>
              <a:ext cx="3799381" cy="64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defRPr>
              </a:lvl1pPr>
            </a:lstStyle>
            <a:p>
              <a:r>
                <a:rPr lang="ru-RU" sz="1500" dirty="0">
                  <a:solidFill>
                    <a:srgbClr val="5B9BD5">
                      <a:lumMod val="50000"/>
                    </a:srgbClr>
                  </a:solidFill>
                  <a:effectLst/>
                </a:rPr>
                <a:t>Промышленные, научные </a:t>
              </a:r>
            </a:p>
            <a:p>
              <a:r>
                <a:rPr lang="ru-RU" sz="1500" dirty="0">
                  <a:solidFill>
                    <a:srgbClr val="5B9BD5">
                      <a:lumMod val="50000"/>
                    </a:srgbClr>
                  </a:solidFill>
                  <a:effectLst/>
                </a:rPr>
                <a:t>предприятия, бизнес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80261" y="3026591"/>
              <a:ext cx="2965325" cy="266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100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ru-RU" sz="1100" b="1" dirty="0">
                  <a:solidFill>
                    <a:srgbClr val="5B9BD5">
                      <a:lumMod val="50000"/>
                    </a:srgbClr>
                  </a:solidFill>
                </a:rPr>
                <a:t>Повышение качества образования: </a:t>
              </a:r>
            </a:p>
            <a:p>
              <a:pPr marL="171442" indent="-171442" algn="l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Формирование образовательных результатов </a:t>
              </a:r>
              <a:endParaRPr lang="en-US" sz="1100" dirty="0">
                <a:solidFill>
                  <a:srgbClr val="5B9BD5">
                    <a:lumMod val="50000"/>
                  </a:srgbClr>
                </a:solidFill>
              </a:endParaRPr>
            </a:p>
            <a:p>
              <a:pPr algn="l"/>
              <a:r>
                <a:rPr lang="en-US" sz="1100" dirty="0">
                  <a:solidFill>
                    <a:srgbClr val="5B9BD5">
                      <a:lumMod val="50000"/>
                    </a:srgbClr>
                  </a:solidFill>
                </a:rPr>
                <a:t>    </a:t>
              </a: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в соответствии с ФГОС;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 err="1">
                  <a:solidFill>
                    <a:srgbClr val="5B9BD5">
                      <a:lumMod val="50000"/>
                    </a:srgbClr>
                  </a:solidFill>
                </a:rPr>
                <a:t>Предпрофильная</a:t>
              </a: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 подготовка;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Включение тематических модулей в</a:t>
              </a:r>
              <a:endParaRPr lang="en-US" sz="1100" dirty="0">
                <a:solidFill>
                  <a:srgbClr val="5B9BD5">
                    <a:lumMod val="50000"/>
                  </a:srgbClr>
                </a:solidFill>
              </a:endParaRPr>
            </a:p>
            <a:p>
              <a:pPr algn="just"/>
              <a:r>
                <a:rPr lang="en-US" sz="1100" dirty="0">
                  <a:solidFill>
                    <a:srgbClr val="5B9BD5">
                      <a:lumMod val="50000"/>
                    </a:srgbClr>
                  </a:solidFill>
                </a:rPr>
                <a:t>    </a:t>
              </a: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основную программу и пр.</a:t>
              </a:r>
            </a:p>
            <a:p>
              <a:pPr algn="just"/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---------------------------------------</a:t>
              </a:r>
              <a:r>
                <a:rPr lang="ru-RU" sz="1200" dirty="0">
                  <a:solidFill>
                    <a:srgbClr val="5B9BD5">
                      <a:lumMod val="50000"/>
                    </a:srgbClr>
                  </a:solidFill>
                </a:rPr>
                <a:t>-----</a:t>
              </a:r>
            </a:p>
            <a:p>
              <a:pPr algn="l"/>
              <a:r>
                <a:rPr lang="ru-RU" sz="1100" b="1" dirty="0">
                  <a:solidFill>
                    <a:srgbClr val="5B9BD5">
                      <a:lumMod val="50000"/>
                    </a:srgbClr>
                  </a:solidFill>
                </a:rPr>
                <a:t>Сетевое взаимодействие: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Преподаватели;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Повышение квалификации;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Конкурсы, соревнования;</a:t>
              </a:r>
            </a:p>
            <a:p>
              <a:pPr marL="171442" indent="-171442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</a:rPr>
                <a:t>и пр.</a:t>
              </a:r>
            </a:p>
            <a:p>
              <a:pPr algn="just"/>
              <a:endParaRPr lang="ru-RU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3715560" y="2220124"/>
              <a:ext cx="2616252" cy="304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/>
            <a:p>
              <a:pPr marL="285736" indent="-285736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Актуальная информация о системе образования, услуги для населения;</a:t>
              </a:r>
            </a:p>
            <a:p>
              <a:pPr marL="285736" indent="-285736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Инструменты для работы;</a:t>
              </a:r>
            </a:p>
            <a:p>
              <a:pPr marL="285736" indent="-285736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Электронный портфолио;</a:t>
              </a:r>
            </a:p>
            <a:p>
              <a:pPr marL="285736" indent="-285736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Электронное и дистанционное обучение; </a:t>
              </a:r>
            </a:p>
            <a:p>
              <a:pPr marL="285736" indent="-285736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Поддержка проектной деятельности; </a:t>
              </a:r>
            </a:p>
            <a:p>
              <a:pPr marL="285736" indent="-285736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Доступ к высокотехнологичному оборудованию;</a:t>
              </a:r>
            </a:p>
            <a:p>
              <a:pPr marL="285736" indent="-285736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Непрерывное повышение квалификации;</a:t>
              </a:r>
            </a:p>
            <a:p>
              <a:pPr marL="285736" indent="-285736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Методическая и экспертная поддержка;</a:t>
              </a:r>
            </a:p>
            <a:p>
              <a:pPr marL="214308" indent="-214308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Сообщества предметные и проблемные;</a:t>
              </a:r>
            </a:p>
            <a:p>
              <a:pPr marL="214308" indent="-214308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Сетевые проекты для педагогов и школьников, конкурсы;</a:t>
              </a:r>
            </a:p>
            <a:p>
              <a:pPr marL="214308" indent="-214308" algn="just">
                <a:buFont typeface="Wingdings" panose="05000000000000000000" pitchFamily="2" charset="2"/>
                <a:buChar char="ü"/>
              </a:pPr>
              <a:r>
                <a:rPr lang="ru-RU" sz="1100" dirty="0">
                  <a:solidFill>
                    <a:srgbClr val="5B9BD5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Доступ к передовому педагогическому опыту и  пр.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52869" y="1433694"/>
              <a:ext cx="2798428" cy="3866891"/>
            </a:xfrm>
            <a:prstGeom prst="roundRect">
              <a:avLst/>
            </a:prstGeom>
            <a:noFill/>
            <a:ln w="63500">
              <a:solidFill>
                <a:srgbClr val="FF933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7E6E6">
                    <a:lumMod val="25000"/>
                  </a:srgbClr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541764" y="1245973"/>
              <a:ext cx="9269772" cy="4634078"/>
            </a:xfrm>
            <a:prstGeom prst="roundRect">
              <a:avLst/>
            </a:prstGeom>
            <a:noFill/>
            <a:ln w="38100">
              <a:solidFill>
                <a:srgbClr val="FF933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7E6E6">
                    <a:lumMod val="25000"/>
                  </a:srgbClr>
                </a:solidFill>
              </a:endParaRPr>
            </a:p>
          </p:txBody>
        </p:sp>
        <p:grpSp>
          <p:nvGrpSpPr>
            <p:cNvPr id="23" name="Группа 210"/>
            <p:cNvGrpSpPr/>
            <p:nvPr/>
          </p:nvGrpSpPr>
          <p:grpSpPr>
            <a:xfrm>
              <a:off x="3802366" y="1552535"/>
              <a:ext cx="512619" cy="483196"/>
              <a:chOff x="8312151" y="4892675"/>
              <a:chExt cx="542925" cy="508000"/>
            </a:xfrm>
            <a:solidFill>
              <a:srgbClr val="0070C0"/>
            </a:solidFill>
          </p:grpSpPr>
          <p:sp>
            <p:nvSpPr>
              <p:cNvPr id="24" name="Freeform 1161"/>
              <p:cNvSpPr>
                <a:spLocks/>
              </p:cNvSpPr>
              <p:nvPr/>
            </p:nvSpPr>
            <p:spPr bwMode="auto">
              <a:xfrm>
                <a:off x="8312151" y="4892675"/>
                <a:ext cx="542925" cy="333375"/>
              </a:xfrm>
              <a:custGeom>
                <a:avLst/>
                <a:gdLst/>
                <a:ahLst/>
                <a:cxnLst>
                  <a:cxn ang="0">
                    <a:pos x="165" y="3"/>
                  </a:cxn>
                  <a:cxn ang="0">
                    <a:pos x="204" y="21"/>
                  </a:cxn>
                  <a:cxn ang="0">
                    <a:pos x="230" y="55"/>
                  </a:cxn>
                  <a:cxn ang="0">
                    <a:pos x="243" y="75"/>
                  </a:cxn>
                  <a:cxn ang="0">
                    <a:pos x="267" y="77"/>
                  </a:cxn>
                  <a:cxn ang="0">
                    <a:pos x="296" y="94"/>
                  </a:cxn>
                  <a:cxn ang="0">
                    <a:pos x="313" y="123"/>
                  </a:cxn>
                  <a:cxn ang="0">
                    <a:pos x="316" y="144"/>
                  </a:cxn>
                  <a:cxn ang="0">
                    <a:pos x="335" y="155"/>
                  </a:cxn>
                  <a:cxn ang="0">
                    <a:pos x="342" y="176"/>
                  </a:cxn>
                  <a:cxn ang="0">
                    <a:pos x="333" y="200"/>
                  </a:cxn>
                  <a:cxn ang="0">
                    <a:pos x="310" y="210"/>
                  </a:cxn>
                  <a:cxn ang="0">
                    <a:pos x="283" y="200"/>
                  </a:cxn>
                  <a:cxn ang="0">
                    <a:pos x="304" y="199"/>
                  </a:cxn>
                  <a:cxn ang="0">
                    <a:pos x="309" y="200"/>
                  </a:cxn>
                  <a:cxn ang="0">
                    <a:pos x="326" y="192"/>
                  </a:cxn>
                  <a:cxn ang="0">
                    <a:pos x="332" y="176"/>
                  </a:cxn>
                  <a:cxn ang="0">
                    <a:pos x="326" y="160"/>
                  </a:cxn>
                  <a:cxn ang="0">
                    <a:pos x="310" y="153"/>
                  </a:cxn>
                  <a:cxn ang="0">
                    <a:pos x="305" y="148"/>
                  </a:cxn>
                  <a:cxn ang="0">
                    <a:pos x="302" y="123"/>
                  </a:cxn>
                  <a:cxn ang="0">
                    <a:pos x="283" y="95"/>
                  </a:cxn>
                  <a:cxn ang="0">
                    <a:pos x="250" y="85"/>
                  </a:cxn>
                  <a:cxn ang="0">
                    <a:pos x="234" y="87"/>
                  </a:cxn>
                  <a:cxn ang="0">
                    <a:pos x="228" y="83"/>
                  </a:cxn>
                  <a:cxn ang="0">
                    <a:pos x="212" y="45"/>
                  </a:cxn>
                  <a:cxn ang="0">
                    <a:pos x="182" y="19"/>
                  </a:cxn>
                  <a:cxn ang="0">
                    <a:pos x="143" y="10"/>
                  </a:cxn>
                  <a:cxn ang="0">
                    <a:pos x="101" y="21"/>
                  </a:cxn>
                  <a:cxn ang="0">
                    <a:pos x="70" y="52"/>
                  </a:cxn>
                  <a:cxn ang="0">
                    <a:pos x="59" y="94"/>
                  </a:cxn>
                  <a:cxn ang="0">
                    <a:pos x="55" y="101"/>
                  </a:cxn>
                  <a:cxn ang="0">
                    <a:pos x="28" y="111"/>
                  </a:cxn>
                  <a:cxn ang="0">
                    <a:pos x="12" y="135"/>
                  </a:cxn>
                  <a:cxn ang="0">
                    <a:pos x="12" y="164"/>
                  </a:cxn>
                  <a:cxn ang="0">
                    <a:pos x="31" y="190"/>
                  </a:cxn>
                  <a:cxn ang="0">
                    <a:pos x="60" y="200"/>
                  </a:cxn>
                  <a:cxn ang="0">
                    <a:pos x="41" y="207"/>
                  </a:cxn>
                  <a:cxn ang="0">
                    <a:pos x="11" y="185"/>
                  </a:cxn>
                  <a:cxn ang="0">
                    <a:pos x="0" y="149"/>
                  </a:cxn>
                  <a:cxn ang="0">
                    <a:pos x="9" y="118"/>
                  </a:cxn>
                  <a:cxn ang="0">
                    <a:pos x="33" y="96"/>
                  </a:cxn>
                  <a:cxn ang="0">
                    <a:pos x="52" y="70"/>
                  </a:cxn>
                  <a:cxn ang="0">
                    <a:pos x="71" y="34"/>
                  </a:cxn>
                  <a:cxn ang="0">
                    <a:pos x="103" y="9"/>
                  </a:cxn>
                  <a:cxn ang="0">
                    <a:pos x="143" y="0"/>
                  </a:cxn>
                </a:cxnLst>
                <a:rect l="0" t="0" r="r" b="b"/>
                <a:pathLst>
                  <a:path w="342" h="210">
                    <a:moveTo>
                      <a:pt x="143" y="0"/>
                    </a:moveTo>
                    <a:lnTo>
                      <a:pt x="165" y="3"/>
                    </a:lnTo>
                    <a:lnTo>
                      <a:pt x="186" y="10"/>
                    </a:lnTo>
                    <a:lnTo>
                      <a:pt x="204" y="21"/>
                    </a:lnTo>
                    <a:lnTo>
                      <a:pt x="219" y="37"/>
                    </a:lnTo>
                    <a:lnTo>
                      <a:pt x="230" y="55"/>
                    </a:lnTo>
                    <a:lnTo>
                      <a:pt x="237" y="76"/>
                    </a:lnTo>
                    <a:lnTo>
                      <a:pt x="243" y="75"/>
                    </a:lnTo>
                    <a:lnTo>
                      <a:pt x="250" y="75"/>
                    </a:lnTo>
                    <a:lnTo>
                      <a:pt x="267" y="77"/>
                    </a:lnTo>
                    <a:lnTo>
                      <a:pt x="283" y="84"/>
                    </a:lnTo>
                    <a:lnTo>
                      <a:pt x="296" y="94"/>
                    </a:lnTo>
                    <a:lnTo>
                      <a:pt x="306" y="108"/>
                    </a:lnTo>
                    <a:lnTo>
                      <a:pt x="313" y="123"/>
                    </a:lnTo>
                    <a:lnTo>
                      <a:pt x="316" y="141"/>
                    </a:lnTo>
                    <a:lnTo>
                      <a:pt x="316" y="144"/>
                    </a:lnTo>
                    <a:lnTo>
                      <a:pt x="326" y="148"/>
                    </a:lnTo>
                    <a:lnTo>
                      <a:pt x="335" y="155"/>
                    </a:lnTo>
                    <a:lnTo>
                      <a:pt x="340" y="164"/>
                    </a:lnTo>
                    <a:lnTo>
                      <a:pt x="342" y="176"/>
                    </a:lnTo>
                    <a:lnTo>
                      <a:pt x="340" y="189"/>
                    </a:lnTo>
                    <a:lnTo>
                      <a:pt x="333" y="200"/>
                    </a:lnTo>
                    <a:lnTo>
                      <a:pt x="323" y="207"/>
                    </a:lnTo>
                    <a:lnTo>
                      <a:pt x="310" y="210"/>
                    </a:lnTo>
                    <a:lnTo>
                      <a:pt x="283" y="210"/>
                    </a:lnTo>
                    <a:lnTo>
                      <a:pt x="283" y="200"/>
                    </a:lnTo>
                    <a:lnTo>
                      <a:pt x="303" y="200"/>
                    </a:lnTo>
                    <a:lnTo>
                      <a:pt x="304" y="199"/>
                    </a:lnTo>
                    <a:lnTo>
                      <a:pt x="307" y="200"/>
                    </a:lnTo>
                    <a:lnTo>
                      <a:pt x="309" y="200"/>
                    </a:lnTo>
                    <a:lnTo>
                      <a:pt x="319" y="197"/>
                    </a:lnTo>
                    <a:lnTo>
                      <a:pt x="326" y="192"/>
                    </a:lnTo>
                    <a:lnTo>
                      <a:pt x="330" y="185"/>
                    </a:lnTo>
                    <a:lnTo>
                      <a:pt x="332" y="176"/>
                    </a:lnTo>
                    <a:lnTo>
                      <a:pt x="330" y="168"/>
                    </a:lnTo>
                    <a:lnTo>
                      <a:pt x="326" y="160"/>
                    </a:lnTo>
                    <a:lnTo>
                      <a:pt x="319" y="155"/>
                    </a:lnTo>
                    <a:lnTo>
                      <a:pt x="310" y="153"/>
                    </a:lnTo>
                    <a:lnTo>
                      <a:pt x="304" y="153"/>
                    </a:lnTo>
                    <a:lnTo>
                      <a:pt x="305" y="148"/>
                    </a:lnTo>
                    <a:lnTo>
                      <a:pt x="305" y="141"/>
                    </a:lnTo>
                    <a:lnTo>
                      <a:pt x="302" y="123"/>
                    </a:lnTo>
                    <a:lnTo>
                      <a:pt x="295" y="108"/>
                    </a:lnTo>
                    <a:lnTo>
                      <a:pt x="283" y="95"/>
                    </a:lnTo>
                    <a:lnTo>
                      <a:pt x="267" y="88"/>
                    </a:lnTo>
                    <a:lnTo>
                      <a:pt x="250" y="85"/>
                    </a:lnTo>
                    <a:lnTo>
                      <a:pt x="242" y="86"/>
                    </a:lnTo>
                    <a:lnTo>
                      <a:pt x="234" y="87"/>
                    </a:lnTo>
                    <a:lnTo>
                      <a:pt x="229" y="88"/>
                    </a:lnTo>
                    <a:lnTo>
                      <a:pt x="228" y="83"/>
                    </a:lnTo>
                    <a:lnTo>
                      <a:pt x="223" y="63"/>
                    </a:lnTo>
                    <a:lnTo>
                      <a:pt x="212" y="45"/>
                    </a:lnTo>
                    <a:lnTo>
                      <a:pt x="199" y="30"/>
                    </a:lnTo>
                    <a:lnTo>
                      <a:pt x="182" y="19"/>
                    </a:lnTo>
                    <a:lnTo>
                      <a:pt x="164" y="12"/>
                    </a:lnTo>
                    <a:lnTo>
                      <a:pt x="143" y="10"/>
                    </a:lnTo>
                    <a:lnTo>
                      <a:pt x="121" y="13"/>
                    </a:lnTo>
                    <a:lnTo>
                      <a:pt x="101" y="21"/>
                    </a:lnTo>
                    <a:lnTo>
                      <a:pt x="83" y="35"/>
                    </a:lnTo>
                    <a:lnTo>
                      <a:pt x="70" y="52"/>
                    </a:lnTo>
                    <a:lnTo>
                      <a:pt x="62" y="72"/>
                    </a:lnTo>
                    <a:lnTo>
                      <a:pt x="59" y="94"/>
                    </a:lnTo>
                    <a:lnTo>
                      <a:pt x="59" y="100"/>
                    </a:lnTo>
                    <a:lnTo>
                      <a:pt x="55" y="101"/>
                    </a:lnTo>
                    <a:lnTo>
                      <a:pt x="40" y="104"/>
                    </a:lnTo>
                    <a:lnTo>
                      <a:pt x="28" y="111"/>
                    </a:lnTo>
                    <a:lnTo>
                      <a:pt x="19" y="122"/>
                    </a:lnTo>
                    <a:lnTo>
                      <a:pt x="12" y="135"/>
                    </a:lnTo>
                    <a:lnTo>
                      <a:pt x="10" y="149"/>
                    </a:lnTo>
                    <a:lnTo>
                      <a:pt x="12" y="164"/>
                    </a:lnTo>
                    <a:lnTo>
                      <a:pt x="20" y="179"/>
                    </a:lnTo>
                    <a:lnTo>
                      <a:pt x="31" y="190"/>
                    </a:lnTo>
                    <a:lnTo>
                      <a:pt x="44" y="196"/>
                    </a:lnTo>
                    <a:lnTo>
                      <a:pt x="60" y="200"/>
                    </a:lnTo>
                    <a:lnTo>
                      <a:pt x="60" y="210"/>
                    </a:lnTo>
                    <a:lnTo>
                      <a:pt x="41" y="207"/>
                    </a:lnTo>
                    <a:lnTo>
                      <a:pt x="25" y="199"/>
                    </a:lnTo>
                    <a:lnTo>
                      <a:pt x="11" y="185"/>
                    </a:lnTo>
                    <a:lnTo>
                      <a:pt x="3" y="169"/>
                    </a:lnTo>
                    <a:lnTo>
                      <a:pt x="0" y="149"/>
                    </a:lnTo>
                    <a:lnTo>
                      <a:pt x="2" y="133"/>
                    </a:lnTo>
                    <a:lnTo>
                      <a:pt x="9" y="118"/>
                    </a:lnTo>
                    <a:lnTo>
                      <a:pt x="20" y="106"/>
                    </a:lnTo>
                    <a:lnTo>
                      <a:pt x="33" y="96"/>
                    </a:lnTo>
                    <a:lnTo>
                      <a:pt x="48" y="90"/>
                    </a:lnTo>
                    <a:lnTo>
                      <a:pt x="52" y="70"/>
                    </a:lnTo>
                    <a:lnTo>
                      <a:pt x="60" y="50"/>
                    </a:lnTo>
                    <a:lnTo>
                      <a:pt x="71" y="34"/>
                    </a:lnTo>
                    <a:lnTo>
                      <a:pt x="86" y="19"/>
                    </a:lnTo>
                    <a:lnTo>
                      <a:pt x="103" y="9"/>
                    </a:lnTo>
                    <a:lnTo>
                      <a:pt x="123" y="2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  <p:sp>
            <p:nvSpPr>
              <p:cNvPr id="26" name="Freeform 1162"/>
              <p:cNvSpPr>
                <a:spLocks/>
              </p:cNvSpPr>
              <p:nvPr/>
            </p:nvSpPr>
            <p:spPr bwMode="auto">
              <a:xfrm>
                <a:off x="8407401" y="5129213"/>
                <a:ext cx="365125" cy="2413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17" y="0"/>
                  </a:cxn>
                  <a:cxn ang="0">
                    <a:pos x="221" y="1"/>
                  </a:cxn>
                  <a:cxn ang="0">
                    <a:pos x="225" y="2"/>
                  </a:cxn>
                  <a:cxn ang="0">
                    <a:pos x="228" y="5"/>
                  </a:cxn>
                  <a:cxn ang="0">
                    <a:pos x="229" y="8"/>
                  </a:cxn>
                  <a:cxn ang="0">
                    <a:pos x="230" y="12"/>
                  </a:cxn>
                  <a:cxn ang="0">
                    <a:pos x="230" y="152"/>
                  </a:cxn>
                  <a:cxn ang="0">
                    <a:pos x="219" y="152"/>
                  </a:cxn>
                  <a:cxn ang="0">
                    <a:pos x="219" y="12"/>
                  </a:cxn>
                  <a:cxn ang="0">
                    <a:pos x="217" y="10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52"/>
                  </a:cxn>
                  <a:cxn ang="0">
                    <a:pos x="0" y="152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8" y="1"/>
                  </a:cxn>
                  <a:cxn ang="0">
                    <a:pos x="12" y="0"/>
                  </a:cxn>
                </a:cxnLst>
                <a:rect l="0" t="0" r="r" b="b"/>
                <a:pathLst>
                  <a:path w="230" h="152">
                    <a:moveTo>
                      <a:pt x="12" y="0"/>
                    </a:moveTo>
                    <a:lnTo>
                      <a:pt x="217" y="0"/>
                    </a:lnTo>
                    <a:lnTo>
                      <a:pt x="221" y="1"/>
                    </a:lnTo>
                    <a:lnTo>
                      <a:pt x="225" y="2"/>
                    </a:lnTo>
                    <a:lnTo>
                      <a:pt x="228" y="5"/>
                    </a:lnTo>
                    <a:lnTo>
                      <a:pt x="229" y="8"/>
                    </a:lnTo>
                    <a:lnTo>
                      <a:pt x="230" y="12"/>
                    </a:lnTo>
                    <a:lnTo>
                      <a:pt x="230" y="152"/>
                    </a:lnTo>
                    <a:lnTo>
                      <a:pt x="219" y="152"/>
                    </a:lnTo>
                    <a:lnTo>
                      <a:pt x="219" y="12"/>
                    </a:lnTo>
                    <a:lnTo>
                      <a:pt x="217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52"/>
                    </a:lnTo>
                    <a:lnTo>
                      <a:pt x="0" y="15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  <p:sp>
            <p:nvSpPr>
              <p:cNvPr id="27" name="Freeform 1163"/>
              <p:cNvSpPr>
                <a:spLocks noEditPoints="1"/>
              </p:cNvSpPr>
              <p:nvPr/>
            </p:nvSpPr>
            <p:spPr bwMode="auto">
              <a:xfrm>
                <a:off x="8435976" y="5157788"/>
                <a:ext cx="306388" cy="188913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109"/>
                  </a:cxn>
                  <a:cxn ang="0">
                    <a:pos x="183" y="109"/>
                  </a:cxn>
                  <a:cxn ang="0">
                    <a:pos x="183" y="10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193" y="0"/>
                  </a:cxn>
                  <a:cxn ang="0">
                    <a:pos x="193" y="119"/>
                  </a:cxn>
                  <a:cxn ang="0">
                    <a:pos x="0" y="119"/>
                  </a:cxn>
                  <a:cxn ang="0">
                    <a:pos x="0" y="0"/>
                  </a:cxn>
                </a:cxnLst>
                <a:rect l="0" t="0" r="r" b="b"/>
                <a:pathLst>
                  <a:path w="193" h="119">
                    <a:moveTo>
                      <a:pt x="10" y="10"/>
                    </a:moveTo>
                    <a:lnTo>
                      <a:pt x="10" y="109"/>
                    </a:lnTo>
                    <a:lnTo>
                      <a:pt x="183" y="109"/>
                    </a:lnTo>
                    <a:lnTo>
                      <a:pt x="183" y="10"/>
                    </a:lnTo>
                    <a:lnTo>
                      <a:pt x="10" y="10"/>
                    </a:lnTo>
                    <a:close/>
                    <a:moveTo>
                      <a:pt x="0" y="0"/>
                    </a:moveTo>
                    <a:lnTo>
                      <a:pt x="193" y="0"/>
                    </a:lnTo>
                    <a:lnTo>
                      <a:pt x="193" y="119"/>
                    </a:ln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  <p:sp>
            <p:nvSpPr>
              <p:cNvPr id="28" name="Freeform 1164"/>
              <p:cNvSpPr>
                <a:spLocks noEditPoints="1"/>
              </p:cNvSpPr>
              <p:nvPr/>
            </p:nvSpPr>
            <p:spPr bwMode="auto">
              <a:xfrm>
                <a:off x="8355013" y="5359400"/>
                <a:ext cx="469900" cy="41275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10" y="12"/>
                  </a:cxn>
                  <a:cxn ang="0">
                    <a:pos x="13" y="13"/>
                  </a:cxn>
                  <a:cxn ang="0">
                    <a:pos x="16" y="15"/>
                  </a:cxn>
                  <a:cxn ang="0">
                    <a:pos x="19" y="16"/>
                  </a:cxn>
                  <a:cxn ang="0">
                    <a:pos x="276" y="16"/>
                  </a:cxn>
                  <a:cxn ang="0">
                    <a:pos x="279" y="15"/>
                  </a:cxn>
                  <a:cxn ang="0">
                    <a:pos x="282" y="13"/>
                  </a:cxn>
                  <a:cxn ang="0">
                    <a:pos x="285" y="12"/>
                  </a:cxn>
                  <a:cxn ang="0">
                    <a:pos x="285" y="11"/>
                  </a:cxn>
                  <a:cxn ang="0">
                    <a:pos x="173" y="11"/>
                  </a:cxn>
                  <a:cxn ang="0">
                    <a:pos x="171" y="13"/>
                  </a:cxn>
                  <a:cxn ang="0">
                    <a:pos x="169" y="14"/>
                  </a:cxn>
                  <a:cxn ang="0">
                    <a:pos x="166" y="15"/>
                  </a:cxn>
                  <a:cxn ang="0">
                    <a:pos x="130" y="15"/>
                  </a:cxn>
                  <a:cxn ang="0">
                    <a:pos x="127" y="14"/>
                  </a:cxn>
                  <a:cxn ang="0">
                    <a:pos x="125" y="13"/>
                  </a:cxn>
                  <a:cxn ang="0">
                    <a:pos x="122" y="11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129" y="0"/>
                  </a:cxn>
                  <a:cxn ang="0">
                    <a:pos x="130" y="5"/>
                  </a:cxn>
                  <a:cxn ang="0">
                    <a:pos x="165" y="5"/>
                  </a:cxn>
                  <a:cxn ang="0">
                    <a:pos x="166" y="0"/>
                  </a:cxn>
                  <a:cxn ang="0">
                    <a:pos x="296" y="0"/>
                  </a:cxn>
                  <a:cxn ang="0">
                    <a:pos x="296" y="17"/>
                  </a:cxn>
                  <a:cxn ang="0">
                    <a:pos x="294" y="18"/>
                  </a:cxn>
                  <a:cxn ang="0">
                    <a:pos x="291" y="20"/>
                  </a:cxn>
                  <a:cxn ang="0">
                    <a:pos x="285" y="22"/>
                  </a:cxn>
                  <a:cxn ang="0">
                    <a:pos x="279" y="25"/>
                  </a:cxn>
                  <a:cxn ang="0">
                    <a:pos x="273" y="26"/>
                  </a:cxn>
                  <a:cxn ang="0">
                    <a:pos x="22" y="26"/>
                  </a:cxn>
                  <a:cxn ang="0">
                    <a:pos x="15" y="25"/>
                  </a:cxn>
                  <a:cxn ang="0">
                    <a:pos x="9" y="22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296" h="26">
                    <a:moveTo>
                      <a:pt x="10" y="11"/>
                    </a:moveTo>
                    <a:lnTo>
                      <a:pt x="10" y="12"/>
                    </a:lnTo>
                    <a:lnTo>
                      <a:pt x="13" y="13"/>
                    </a:lnTo>
                    <a:lnTo>
                      <a:pt x="16" y="15"/>
                    </a:lnTo>
                    <a:lnTo>
                      <a:pt x="19" y="16"/>
                    </a:lnTo>
                    <a:lnTo>
                      <a:pt x="276" y="16"/>
                    </a:lnTo>
                    <a:lnTo>
                      <a:pt x="279" y="15"/>
                    </a:lnTo>
                    <a:lnTo>
                      <a:pt x="282" y="13"/>
                    </a:lnTo>
                    <a:lnTo>
                      <a:pt x="285" y="12"/>
                    </a:lnTo>
                    <a:lnTo>
                      <a:pt x="285" y="11"/>
                    </a:lnTo>
                    <a:lnTo>
                      <a:pt x="173" y="11"/>
                    </a:lnTo>
                    <a:lnTo>
                      <a:pt x="171" y="13"/>
                    </a:lnTo>
                    <a:lnTo>
                      <a:pt x="169" y="14"/>
                    </a:lnTo>
                    <a:lnTo>
                      <a:pt x="166" y="15"/>
                    </a:lnTo>
                    <a:lnTo>
                      <a:pt x="130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2" y="11"/>
                    </a:lnTo>
                    <a:lnTo>
                      <a:pt x="10" y="11"/>
                    </a:lnTo>
                    <a:close/>
                    <a:moveTo>
                      <a:pt x="0" y="0"/>
                    </a:moveTo>
                    <a:lnTo>
                      <a:pt x="129" y="0"/>
                    </a:lnTo>
                    <a:lnTo>
                      <a:pt x="130" y="5"/>
                    </a:lnTo>
                    <a:lnTo>
                      <a:pt x="165" y="5"/>
                    </a:lnTo>
                    <a:lnTo>
                      <a:pt x="166" y="0"/>
                    </a:lnTo>
                    <a:lnTo>
                      <a:pt x="296" y="0"/>
                    </a:lnTo>
                    <a:lnTo>
                      <a:pt x="296" y="17"/>
                    </a:lnTo>
                    <a:lnTo>
                      <a:pt x="294" y="18"/>
                    </a:lnTo>
                    <a:lnTo>
                      <a:pt x="291" y="20"/>
                    </a:lnTo>
                    <a:lnTo>
                      <a:pt x="285" y="22"/>
                    </a:lnTo>
                    <a:lnTo>
                      <a:pt x="279" y="25"/>
                    </a:lnTo>
                    <a:lnTo>
                      <a:pt x="273" y="26"/>
                    </a:lnTo>
                    <a:lnTo>
                      <a:pt x="22" y="26"/>
                    </a:lnTo>
                    <a:lnTo>
                      <a:pt x="15" y="25"/>
                    </a:lnTo>
                    <a:lnTo>
                      <a:pt x="9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  <p:sp>
            <p:nvSpPr>
              <p:cNvPr id="29" name="Freeform 1165"/>
              <p:cNvSpPr>
                <a:spLocks/>
              </p:cNvSpPr>
              <p:nvPr/>
            </p:nvSpPr>
            <p:spPr bwMode="auto">
              <a:xfrm>
                <a:off x="8540751" y="5160963"/>
                <a:ext cx="84138" cy="8255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3" y="7"/>
                  </a:cxn>
                  <a:cxn ang="0">
                    <a:pos x="8" y="52"/>
                  </a:cxn>
                  <a:cxn ang="0">
                    <a:pos x="0" y="45"/>
                  </a:cxn>
                  <a:cxn ang="0">
                    <a:pos x="46" y="0"/>
                  </a:cxn>
                </a:cxnLst>
                <a:rect l="0" t="0" r="r" b="b"/>
                <a:pathLst>
                  <a:path w="53" h="52">
                    <a:moveTo>
                      <a:pt x="46" y="0"/>
                    </a:moveTo>
                    <a:lnTo>
                      <a:pt x="53" y="7"/>
                    </a:lnTo>
                    <a:lnTo>
                      <a:pt x="8" y="52"/>
                    </a:lnTo>
                    <a:lnTo>
                      <a:pt x="0" y="45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  <p:sp>
            <p:nvSpPr>
              <p:cNvPr id="30" name="Freeform 1166"/>
              <p:cNvSpPr>
                <a:spLocks/>
              </p:cNvSpPr>
              <p:nvPr/>
            </p:nvSpPr>
            <p:spPr bwMode="auto">
              <a:xfrm>
                <a:off x="8528051" y="5160963"/>
                <a:ext cx="142875" cy="14287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90" y="7"/>
                  </a:cxn>
                  <a:cxn ang="0">
                    <a:pos x="7" y="90"/>
                  </a:cxn>
                  <a:cxn ang="0">
                    <a:pos x="0" y="83"/>
                  </a:cxn>
                  <a:cxn ang="0">
                    <a:pos x="83" y="0"/>
                  </a:cxn>
                </a:cxnLst>
                <a:rect l="0" t="0" r="r" b="b"/>
                <a:pathLst>
                  <a:path w="90" h="90">
                    <a:moveTo>
                      <a:pt x="83" y="0"/>
                    </a:moveTo>
                    <a:lnTo>
                      <a:pt x="90" y="7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393557" y="1495764"/>
              <a:ext cx="2013103" cy="65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FF933D"/>
                  </a:solidFill>
                  <a:latin typeface="Arial" pitchFamily="34" charset="0"/>
                  <a:cs typeface="Arial" pitchFamily="34" charset="0"/>
                </a:rPr>
                <a:t>Развитая цифровая среда:</a:t>
              </a:r>
            </a:p>
          </p:txBody>
        </p:sp>
        <p:sp>
          <p:nvSpPr>
            <p:cNvPr id="32" name="Двойная стрелка влево/вправо 31"/>
            <p:cNvSpPr/>
            <p:nvPr/>
          </p:nvSpPr>
          <p:spPr>
            <a:xfrm>
              <a:off x="6236805" y="2091137"/>
              <a:ext cx="422753" cy="296604"/>
            </a:xfrm>
            <a:prstGeom prst="leftRightArrow">
              <a:avLst/>
            </a:prstGeom>
            <a:ln>
              <a:solidFill>
                <a:srgbClr val="0A55A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33" name="Двойная стрелка влево/вправо 32"/>
            <p:cNvSpPr/>
            <p:nvPr/>
          </p:nvSpPr>
          <p:spPr>
            <a:xfrm>
              <a:off x="3480070" y="2101924"/>
              <a:ext cx="380119" cy="318179"/>
            </a:xfrm>
            <a:prstGeom prst="leftRightArrow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34" name="Двойная стрелка влево/вправо 33"/>
            <p:cNvSpPr/>
            <p:nvPr/>
          </p:nvSpPr>
          <p:spPr>
            <a:xfrm>
              <a:off x="6258621" y="4054660"/>
              <a:ext cx="385351" cy="318179"/>
            </a:xfrm>
            <a:prstGeom prst="left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7E6E6">
                    <a:lumMod val="25000"/>
                  </a:srgbClr>
                </a:solidFill>
              </a:endParaRPr>
            </a:p>
          </p:txBody>
        </p:sp>
        <p:sp>
          <p:nvSpPr>
            <p:cNvPr id="35" name="Двойная стрелка влево/вправо 34"/>
            <p:cNvSpPr/>
            <p:nvPr/>
          </p:nvSpPr>
          <p:spPr>
            <a:xfrm>
              <a:off x="3480070" y="4070866"/>
              <a:ext cx="380119" cy="285768"/>
            </a:xfrm>
            <a:prstGeom prst="left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7E6E6">
                    <a:lumMod val="25000"/>
                  </a:srgbClr>
                </a:solidFill>
              </a:endParaRPr>
            </a:p>
          </p:txBody>
        </p:sp>
      </p:grpSp>
      <p:sp>
        <p:nvSpPr>
          <p:cNvPr id="36" name="Двойная стрелка влево/вправо 35"/>
          <p:cNvSpPr/>
          <p:nvPr/>
        </p:nvSpPr>
        <p:spPr>
          <a:xfrm rot="5400000">
            <a:off x="5810272" y="5961513"/>
            <a:ext cx="396753" cy="26033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4251306" y="6190292"/>
            <a:ext cx="329887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z="1300" dirty="0">
                <a:solidFill>
                  <a:srgbClr val="5B9BD5">
                    <a:lumMod val="50000"/>
                  </a:srgbClr>
                </a:solidFill>
                <a:effectLst/>
              </a:rPr>
              <a:t>Интеграция с федеральными ИС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=""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833206" y="-212810"/>
            <a:ext cx="10135075" cy="957559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Цифровая образовательная среда региона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472475" y="442036"/>
            <a:ext cx="8318715" cy="794653"/>
            <a:chOff x="588218" y="1630766"/>
            <a:chExt cx="10914242" cy="1385868"/>
          </a:xfrm>
        </p:grpSpPr>
        <p:pic>
          <p:nvPicPr>
            <p:cNvPr id="40" name="Рисунок 39" descr="Школа">
              <a:extLst>
                <a:ext uri="{FF2B5EF4-FFF2-40B4-BE49-F238E27FC236}">
                  <a16:creationId xmlns="" xmlns:a16="http://schemas.microsoft.com/office/drawing/2014/main" id="{BDB59E2E-C3F8-47A4-AE37-C3334851F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220868" y="1630766"/>
              <a:ext cx="955025" cy="955025"/>
            </a:xfrm>
            <a:prstGeom prst="rect">
              <a:avLst/>
            </a:prstGeom>
          </p:spPr>
        </p:pic>
        <p:pic>
          <p:nvPicPr>
            <p:cNvPr id="41" name="Рисунок 40" descr="Школьный класс">
              <a:extLst>
                <a:ext uri="{FF2B5EF4-FFF2-40B4-BE49-F238E27FC236}">
                  <a16:creationId xmlns="" xmlns:a16="http://schemas.microsoft.com/office/drawing/2014/main" id="{1B599109-F506-4312-97A3-7B786690F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066757" y="1664378"/>
              <a:ext cx="869932" cy="869932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588218" y="1647445"/>
              <a:ext cx="10914242" cy="1369189"/>
              <a:chOff x="818386" y="934087"/>
              <a:chExt cx="10914242" cy="1369189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863" y="934087"/>
                <a:ext cx="10566400" cy="16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4" name="Прямая со стрелкой 43"/>
              <p:cNvCxnSpPr/>
              <p:nvPr/>
            </p:nvCxnSpPr>
            <p:spPr>
              <a:xfrm>
                <a:off x="2381589" y="1966945"/>
                <a:ext cx="204100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45" name="TextBox 44"/>
              <p:cNvSpPr txBox="1"/>
              <p:nvPr/>
            </p:nvSpPr>
            <p:spPr>
              <a:xfrm>
                <a:off x="818386" y="1659170"/>
                <a:ext cx="1324678" cy="644106"/>
              </a:xfrm>
              <a:prstGeom prst="rect">
                <a:avLst/>
              </a:prstGeom>
              <a:noFill/>
            </p:spPr>
            <p:txBody>
              <a:bodyPr wrap="square" lIns="121917" tIns="60958" rIns="121917" bIns="60958" rtlCol="0">
                <a:spAutoFit/>
              </a:bodyPr>
              <a:lstStyle/>
              <a:p>
                <a:pPr defTabSz="1219140">
                  <a:defRPr/>
                </a:pPr>
                <a:r>
                  <a:rPr lang="ru-RU" sz="1600" b="1" kern="0" dirty="0">
                    <a:solidFill>
                      <a:srgbClr val="C00000"/>
                    </a:solidFill>
                  </a:rPr>
                  <a:t>Связь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44264" y="1601108"/>
                <a:ext cx="3291996" cy="644105"/>
              </a:xfrm>
              <a:prstGeom prst="rect">
                <a:avLst/>
              </a:prstGeom>
              <a:noFill/>
            </p:spPr>
            <p:txBody>
              <a:bodyPr wrap="square" lIns="121917" tIns="60958" rIns="121917" bIns="60958" rtlCol="0">
                <a:spAutoFit/>
              </a:bodyPr>
              <a:lstStyle>
                <a:defPPr>
                  <a:defRPr lang="ru-RU"/>
                </a:defPPr>
                <a:lvl1pPr marR="0" lvl="0" indent="0" defTabSz="121917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1" i="0" u="none" strike="noStrike" kern="0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defRPr>
                </a:lvl1pPr>
              </a:lstStyle>
              <a:p>
                <a:r>
                  <a:rPr lang="ru-RU" sz="1600" dirty="0"/>
                  <a:t>Инфраструктура</a:t>
                </a:r>
              </a:p>
            </p:txBody>
          </p:sp>
          <p:cxnSp>
            <p:nvCxnSpPr>
              <p:cNvPr id="47" name="Прямая со стрелкой 46"/>
              <p:cNvCxnSpPr/>
              <p:nvPr/>
            </p:nvCxnSpPr>
            <p:spPr>
              <a:xfrm>
                <a:off x="7692020" y="1986887"/>
                <a:ext cx="204100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9891585" y="1648355"/>
                <a:ext cx="1841043" cy="644105"/>
              </a:xfrm>
              <a:prstGeom prst="rect">
                <a:avLst/>
              </a:prstGeom>
              <a:noFill/>
            </p:spPr>
            <p:txBody>
              <a:bodyPr wrap="square" lIns="121917" tIns="60958" rIns="121917" bIns="60958" rtlCol="0">
                <a:spAutoFit/>
              </a:bodyPr>
              <a:lstStyle>
                <a:defPPr>
                  <a:defRPr lang="ru-RU"/>
                </a:defPPr>
                <a:lvl1pPr marR="0" lvl="0" indent="0" defTabSz="121917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1" i="0" u="none" strike="noStrike" kern="0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defRPr>
                </a:lvl1pPr>
              </a:lstStyle>
              <a:p>
                <a:r>
                  <a:rPr lang="ru-RU" sz="1600" dirty="0"/>
                  <a:t>Сервисы</a:t>
                </a:r>
              </a:p>
            </p:txBody>
          </p:sp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colorTemperature colorTemp="3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414" y="978645"/>
                <a:ext cx="737897" cy="737897"/>
              </a:xfrm>
              <a:prstGeom prst="rect">
                <a:avLst/>
              </a:prstGeom>
            </p:spPr>
          </p:pic>
        </p:grpSp>
      </p:grpSp>
      <p:grpSp>
        <p:nvGrpSpPr>
          <p:cNvPr id="50" name="Группа 49"/>
          <p:cNvGrpSpPr/>
          <p:nvPr/>
        </p:nvGrpSpPr>
        <p:grpSpPr>
          <a:xfrm>
            <a:off x="925552" y="1006920"/>
            <a:ext cx="9559311" cy="963628"/>
            <a:chOff x="159378" y="2779121"/>
            <a:chExt cx="12884225" cy="2822251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F184B759-E19F-4D68-B737-25B76E7A5777}"/>
                </a:ext>
              </a:extLst>
            </p:cNvPr>
            <p:cNvSpPr/>
            <p:nvPr/>
          </p:nvSpPr>
          <p:spPr>
            <a:xfrm>
              <a:off x="159378" y="2929710"/>
              <a:ext cx="2845844" cy="1519891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900" b="1" kern="0" dirty="0">
                  <a:solidFill>
                    <a:srgbClr val="64BDE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100%</a:t>
              </a:r>
              <a:endParaRPr lang="ru-RU" sz="2900" kern="0" dirty="0">
                <a:solidFill>
                  <a:srgbClr val="64BDE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89DEB10B-3835-4427-99D9-3613B33232E4}"/>
                </a:ext>
              </a:extLst>
            </p:cNvPr>
            <p:cNvSpPr/>
            <p:nvPr/>
          </p:nvSpPr>
          <p:spPr>
            <a:xfrm>
              <a:off x="341565" y="4252599"/>
              <a:ext cx="2481470" cy="39400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500" kern="0" dirty="0">
                  <a:solidFill>
                    <a:prstClr val="black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школ и СПО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880FE2AF-9680-4729-821F-182EC2302749}"/>
                </a:ext>
              </a:extLst>
            </p:cNvPr>
            <p:cNvSpPr/>
            <p:nvPr/>
          </p:nvSpPr>
          <p:spPr>
            <a:xfrm>
              <a:off x="4681002" y="2779121"/>
              <a:ext cx="2592330" cy="1345884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900" b="1" kern="0" dirty="0" smtClean="0">
                  <a:solidFill>
                    <a:srgbClr val="64BDE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254</a:t>
              </a:r>
              <a:endParaRPr lang="ru-RU" sz="2900" b="1" kern="0" dirty="0">
                <a:solidFill>
                  <a:srgbClr val="64BDE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7ED96305-E4E7-47EC-AEFB-59F39BBEFE5D}"/>
                </a:ext>
              </a:extLst>
            </p:cNvPr>
            <p:cNvSpPr/>
            <p:nvPr/>
          </p:nvSpPr>
          <p:spPr>
            <a:xfrm>
              <a:off x="9764533" y="2920730"/>
              <a:ext cx="2223108" cy="1519891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900" b="1" kern="0" dirty="0">
                  <a:solidFill>
                    <a:srgbClr val="64BDE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E5384065-DB99-4BAF-8D31-0A6FBFF5BBD7}"/>
                </a:ext>
              </a:extLst>
            </p:cNvPr>
            <p:cNvSpPr/>
            <p:nvPr/>
          </p:nvSpPr>
          <p:spPr>
            <a:xfrm>
              <a:off x="9088184" y="4114313"/>
              <a:ext cx="3955419" cy="39400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500" kern="0" dirty="0">
                  <a:solidFill>
                    <a:prstClr val="black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региональных ИСиР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160910" y="4609823"/>
              <a:ext cx="3653177" cy="991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40">
                <a:defRPr/>
              </a:pPr>
              <a:endParaRPr lang="ru-RU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89DEB10B-3835-4427-99D9-3613B33232E4}"/>
                </a:ext>
              </a:extLst>
            </p:cNvPr>
            <p:cNvSpPr/>
            <p:nvPr/>
          </p:nvSpPr>
          <p:spPr>
            <a:xfrm>
              <a:off x="2967027" y="3827945"/>
              <a:ext cx="6329390" cy="8186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школ и СПО обновили МТБ для внедрения </a:t>
              </a:r>
              <a:r>
                <a:rPr lang="ru-RU" sz="1400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ЦОС</a:t>
              </a:r>
              <a:endParaRPr lang="ru-RU" sz="1600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026495" y="1796928"/>
            <a:ext cx="2010500" cy="6668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ru-RU" sz="900" kern="0" dirty="0">
                <a:solidFill>
                  <a:prstClr val="black"/>
                </a:solidFill>
              </a:rPr>
              <a:t>100 Мбит/с для городских ОО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ru-RU" sz="900" kern="0" dirty="0">
                <a:solidFill>
                  <a:prstClr val="black"/>
                </a:solidFill>
              </a:rPr>
              <a:t>50 Мбит/с для сельских ОО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ru-RU" sz="900" kern="0" dirty="0">
                <a:solidFill>
                  <a:prstClr val="black"/>
                </a:solidFill>
              </a:rPr>
              <a:t>контент фильтрация трафика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ru-RU" sz="900" kern="0" dirty="0">
                <a:solidFill>
                  <a:prstClr val="black"/>
                </a:solidFill>
              </a:rPr>
              <a:t>подключение к ЗССО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89DEB10B-3835-4427-99D9-3613B33232E4}"/>
              </a:ext>
            </a:extLst>
          </p:cNvPr>
          <p:cNvSpPr/>
          <p:nvPr/>
        </p:nvSpPr>
        <p:spPr>
          <a:xfrm>
            <a:off x="3108636" y="1646037"/>
            <a:ext cx="4496063" cy="13167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 anchorCtr="0"/>
          <a:lstStyle/>
          <a:p>
            <a:pPr algn="ctr">
              <a:lnSpc>
                <a:spcPct val="70000"/>
              </a:lnSpc>
            </a:pPr>
            <a:r>
              <a:rPr lang="ru-RU" sz="2900" b="1" kern="0" dirty="0" smtClean="0">
                <a:solidFill>
                  <a:srgbClr val="64BDE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</a:t>
            </a: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центров </a:t>
            </a: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цифрового образования «</a:t>
            </a: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IT</a:t>
            </a: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-куб»</a:t>
            </a:r>
          </a:p>
          <a:p>
            <a:pPr algn="ctr">
              <a:lnSpc>
                <a:spcPct val="70000"/>
              </a:lnSpc>
              <a:spcAft>
                <a:spcPts val="600"/>
              </a:spcAft>
            </a:pPr>
            <a:endParaRPr lang="ru-RU" sz="900" kern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1000" b="1" kern="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Развитие цифровой инфраструктуры</a:t>
            </a: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 </a:t>
            </a:r>
            <a:r>
              <a:rPr lang="ru-RU" sz="1000" kern="0" dirty="0" smtClean="0">
                <a:solidFill>
                  <a:prstClr val="black"/>
                </a:solidFill>
              </a:rPr>
              <a:t>«</a:t>
            </a:r>
            <a:r>
              <a:rPr lang="ru-RU" sz="1000" kern="0" dirty="0">
                <a:solidFill>
                  <a:prstClr val="black"/>
                </a:solidFill>
              </a:rPr>
              <a:t>Точки роста», </a:t>
            </a:r>
            <a:endParaRPr lang="ru-RU" sz="1000" kern="0" dirty="0" smtClean="0">
              <a:solidFill>
                <a:prstClr val="black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1000" kern="0" dirty="0" smtClean="0">
                <a:solidFill>
                  <a:prstClr val="black"/>
                </a:solidFill>
              </a:rPr>
              <a:t>школьные </a:t>
            </a:r>
            <a:r>
              <a:rPr lang="ru-RU" sz="1000" kern="0" dirty="0" err="1" smtClean="0">
                <a:solidFill>
                  <a:prstClr val="black"/>
                </a:solidFill>
              </a:rPr>
              <a:t>Кванториумы</a:t>
            </a:r>
            <a:r>
              <a:rPr lang="ru-RU" sz="1000" kern="0" dirty="0" smtClean="0">
                <a:solidFill>
                  <a:prstClr val="black"/>
                </a:solidFill>
              </a:rPr>
              <a:t>, мобильные </a:t>
            </a:r>
            <a:r>
              <a:rPr lang="ru-RU" sz="1000" kern="0" dirty="0" err="1" smtClean="0">
                <a:solidFill>
                  <a:prstClr val="black"/>
                </a:solidFill>
              </a:rPr>
              <a:t>Кванториумы</a:t>
            </a:r>
            <a:r>
              <a:rPr lang="ru-RU" sz="1000" kern="0" dirty="0" smtClean="0">
                <a:solidFill>
                  <a:prstClr val="black"/>
                </a:solidFill>
              </a:rPr>
              <a:t>, </a:t>
            </a:r>
          </a:p>
          <a:p>
            <a:pPr algn="ctr">
              <a:lnSpc>
                <a:spcPct val="70000"/>
              </a:lnSpc>
            </a:pPr>
            <a:r>
              <a:rPr lang="ru-RU" sz="1000" kern="0" dirty="0" smtClean="0">
                <a:solidFill>
                  <a:prstClr val="black"/>
                </a:solidFill>
              </a:rPr>
              <a:t>региональные инновационные площадки</a:t>
            </a:r>
            <a:endParaRPr lang="ru-RU" sz="1000" kern="0" dirty="0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683479" y="1796927"/>
            <a:ext cx="3648724" cy="5232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 algn="just" defTabSz="1219140">
              <a:buFont typeface="Arial" pitchFamily="34" charset="0"/>
              <a:buChar char="•"/>
              <a:defRPr/>
            </a:pPr>
            <a:r>
              <a:rPr lang="ru-RU" sz="900" kern="0" dirty="0">
                <a:solidFill>
                  <a:prstClr val="black"/>
                </a:solidFill>
              </a:rPr>
              <a:t>цифровые решения для обучения и взаимодействия</a:t>
            </a:r>
          </a:p>
          <a:p>
            <a:pPr marL="285744" indent="-285744" algn="just" defTabSz="1219140">
              <a:buFont typeface="Arial" pitchFamily="34" charset="0"/>
              <a:buChar char="•"/>
              <a:defRPr/>
            </a:pPr>
            <a:r>
              <a:rPr lang="ru-RU" sz="900" kern="0" dirty="0">
                <a:solidFill>
                  <a:prstClr val="black"/>
                </a:solidFill>
              </a:rPr>
              <a:t>оказание услуг в сфере образования</a:t>
            </a:r>
          </a:p>
          <a:p>
            <a:pPr marL="285744" indent="-285744" algn="just" defTabSz="1219140">
              <a:buFont typeface="Arial" pitchFamily="34" charset="0"/>
              <a:buChar char="•"/>
              <a:defRPr/>
            </a:pPr>
            <a:r>
              <a:rPr lang="ru-RU" sz="900" kern="0" dirty="0">
                <a:solidFill>
                  <a:prstClr val="black"/>
                </a:solidFill>
              </a:rPr>
              <a:t>сопровождение административно-управленческих функций </a:t>
            </a:r>
          </a:p>
        </p:txBody>
      </p:sp>
      <p:pic>
        <p:nvPicPr>
          <p:cNvPr id="63" name="Picture 7" descr="http://komp-r.ucoz.ru/_ph/15/52469109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37" y="2572812"/>
            <a:ext cx="777819" cy="77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http://www.wiki.vladimir.i-edu.ru/images/d/d9/1024x768_doska-ukazka-chelovechki-belyij-fon-noutbuki-party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93" y="5285355"/>
            <a:ext cx="1360432" cy="7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243" y="2797544"/>
            <a:ext cx="1000895" cy="63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9" descr="http://cs625827.vk.me/v625827774/2f80a/k2_BByi1HC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52" y="4851650"/>
            <a:ext cx="1169552" cy="8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3F14C11-DCBB-4134-AE69-58D193E8395F}"/>
              </a:ext>
            </a:extLst>
          </p:cNvPr>
          <p:cNvSpPr/>
          <p:nvPr/>
        </p:nvSpPr>
        <p:spPr>
          <a:xfrm>
            <a:off x="263752" y="1589212"/>
            <a:ext cx="5222648" cy="25971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numCol="1" spcCol="359991" rtlCol="0" anchor="t" anchorCtr="0"/>
          <a:lstStyle/>
          <a:p>
            <a:r>
              <a:rPr lang="ru-RU" sz="12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Реализуется с  2015 года в рамках ГП Владимирской области «Информационное общество»</a:t>
            </a:r>
          </a:p>
          <a:p>
            <a:r>
              <a:rPr lang="ru-RU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1.13 «Развитие и обслуживание единого регионального информационного пространства системы образования Владимирской области»:</a:t>
            </a:r>
          </a:p>
          <a:p>
            <a:pPr marL="171446" indent="-171446">
              <a:buClr>
                <a:srgbClr val="5B9BD5">
                  <a:lumMod val="75000"/>
                </a:srgbClr>
              </a:buClr>
              <a:buFont typeface="Arial" pitchFamily="34" charset="0"/>
              <a:buChar char="•"/>
            </a:pPr>
            <a:r>
              <a:rPr lang="ru-RU" sz="1100" b="1" kern="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2015 год – создание региональной Системы электронного и дистанционного обучения</a:t>
            </a:r>
          </a:p>
          <a:p>
            <a:pPr marL="171446" indent="-171446">
              <a:buClr>
                <a:srgbClr val="5B9BD5">
                  <a:lumMod val="75000"/>
                </a:srgbClr>
              </a:buClr>
              <a:buFont typeface="Arial" pitchFamily="34" charset="0"/>
              <a:buChar char="•"/>
            </a:pPr>
            <a:r>
              <a:rPr lang="ru-RU" sz="1100" b="1" kern="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Организация работы инновационных площадок в режиме опытной эксплуатации СЭДО</a:t>
            </a:r>
          </a:p>
          <a:p>
            <a:pPr marL="171446" indent="-171446">
              <a:buClr>
                <a:srgbClr val="5B9BD5">
                  <a:lumMod val="75000"/>
                </a:srgbClr>
              </a:buClr>
              <a:buFont typeface="Arial" pitchFamily="34" charset="0"/>
              <a:buChar char="•"/>
            </a:pPr>
            <a:r>
              <a:rPr lang="ru-RU" sz="1100" b="1" kern="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Апробация, доработка и развитие инструментов СЭДО, разработка курсов ПК</a:t>
            </a:r>
          </a:p>
          <a:p>
            <a:pPr marL="171446" indent="-171446">
              <a:buClr>
                <a:srgbClr val="5B9BD5">
                  <a:lumMod val="75000"/>
                </a:srgbClr>
              </a:buClr>
              <a:buFont typeface="Arial" pitchFamily="34" charset="0"/>
              <a:buChar char="•"/>
            </a:pPr>
            <a:r>
              <a:rPr lang="ru-RU" sz="1100" b="1" kern="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Разработка и верификация электронных обучающих ресурсов для региональной библиотеки СЭДО</a:t>
            </a:r>
          </a:p>
          <a:p>
            <a:r>
              <a:rPr lang="ru-RU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2019 год – пилотные площадки во всех муниципальных образованиях</a:t>
            </a:r>
          </a:p>
          <a:p>
            <a:endParaRPr lang="ru-RU" sz="1200" b="1" kern="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1200" b="1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1.15 Мероприятие «Создание и обеспечение функционирования единой региональной сети электронных библиотек системы образования Владимирской области»</a:t>
            </a:r>
          </a:p>
          <a:p>
            <a:endParaRPr lang="ru-RU" sz="1100" b="1" kern="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ru-RU" sz="1100" kern="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C991DA52-2975-4FBA-8975-23E7AE1FBDC2}"/>
              </a:ext>
            </a:extLst>
          </p:cNvPr>
          <p:cNvSpPr txBox="1">
            <a:spLocks/>
          </p:cNvSpPr>
          <p:nvPr/>
        </p:nvSpPr>
        <p:spPr>
          <a:xfrm>
            <a:off x="11488739" y="6426124"/>
            <a:ext cx="531812" cy="37638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5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1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9" y="5134009"/>
            <a:ext cx="2656310" cy="141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4922" y="5522022"/>
            <a:ext cx="1984347" cy="7078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300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ОХВАТ – 100% муниципальных образований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752" y="840289"/>
            <a:ext cx="8286689" cy="7489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2100" b="1" dirty="0">
                <a:solidFill>
                  <a:srgbClr val="0070C0"/>
                </a:solidFill>
              </a:rPr>
              <a:t>Внедрение электронных учебников, электронного и дистанционного обучения в образовательный процесс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1082356" y="171026"/>
            <a:ext cx="9965483" cy="615505"/>
          </a:xfrm>
          <a:prstGeom prst="rect">
            <a:avLst/>
          </a:prstGeom>
          <a:noFill/>
          <a:ln>
            <a:noFill/>
          </a:ln>
        </p:spPr>
        <p:txBody>
          <a:bodyPr wrap="square" lIns="121870" tIns="60936" rIns="121870" bIns="60936" rtlCol="0" anchor="ctr">
            <a:spAutoFit/>
          </a:bodyPr>
          <a:lstStyle>
            <a:defPPr>
              <a:defRPr lang="ru-RU"/>
            </a:defPPr>
            <a:lvl1pPr algn="just">
              <a:defRPr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Региональные инициативы: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913964"/>
              </p:ext>
            </p:extLst>
          </p:nvPr>
        </p:nvGraphicFramePr>
        <p:xfrm>
          <a:off x="5399269" y="1425602"/>
          <a:ext cx="3444311" cy="252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806762"/>
              </p:ext>
            </p:extLst>
          </p:nvPr>
        </p:nvGraphicFramePr>
        <p:xfrm>
          <a:off x="5192562" y="3987208"/>
          <a:ext cx="2781857" cy="262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679759"/>
              </p:ext>
            </p:extLst>
          </p:nvPr>
        </p:nvGraphicFramePr>
        <p:xfrm>
          <a:off x="8102009" y="3689498"/>
          <a:ext cx="3918542" cy="316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60363058"/>
              </p:ext>
            </p:extLst>
          </p:nvPr>
        </p:nvGraphicFramePr>
        <p:xfrm>
          <a:off x="8446818" y="1355611"/>
          <a:ext cx="3573733" cy="257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2" descr="E:\!!!!!!СРОЧНО ИЗУЧИТЬ\для ВА\ВСЯ ИНФОРМАЦИЯ ДЛЯ СМ\Фото 21.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1" y="218075"/>
            <a:ext cx="2027252" cy="13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Дуга 83"/>
          <p:cNvSpPr/>
          <p:nvPr/>
        </p:nvSpPr>
        <p:spPr>
          <a:xfrm flipV="1">
            <a:off x="290220" y="1256759"/>
            <a:ext cx="3909848" cy="6790560"/>
          </a:xfrm>
          <a:prstGeom prst="arc">
            <a:avLst>
              <a:gd name="adj1" fmla="val 5835363"/>
              <a:gd name="adj2" fmla="val 8431884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85" name="Дуга 84"/>
          <p:cNvSpPr/>
          <p:nvPr/>
        </p:nvSpPr>
        <p:spPr>
          <a:xfrm>
            <a:off x="123621" y="2812184"/>
            <a:ext cx="3552396" cy="4271235"/>
          </a:xfrm>
          <a:prstGeom prst="arc">
            <a:avLst>
              <a:gd name="adj1" fmla="val 14249922"/>
              <a:gd name="adj2" fmla="val 16044861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86" name="Дуга 85"/>
          <p:cNvSpPr/>
          <p:nvPr/>
        </p:nvSpPr>
        <p:spPr>
          <a:xfrm>
            <a:off x="290220" y="-569664"/>
            <a:ext cx="3588224" cy="6936079"/>
          </a:xfrm>
          <a:prstGeom prst="arc">
            <a:avLst>
              <a:gd name="adj1" fmla="val 5673623"/>
              <a:gd name="adj2" fmla="val 8529275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87" name="Дуга 86"/>
          <p:cNvSpPr/>
          <p:nvPr/>
        </p:nvSpPr>
        <p:spPr>
          <a:xfrm>
            <a:off x="355255" y="409514"/>
            <a:ext cx="2848993" cy="4119335"/>
          </a:xfrm>
          <a:prstGeom prst="arc">
            <a:avLst>
              <a:gd name="adj1" fmla="val 5330281"/>
              <a:gd name="adj2" fmla="val 6960766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88" name="Дуга 87"/>
          <p:cNvSpPr/>
          <p:nvPr/>
        </p:nvSpPr>
        <p:spPr>
          <a:xfrm>
            <a:off x="315091" y="-646832"/>
            <a:ext cx="3477928" cy="6168320"/>
          </a:xfrm>
          <a:prstGeom prst="arc">
            <a:avLst>
              <a:gd name="adj1" fmla="val 5657677"/>
              <a:gd name="adj2" fmla="val 7730414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434545" y="862662"/>
            <a:ext cx="11395959" cy="5673911"/>
            <a:chOff x="211529" y="700564"/>
            <a:chExt cx="8734014" cy="4341514"/>
          </a:xfrm>
        </p:grpSpPr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96" y="700564"/>
              <a:ext cx="7924800" cy="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4323" y="2035056"/>
              <a:ext cx="485003" cy="435178"/>
            </a:xfrm>
            <a:prstGeom prst="rect">
              <a:avLst/>
            </a:prstGeom>
          </p:spPr>
        </p:pic>
        <p:pic>
          <p:nvPicPr>
            <p:cNvPr id="92" name="Рисунок 91" descr="дневник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8364" y="4551876"/>
              <a:ext cx="496920" cy="445871"/>
            </a:xfrm>
            <a:prstGeom prst="rect">
              <a:avLst/>
            </a:prstGeom>
          </p:spPr>
        </p:pic>
        <p:pic>
          <p:nvPicPr>
            <p:cNvPr id="93" name="Рисунок 92" descr="книга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8496" y="3917588"/>
              <a:ext cx="496656" cy="445635"/>
            </a:xfrm>
            <a:prstGeom prst="rect">
              <a:avLst/>
            </a:prstGeom>
          </p:spPr>
        </p:pic>
        <p:pic>
          <p:nvPicPr>
            <p:cNvPr id="94" name="Рисунок 93" descr="планшет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4323" y="2658885"/>
              <a:ext cx="485002" cy="435177"/>
            </a:xfrm>
            <a:prstGeom prst="rect">
              <a:avLst/>
            </a:prstGeom>
          </p:spPr>
        </p:pic>
        <p:sp>
          <p:nvSpPr>
            <p:cNvPr id="95" name="Прямоугольник 94"/>
            <p:cNvSpPr/>
            <p:nvPr/>
          </p:nvSpPr>
          <p:spPr>
            <a:xfrm>
              <a:off x="1870742" y="4642045"/>
              <a:ext cx="3493347" cy="353943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ДИСТАНЦИОННОЕ ОБУЧЕНИЕ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870742" y="3349804"/>
              <a:ext cx="3493345" cy="353943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ЭЛЕКТРОННЫЙ МОНИТОРИНГ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870742" y="2072950"/>
              <a:ext cx="3493345" cy="35394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ЭЛЕКТРОННЫЙ КОЛЛЕДЖ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870742" y="3865121"/>
              <a:ext cx="3493345" cy="615553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БИБЛИОТЕКА ИННОВАЦИОННЫХ ПЕДПРАКТИК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870742" y="2711377"/>
              <a:ext cx="3493347" cy="353943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rIns="0" anchor="ctr">
              <a:spAutoFit/>
            </a:bodyPr>
            <a:lstStyle/>
            <a:p>
              <a:pPr marL="0" lvl="1"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ЭЛЕКТРОННОЕ ДОПОБРАЗОВАНИЕ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496472" y="4457303"/>
              <a:ext cx="3420000" cy="584775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ЭЛЕКТРОННЫЕ УЧЕБНИКИ, ЛЕГКИЕ ПОРТФЕЛИ УЧЕНИКОВ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5508359" y="3806652"/>
              <a:ext cx="3420000" cy="572901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ИНСТРУМЕНТЫ ДЛЯ УДАЛЕННОЙ ОРГАНИЗАЦИИ УРОКА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5508359" y="1180291"/>
              <a:ext cx="3420000" cy="572901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ДОСТУПНЫЕ СЕРВИСЫ ДЛЯ ЛЮБОГО УСТРОЙСТВА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521612" y="774297"/>
              <a:ext cx="3420000" cy="317927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ИНФОРМАЦИОННАЯ ОТКРЫТОСТЬ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5525543" y="1830944"/>
              <a:ext cx="3420000" cy="572901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79681" tIns="39840" rIns="79681" bIns="3984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ИНСТРУМЕНТЫ ДЛЯ ОРГАНИЗАЦИИ ОБРАЗОВАТЕЛЬНОГО ПРОЦЕССА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870742" y="786645"/>
              <a:ext cx="3493345" cy="353943"/>
            </a:xfrm>
            <a:prstGeom prst="rect">
              <a:avLst/>
            </a:prstGeom>
            <a:solidFill>
              <a:srgbClr val="106FD8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marL="0" lvl="1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3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ЭЛЕКТРОННЫЙ ДЕТСКИЙ САД</a:t>
              </a:r>
            </a:p>
          </p:txBody>
        </p: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496" y="3282713"/>
              <a:ext cx="496656" cy="44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968" y="779866"/>
              <a:ext cx="493713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143" y="1413017"/>
              <a:ext cx="487363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" name="Прямоугольник 108"/>
            <p:cNvSpPr/>
            <p:nvPr/>
          </p:nvSpPr>
          <p:spPr>
            <a:xfrm>
              <a:off x="1870742" y="1432767"/>
              <a:ext cx="3493347" cy="353943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2300" b="1" kern="0" dirty="0">
                  <a:solidFill>
                    <a:prstClr val="white"/>
                  </a:solidFill>
                </a:rPr>
                <a:t>ЭЛЕКТРОННАЯ ШКОЛА</a:t>
              </a:r>
            </a:p>
          </p:txBody>
        </p:sp>
        <p:sp>
          <p:nvSpPr>
            <p:cNvPr id="110" name="Дуга 109"/>
            <p:cNvSpPr/>
            <p:nvPr/>
          </p:nvSpPr>
          <p:spPr>
            <a:xfrm flipV="1">
              <a:off x="211529" y="1617937"/>
              <a:ext cx="2568792" cy="3329551"/>
            </a:xfrm>
            <a:prstGeom prst="arc">
              <a:avLst>
                <a:gd name="adj1" fmla="val 5850308"/>
                <a:gd name="adj2" fmla="val 8681545"/>
              </a:avLst>
            </a:prstGeom>
            <a:noFill/>
            <a:ln w="19050" cap="flat" cmpd="sng" algn="ctr">
              <a:solidFill>
                <a:srgbClr val="F04E23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5496472" y="2481598"/>
              <a:ext cx="3420000" cy="584775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АВТОМАТИЗАЦИЯ ПРОЦЕССОВ УПРАВЛЕНИЯ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5513240" y="3144124"/>
              <a:ext cx="3420000" cy="584775"/>
            </a:xfrm>
            <a:prstGeom prst="rect">
              <a:avLst/>
            </a:prstGeom>
            <a:solidFill>
              <a:srgbClr val="F04E2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1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ВЗАИМОДЕЙСТВИЕ УЧАСТНИКОВ ОБРАЗОВАТЕЛЬНОГО ПРОЦЕССА</a:t>
              </a:r>
            </a:p>
          </p:txBody>
        </p:sp>
      </p:grpSp>
      <p:sp>
        <p:nvSpPr>
          <p:cNvPr id="120" name="Дуга 119"/>
          <p:cNvSpPr/>
          <p:nvPr/>
        </p:nvSpPr>
        <p:spPr>
          <a:xfrm rot="499677">
            <a:off x="-814599" y="3743712"/>
            <a:ext cx="4363617" cy="5023943"/>
          </a:xfrm>
          <a:prstGeom prst="arc">
            <a:avLst>
              <a:gd name="adj1" fmla="val 15426878"/>
              <a:gd name="adj2" fmla="val 16339107"/>
            </a:avLst>
          </a:prstGeom>
          <a:noFill/>
          <a:ln w="19050" cap="flat" cmpd="sng" algn="ctr">
            <a:solidFill>
              <a:srgbClr val="F04E23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121860" tIns="60930" rIns="121860" bIns="6093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=""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1367208" y="-27384"/>
            <a:ext cx="10135075" cy="957559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7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Цифровая образовательная среда региона</a:t>
            </a:r>
          </a:p>
        </p:txBody>
      </p:sp>
      <p:sp>
        <p:nvSpPr>
          <p:cNvPr id="83" name="Номер слайда 1"/>
          <p:cNvSpPr txBox="1">
            <a:spLocks/>
          </p:cNvSpPr>
          <p:nvPr/>
        </p:nvSpPr>
        <p:spPr>
          <a:xfrm>
            <a:off x="11568608" y="6356357"/>
            <a:ext cx="397835" cy="337007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835F39-EECF-4221-86DD-A5597A45B756}" type="slidenum">
              <a:rPr lang="ru-RU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Группа 210"/>
          <p:cNvGrpSpPr/>
          <p:nvPr/>
        </p:nvGrpSpPr>
        <p:grpSpPr>
          <a:xfrm>
            <a:off x="190959" y="3205129"/>
            <a:ext cx="936491" cy="936307"/>
            <a:chOff x="8312151" y="4892675"/>
            <a:chExt cx="542925" cy="508000"/>
          </a:xfrm>
          <a:solidFill>
            <a:srgbClr val="0070C0"/>
          </a:solidFill>
        </p:grpSpPr>
        <p:sp>
          <p:nvSpPr>
            <p:cNvPr id="43" name="Freeform 1161"/>
            <p:cNvSpPr>
              <a:spLocks/>
            </p:cNvSpPr>
            <p:nvPr/>
          </p:nvSpPr>
          <p:spPr bwMode="auto">
            <a:xfrm>
              <a:off x="8312151" y="4892675"/>
              <a:ext cx="542925" cy="333375"/>
            </a:xfrm>
            <a:custGeom>
              <a:avLst/>
              <a:gdLst/>
              <a:ahLst/>
              <a:cxnLst>
                <a:cxn ang="0">
                  <a:pos x="165" y="3"/>
                </a:cxn>
                <a:cxn ang="0">
                  <a:pos x="204" y="21"/>
                </a:cxn>
                <a:cxn ang="0">
                  <a:pos x="230" y="55"/>
                </a:cxn>
                <a:cxn ang="0">
                  <a:pos x="243" y="75"/>
                </a:cxn>
                <a:cxn ang="0">
                  <a:pos x="267" y="77"/>
                </a:cxn>
                <a:cxn ang="0">
                  <a:pos x="296" y="94"/>
                </a:cxn>
                <a:cxn ang="0">
                  <a:pos x="313" y="123"/>
                </a:cxn>
                <a:cxn ang="0">
                  <a:pos x="316" y="144"/>
                </a:cxn>
                <a:cxn ang="0">
                  <a:pos x="335" y="155"/>
                </a:cxn>
                <a:cxn ang="0">
                  <a:pos x="342" y="176"/>
                </a:cxn>
                <a:cxn ang="0">
                  <a:pos x="333" y="200"/>
                </a:cxn>
                <a:cxn ang="0">
                  <a:pos x="310" y="210"/>
                </a:cxn>
                <a:cxn ang="0">
                  <a:pos x="283" y="200"/>
                </a:cxn>
                <a:cxn ang="0">
                  <a:pos x="304" y="199"/>
                </a:cxn>
                <a:cxn ang="0">
                  <a:pos x="309" y="200"/>
                </a:cxn>
                <a:cxn ang="0">
                  <a:pos x="326" y="192"/>
                </a:cxn>
                <a:cxn ang="0">
                  <a:pos x="332" y="176"/>
                </a:cxn>
                <a:cxn ang="0">
                  <a:pos x="326" y="160"/>
                </a:cxn>
                <a:cxn ang="0">
                  <a:pos x="310" y="153"/>
                </a:cxn>
                <a:cxn ang="0">
                  <a:pos x="305" y="148"/>
                </a:cxn>
                <a:cxn ang="0">
                  <a:pos x="302" y="123"/>
                </a:cxn>
                <a:cxn ang="0">
                  <a:pos x="283" y="95"/>
                </a:cxn>
                <a:cxn ang="0">
                  <a:pos x="250" y="85"/>
                </a:cxn>
                <a:cxn ang="0">
                  <a:pos x="234" y="87"/>
                </a:cxn>
                <a:cxn ang="0">
                  <a:pos x="228" y="83"/>
                </a:cxn>
                <a:cxn ang="0">
                  <a:pos x="212" y="45"/>
                </a:cxn>
                <a:cxn ang="0">
                  <a:pos x="182" y="19"/>
                </a:cxn>
                <a:cxn ang="0">
                  <a:pos x="143" y="10"/>
                </a:cxn>
                <a:cxn ang="0">
                  <a:pos x="101" y="21"/>
                </a:cxn>
                <a:cxn ang="0">
                  <a:pos x="70" y="52"/>
                </a:cxn>
                <a:cxn ang="0">
                  <a:pos x="59" y="94"/>
                </a:cxn>
                <a:cxn ang="0">
                  <a:pos x="55" y="101"/>
                </a:cxn>
                <a:cxn ang="0">
                  <a:pos x="28" y="111"/>
                </a:cxn>
                <a:cxn ang="0">
                  <a:pos x="12" y="135"/>
                </a:cxn>
                <a:cxn ang="0">
                  <a:pos x="12" y="164"/>
                </a:cxn>
                <a:cxn ang="0">
                  <a:pos x="31" y="190"/>
                </a:cxn>
                <a:cxn ang="0">
                  <a:pos x="60" y="200"/>
                </a:cxn>
                <a:cxn ang="0">
                  <a:pos x="41" y="207"/>
                </a:cxn>
                <a:cxn ang="0">
                  <a:pos x="11" y="185"/>
                </a:cxn>
                <a:cxn ang="0">
                  <a:pos x="0" y="149"/>
                </a:cxn>
                <a:cxn ang="0">
                  <a:pos x="9" y="118"/>
                </a:cxn>
                <a:cxn ang="0">
                  <a:pos x="33" y="96"/>
                </a:cxn>
                <a:cxn ang="0">
                  <a:pos x="52" y="70"/>
                </a:cxn>
                <a:cxn ang="0">
                  <a:pos x="71" y="34"/>
                </a:cxn>
                <a:cxn ang="0">
                  <a:pos x="103" y="9"/>
                </a:cxn>
                <a:cxn ang="0">
                  <a:pos x="143" y="0"/>
                </a:cxn>
              </a:cxnLst>
              <a:rect l="0" t="0" r="r" b="b"/>
              <a:pathLst>
                <a:path w="342" h="210">
                  <a:moveTo>
                    <a:pt x="143" y="0"/>
                  </a:moveTo>
                  <a:lnTo>
                    <a:pt x="165" y="3"/>
                  </a:lnTo>
                  <a:lnTo>
                    <a:pt x="186" y="10"/>
                  </a:lnTo>
                  <a:lnTo>
                    <a:pt x="204" y="21"/>
                  </a:lnTo>
                  <a:lnTo>
                    <a:pt x="219" y="37"/>
                  </a:lnTo>
                  <a:lnTo>
                    <a:pt x="230" y="55"/>
                  </a:lnTo>
                  <a:lnTo>
                    <a:pt x="237" y="76"/>
                  </a:lnTo>
                  <a:lnTo>
                    <a:pt x="243" y="75"/>
                  </a:lnTo>
                  <a:lnTo>
                    <a:pt x="250" y="75"/>
                  </a:lnTo>
                  <a:lnTo>
                    <a:pt x="267" y="77"/>
                  </a:lnTo>
                  <a:lnTo>
                    <a:pt x="283" y="84"/>
                  </a:lnTo>
                  <a:lnTo>
                    <a:pt x="296" y="94"/>
                  </a:lnTo>
                  <a:lnTo>
                    <a:pt x="306" y="108"/>
                  </a:lnTo>
                  <a:lnTo>
                    <a:pt x="313" y="123"/>
                  </a:lnTo>
                  <a:lnTo>
                    <a:pt x="316" y="141"/>
                  </a:lnTo>
                  <a:lnTo>
                    <a:pt x="316" y="144"/>
                  </a:lnTo>
                  <a:lnTo>
                    <a:pt x="326" y="148"/>
                  </a:lnTo>
                  <a:lnTo>
                    <a:pt x="335" y="155"/>
                  </a:lnTo>
                  <a:lnTo>
                    <a:pt x="340" y="164"/>
                  </a:lnTo>
                  <a:lnTo>
                    <a:pt x="342" y="176"/>
                  </a:lnTo>
                  <a:lnTo>
                    <a:pt x="340" y="189"/>
                  </a:lnTo>
                  <a:lnTo>
                    <a:pt x="333" y="200"/>
                  </a:lnTo>
                  <a:lnTo>
                    <a:pt x="323" y="207"/>
                  </a:lnTo>
                  <a:lnTo>
                    <a:pt x="310" y="210"/>
                  </a:lnTo>
                  <a:lnTo>
                    <a:pt x="283" y="210"/>
                  </a:lnTo>
                  <a:lnTo>
                    <a:pt x="283" y="200"/>
                  </a:lnTo>
                  <a:lnTo>
                    <a:pt x="303" y="200"/>
                  </a:lnTo>
                  <a:lnTo>
                    <a:pt x="304" y="199"/>
                  </a:lnTo>
                  <a:lnTo>
                    <a:pt x="307" y="200"/>
                  </a:lnTo>
                  <a:lnTo>
                    <a:pt x="309" y="200"/>
                  </a:lnTo>
                  <a:lnTo>
                    <a:pt x="319" y="197"/>
                  </a:lnTo>
                  <a:lnTo>
                    <a:pt x="326" y="192"/>
                  </a:lnTo>
                  <a:lnTo>
                    <a:pt x="330" y="185"/>
                  </a:lnTo>
                  <a:lnTo>
                    <a:pt x="332" y="176"/>
                  </a:lnTo>
                  <a:lnTo>
                    <a:pt x="330" y="168"/>
                  </a:lnTo>
                  <a:lnTo>
                    <a:pt x="326" y="160"/>
                  </a:lnTo>
                  <a:lnTo>
                    <a:pt x="319" y="155"/>
                  </a:lnTo>
                  <a:lnTo>
                    <a:pt x="310" y="153"/>
                  </a:lnTo>
                  <a:lnTo>
                    <a:pt x="304" y="153"/>
                  </a:lnTo>
                  <a:lnTo>
                    <a:pt x="305" y="148"/>
                  </a:lnTo>
                  <a:lnTo>
                    <a:pt x="305" y="141"/>
                  </a:lnTo>
                  <a:lnTo>
                    <a:pt x="302" y="123"/>
                  </a:lnTo>
                  <a:lnTo>
                    <a:pt x="295" y="108"/>
                  </a:lnTo>
                  <a:lnTo>
                    <a:pt x="283" y="95"/>
                  </a:lnTo>
                  <a:lnTo>
                    <a:pt x="267" y="88"/>
                  </a:lnTo>
                  <a:lnTo>
                    <a:pt x="250" y="85"/>
                  </a:lnTo>
                  <a:lnTo>
                    <a:pt x="242" y="86"/>
                  </a:lnTo>
                  <a:lnTo>
                    <a:pt x="234" y="87"/>
                  </a:lnTo>
                  <a:lnTo>
                    <a:pt x="229" y="88"/>
                  </a:lnTo>
                  <a:lnTo>
                    <a:pt x="228" y="83"/>
                  </a:lnTo>
                  <a:lnTo>
                    <a:pt x="223" y="63"/>
                  </a:lnTo>
                  <a:lnTo>
                    <a:pt x="212" y="45"/>
                  </a:lnTo>
                  <a:lnTo>
                    <a:pt x="199" y="30"/>
                  </a:lnTo>
                  <a:lnTo>
                    <a:pt x="182" y="19"/>
                  </a:lnTo>
                  <a:lnTo>
                    <a:pt x="164" y="12"/>
                  </a:lnTo>
                  <a:lnTo>
                    <a:pt x="143" y="10"/>
                  </a:lnTo>
                  <a:lnTo>
                    <a:pt x="121" y="13"/>
                  </a:lnTo>
                  <a:lnTo>
                    <a:pt x="101" y="21"/>
                  </a:lnTo>
                  <a:lnTo>
                    <a:pt x="83" y="35"/>
                  </a:lnTo>
                  <a:lnTo>
                    <a:pt x="70" y="52"/>
                  </a:lnTo>
                  <a:lnTo>
                    <a:pt x="62" y="72"/>
                  </a:lnTo>
                  <a:lnTo>
                    <a:pt x="59" y="94"/>
                  </a:lnTo>
                  <a:lnTo>
                    <a:pt x="59" y="100"/>
                  </a:lnTo>
                  <a:lnTo>
                    <a:pt x="55" y="101"/>
                  </a:lnTo>
                  <a:lnTo>
                    <a:pt x="40" y="104"/>
                  </a:lnTo>
                  <a:lnTo>
                    <a:pt x="28" y="111"/>
                  </a:lnTo>
                  <a:lnTo>
                    <a:pt x="19" y="122"/>
                  </a:lnTo>
                  <a:lnTo>
                    <a:pt x="12" y="135"/>
                  </a:lnTo>
                  <a:lnTo>
                    <a:pt x="10" y="149"/>
                  </a:lnTo>
                  <a:lnTo>
                    <a:pt x="12" y="164"/>
                  </a:lnTo>
                  <a:lnTo>
                    <a:pt x="20" y="179"/>
                  </a:lnTo>
                  <a:lnTo>
                    <a:pt x="31" y="190"/>
                  </a:lnTo>
                  <a:lnTo>
                    <a:pt x="44" y="196"/>
                  </a:lnTo>
                  <a:lnTo>
                    <a:pt x="60" y="200"/>
                  </a:lnTo>
                  <a:lnTo>
                    <a:pt x="60" y="210"/>
                  </a:lnTo>
                  <a:lnTo>
                    <a:pt x="41" y="207"/>
                  </a:lnTo>
                  <a:lnTo>
                    <a:pt x="25" y="199"/>
                  </a:lnTo>
                  <a:lnTo>
                    <a:pt x="11" y="185"/>
                  </a:lnTo>
                  <a:lnTo>
                    <a:pt x="3" y="169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9" y="118"/>
                  </a:lnTo>
                  <a:lnTo>
                    <a:pt x="20" y="106"/>
                  </a:lnTo>
                  <a:lnTo>
                    <a:pt x="33" y="96"/>
                  </a:lnTo>
                  <a:lnTo>
                    <a:pt x="48" y="90"/>
                  </a:lnTo>
                  <a:lnTo>
                    <a:pt x="52" y="70"/>
                  </a:lnTo>
                  <a:lnTo>
                    <a:pt x="60" y="50"/>
                  </a:lnTo>
                  <a:lnTo>
                    <a:pt x="71" y="34"/>
                  </a:lnTo>
                  <a:lnTo>
                    <a:pt x="86" y="19"/>
                  </a:lnTo>
                  <a:lnTo>
                    <a:pt x="103" y="9"/>
                  </a:lnTo>
                  <a:lnTo>
                    <a:pt x="123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1162"/>
            <p:cNvSpPr>
              <a:spLocks/>
            </p:cNvSpPr>
            <p:nvPr/>
          </p:nvSpPr>
          <p:spPr bwMode="auto">
            <a:xfrm>
              <a:off x="8407401" y="5129213"/>
              <a:ext cx="365125" cy="2413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7" y="0"/>
                </a:cxn>
                <a:cxn ang="0">
                  <a:pos x="221" y="1"/>
                </a:cxn>
                <a:cxn ang="0">
                  <a:pos x="225" y="2"/>
                </a:cxn>
                <a:cxn ang="0">
                  <a:pos x="228" y="5"/>
                </a:cxn>
                <a:cxn ang="0">
                  <a:pos x="229" y="8"/>
                </a:cxn>
                <a:cxn ang="0">
                  <a:pos x="230" y="12"/>
                </a:cxn>
                <a:cxn ang="0">
                  <a:pos x="230" y="152"/>
                </a:cxn>
                <a:cxn ang="0">
                  <a:pos x="219" y="152"/>
                </a:cxn>
                <a:cxn ang="0">
                  <a:pos x="219" y="12"/>
                </a:cxn>
                <a:cxn ang="0">
                  <a:pos x="217" y="10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152"/>
                </a:cxn>
                <a:cxn ang="0">
                  <a:pos x="0" y="152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30" h="152">
                  <a:moveTo>
                    <a:pt x="12" y="0"/>
                  </a:moveTo>
                  <a:lnTo>
                    <a:pt x="217" y="0"/>
                  </a:lnTo>
                  <a:lnTo>
                    <a:pt x="221" y="1"/>
                  </a:lnTo>
                  <a:lnTo>
                    <a:pt x="225" y="2"/>
                  </a:lnTo>
                  <a:lnTo>
                    <a:pt x="228" y="5"/>
                  </a:lnTo>
                  <a:lnTo>
                    <a:pt x="229" y="8"/>
                  </a:lnTo>
                  <a:lnTo>
                    <a:pt x="230" y="12"/>
                  </a:lnTo>
                  <a:lnTo>
                    <a:pt x="230" y="152"/>
                  </a:lnTo>
                  <a:lnTo>
                    <a:pt x="219" y="152"/>
                  </a:lnTo>
                  <a:lnTo>
                    <a:pt x="219" y="12"/>
                  </a:lnTo>
                  <a:lnTo>
                    <a:pt x="217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52"/>
                  </a:lnTo>
                  <a:lnTo>
                    <a:pt x="0" y="15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1163"/>
            <p:cNvSpPr>
              <a:spLocks noEditPoints="1"/>
            </p:cNvSpPr>
            <p:nvPr/>
          </p:nvSpPr>
          <p:spPr bwMode="auto">
            <a:xfrm>
              <a:off x="8435976" y="5157788"/>
              <a:ext cx="306388" cy="188913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109"/>
                </a:cxn>
                <a:cxn ang="0">
                  <a:pos x="183" y="109"/>
                </a:cxn>
                <a:cxn ang="0">
                  <a:pos x="183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193" y="0"/>
                </a:cxn>
                <a:cxn ang="0">
                  <a:pos x="193" y="119"/>
                </a:cxn>
                <a:cxn ang="0">
                  <a:pos x="0" y="119"/>
                </a:cxn>
                <a:cxn ang="0">
                  <a:pos x="0" y="0"/>
                </a:cxn>
              </a:cxnLst>
              <a:rect l="0" t="0" r="r" b="b"/>
              <a:pathLst>
                <a:path w="193" h="119">
                  <a:moveTo>
                    <a:pt x="10" y="10"/>
                  </a:moveTo>
                  <a:lnTo>
                    <a:pt x="10" y="109"/>
                  </a:lnTo>
                  <a:lnTo>
                    <a:pt x="183" y="109"/>
                  </a:lnTo>
                  <a:lnTo>
                    <a:pt x="183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193" y="0"/>
                  </a:lnTo>
                  <a:lnTo>
                    <a:pt x="193" y="119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1164"/>
            <p:cNvSpPr>
              <a:spLocks noEditPoints="1"/>
            </p:cNvSpPr>
            <p:nvPr/>
          </p:nvSpPr>
          <p:spPr bwMode="auto">
            <a:xfrm>
              <a:off x="8355013" y="5359400"/>
              <a:ext cx="469900" cy="41275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12"/>
                </a:cxn>
                <a:cxn ang="0">
                  <a:pos x="13" y="13"/>
                </a:cxn>
                <a:cxn ang="0">
                  <a:pos x="16" y="15"/>
                </a:cxn>
                <a:cxn ang="0">
                  <a:pos x="19" y="16"/>
                </a:cxn>
                <a:cxn ang="0">
                  <a:pos x="276" y="16"/>
                </a:cxn>
                <a:cxn ang="0">
                  <a:pos x="279" y="15"/>
                </a:cxn>
                <a:cxn ang="0">
                  <a:pos x="282" y="13"/>
                </a:cxn>
                <a:cxn ang="0">
                  <a:pos x="285" y="12"/>
                </a:cxn>
                <a:cxn ang="0">
                  <a:pos x="285" y="11"/>
                </a:cxn>
                <a:cxn ang="0">
                  <a:pos x="173" y="11"/>
                </a:cxn>
                <a:cxn ang="0">
                  <a:pos x="171" y="13"/>
                </a:cxn>
                <a:cxn ang="0">
                  <a:pos x="169" y="14"/>
                </a:cxn>
                <a:cxn ang="0">
                  <a:pos x="166" y="15"/>
                </a:cxn>
                <a:cxn ang="0">
                  <a:pos x="130" y="15"/>
                </a:cxn>
                <a:cxn ang="0">
                  <a:pos x="127" y="14"/>
                </a:cxn>
                <a:cxn ang="0">
                  <a:pos x="125" y="13"/>
                </a:cxn>
                <a:cxn ang="0">
                  <a:pos x="122" y="11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30" y="5"/>
                </a:cxn>
                <a:cxn ang="0">
                  <a:pos x="165" y="5"/>
                </a:cxn>
                <a:cxn ang="0">
                  <a:pos x="166" y="0"/>
                </a:cxn>
                <a:cxn ang="0">
                  <a:pos x="296" y="0"/>
                </a:cxn>
                <a:cxn ang="0">
                  <a:pos x="296" y="17"/>
                </a:cxn>
                <a:cxn ang="0">
                  <a:pos x="294" y="18"/>
                </a:cxn>
                <a:cxn ang="0">
                  <a:pos x="291" y="20"/>
                </a:cxn>
                <a:cxn ang="0">
                  <a:pos x="285" y="22"/>
                </a:cxn>
                <a:cxn ang="0">
                  <a:pos x="279" y="25"/>
                </a:cxn>
                <a:cxn ang="0">
                  <a:pos x="273" y="26"/>
                </a:cxn>
                <a:cxn ang="0">
                  <a:pos x="22" y="26"/>
                </a:cxn>
                <a:cxn ang="0">
                  <a:pos x="15" y="25"/>
                </a:cxn>
                <a:cxn ang="0">
                  <a:pos x="9" y="22"/>
                </a:cxn>
                <a:cxn ang="0">
                  <a:pos x="4" y="20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296" h="26">
                  <a:moveTo>
                    <a:pt x="10" y="11"/>
                  </a:moveTo>
                  <a:lnTo>
                    <a:pt x="10" y="12"/>
                  </a:lnTo>
                  <a:lnTo>
                    <a:pt x="13" y="13"/>
                  </a:lnTo>
                  <a:lnTo>
                    <a:pt x="16" y="15"/>
                  </a:lnTo>
                  <a:lnTo>
                    <a:pt x="19" y="16"/>
                  </a:lnTo>
                  <a:lnTo>
                    <a:pt x="276" y="16"/>
                  </a:lnTo>
                  <a:lnTo>
                    <a:pt x="279" y="15"/>
                  </a:lnTo>
                  <a:lnTo>
                    <a:pt x="282" y="13"/>
                  </a:lnTo>
                  <a:lnTo>
                    <a:pt x="285" y="12"/>
                  </a:lnTo>
                  <a:lnTo>
                    <a:pt x="285" y="11"/>
                  </a:lnTo>
                  <a:lnTo>
                    <a:pt x="173" y="11"/>
                  </a:lnTo>
                  <a:lnTo>
                    <a:pt x="171" y="13"/>
                  </a:lnTo>
                  <a:lnTo>
                    <a:pt x="169" y="14"/>
                  </a:lnTo>
                  <a:lnTo>
                    <a:pt x="166" y="15"/>
                  </a:lnTo>
                  <a:lnTo>
                    <a:pt x="130" y="15"/>
                  </a:lnTo>
                  <a:lnTo>
                    <a:pt x="127" y="14"/>
                  </a:lnTo>
                  <a:lnTo>
                    <a:pt x="125" y="13"/>
                  </a:lnTo>
                  <a:lnTo>
                    <a:pt x="122" y="11"/>
                  </a:lnTo>
                  <a:lnTo>
                    <a:pt x="10" y="11"/>
                  </a:lnTo>
                  <a:close/>
                  <a:moveTo>
                    <a:pt x="0" y="0"/>
                  </a:moveTo>
                  <a:lnTo>
                    <a:pt x="129" y="0"/>
                  </a:lnTo>
                  <a:lnTo>
                    <a:pt x="130" y="5"/>
                  </a:lnTo>
                  <a:lnTo>
                    <a:pt x="165" y="5"/>
                  </a:lnTo>
                  <a:lnTo>
                    <a:pt x="166" y="0"/>
                  </a:lnTo>
                  <a:lnTo>
                    <a:pt x="296" y="0"/>
                  </a:lnTo>
                  <a:lnTo>
                    <a:pt x="296" y="17"/>
                  </a:lnTo>
                  <a:lnTo>
                    <a:pt x="294" y="18"/>
                  </a:lnTo>
                  <a:lnTo>
                    <a:pt x="291" y="20"/>
                  </a:lnTo>
                  <a:lnTo>
                    <a:pt x="285" y="22"/>
                  </a:lnTo>
                  <a:lnTo>
                    <a:pt x="279" y="25"/>
                  </a:lnTo>
                  <a:lnTo>
                    <a:pt x="273" y="26"/>
                  </a:lnTo>
                  <a:lnTo>
                    <a:pt x="22" y="26"/>
                  </a:lnTo>
                  <a:lnTo>
                    <a:pt x="15" y="25"/>
                  </a:lnTo>
                  <a:lnTo>
                    <a:pt x="9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1165"/>
            <p:cNvSpPr>
              <a:spLocks/>
            </p:cNvSpPr>
            <p:nvPr/>
          </p:nvSpPr>
          <p:spPr bwMode="auto">
            <a:xfrm>
              <a:off x="8540751" y="5160963"/>
              <a:ext cx="84138" cy="825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3" y="7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46" y="0"/>
                </a:cxn>
              </a:cxnLst>
              <a:rect l="0" t="0" r="r" b="b"/>
              <a:pathLst>
                <a:path w="53" h="52">
                  <a:moveTo>
                    <a:pt x="46" y="0"/>
                  </a:moveTo>
                  <a:lnTo>
                    <a:pt x="53" y="7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1166"/>
            <p:cNvSpPr>
              <a:spLocks/>
            </p:cNvSpPr>
            <p:nvPr/>
          </p:nvSpPr>
          <p:spPr bwMode="auto">
            <a:xfrm>
              <a:off x="8528051" y="5160963"/>
              <a:ext cx="142875" cy="14287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90" y="7"/>
                </a:cxn>
                <a:cxn ang="0">
                  <a:pos x="7" y="90"/>
                </a:cxn>
                <a:cxn ang="0">
                  <a:pos x="0" y="83"/>
                </a:cxn>
                <a:cxn ang="0">
                  <a:pos x="83" y="0"/>
                </a:cxn>
              </a:cxnLst>
              <a:rect l="0" t="0" r="r" b="b"/>
              <a:pathLst>
                <a:path w="90" h="90">
                  <a:moveTo>
                    <a:pt x="83" y="0"/>
                  </a:moveTo>
                  <a:lnTo>
                    <a:pt x="90" y="7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62096"/>
            <a:ext cx="945502" cy="9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4738</TotalTime>
  <Words>1777</Words>
  <Application>Microsoft Office PowerPoint</Application>
  <PresentationFormat>Произвольный</PresentationFormat>
  <Paragraphs>369</Paragraphs>
  <Slides>27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педагогических работников, привязанных к профилю образовательной организации в ЕСИА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Попова</dc:creator>
  <cp:lastModifiedBy>Ирина Юрьевна Митрохина</cp:lastModifiedBy>
  <cp:revision>391</cp:revision>
  <cp:lastPrinted>2021-08-19T09:47:15Z</cp:lastPrinted>
  <dcterms:created xsi:type="dcterms:W3CDTF">2019-10-10T11:23:47Z</dcterms:created>
  <dcterms:modified xsi:type="dcterms:W3CDTF">2022-08-24T06:41:54Z</dcterms:modified>
</cp:coreProperties>
</file>